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8" r:id="rId3"/>
    <p:sldId id="272" r:id="rId4"/>
    <p:sldId id="273" r:id="rId5"/>
    <p:sldId id="267" r:id="rId6"/>
    <p:sldId id="270" r:id="rId7"/>
    <p:sldId id="271" r:id="rId8"/>
    <p:sldId id="262" r:id="rId9"/>
    <p:sldId id="264" r:id="rId10"/>
    <p:sldId id="269" r:id="rId11"/>
  </p:sldIdLst>
  <p:sldSz cx="9144000" cy="6858000" type="screen4x3"/>
  <p:notesSz cx="6810375" cy="9942513"/>
  <p:custDataLst>
    <p:tags r:id="rId1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 Manuel" initials="h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BA9E5"/>
    <a:srgbClr val="ABE9FF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8898" autoAdjust="0"/>
    <p:restoredTop sz="51508" autoAdjust="0"/>
  </p:normalViewPr>
  <p:slideViewPr>
    <p:cSldViewPr>
      <p:cViewPr>
        <p:scale>
          <a:sx n="50" d="100"/>
          <a:sy n="50" d="100"/>
        </p:scale>
        <p:origin x="-189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12" y="0"/>
    </p:cViewPr>
  </p:notesTextViewPr>
  <p:notesViewPr>
    <p:cSldViewPr>
      <p:cViewPr>
        <p:scale>
          <a:sx n="86" d="100"/>
          <a:sy n="86" d="100"/>
        </p:scale>
        <p:origin x="-3858" y="-3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66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33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00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0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63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45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99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8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66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lemensvdlinden.com/wp-content/uploads/2015/10/learnin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9944">
            <a:off x="-1308914" y="847019"/>
            <a:ext cx="7298565" cy="4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vbcvb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5360"/>
            <a:ext cx="972358" cy="467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Leren van ongevallen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02212" y="3568700"/>
            <a:ext cx="4106291" cy="2740025"/>
          </a:xfrm>
        </p:spPr>
        <p:txBody>
          <a:bodyPr/>
          <a:lstStyle/>
          <a:p>
            <a:r>
              <a:rPr lang="en-US" dirty="0" smtClean="0"/>
              <a:t>Workshop door:</a:t>
            </a:r>
          </a:p>
          <a:p>
            <a:endParaRPr lang="en-US" dirty="0"/>
          </a:p>
          <a:p>
            <a:r>
              <a:rPr lang="en-US" sz="1400" dirty="0" err="1" smtClean="0"/>
              <a:t>Henk</a:t>
            </a:r>
            <a:r>
              <a:rPr lang="en-US" sz="1400" dirty="0" smtClean="0"/>
              <a:t> Jan Manuel – RIVM</a:t>
            </a:r>
          </a:p>
          <a:p>
            <a:r>
              <a:rPr lang="en-US" sz="1400" dirty="0" smtClean="0"/>
              <a:t>Karen van Tol – Royal </a:t>
            </a:r>
            <a:r>
              <a:rPr lang="en-US" sz="1400" dirty="0" err="1" smtClean="0"/>
              <a:t>HaskoningDHV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34240" cy="5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8827"/>
            <a:ext cx="7200800" cy="513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1234500"/>
            <a:ext cx="326508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Bosatlas van de veiligheid, 2017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5518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639"/>
            <a:ext cx="6889101" cy="48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1124744"/>
            <a:ext cx="32403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Bosatlas van de veiligheid, 2017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431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Leren</a:t>
            </a:r>
            <a:r>
              <a:rPr lang="en-US" dirty="0"/>
              <a:t> van </a:t>
            </a:r>
            <a:r>
              <a:rPr lang="en-US" dirty="0" err="1"/>
              <a:t>ongevallen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34716"/>
            <a:ext cx="7935434" cy="45365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  <p:grpSp>
        <p:nvGrpSpPr>
          <p:cNvPr id="13" name="Group 12"/>
          <p:cNvGrpSpPr/>
          <p:nvPr/>
        </p:nvGrpSpPr>
        <p:grpSpPr>
          <a:xfrm>
            <a:off x="128042" y="1700808"/>
            <a:ext cx="8820680" cy="4536504"/>
            <a:chOff x="128042" y="1700808"/>
            <a:chExt cx="8820680" cy="45365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178" y="2348880"/>
              <a:ext cx="6381750" cy="24860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67544" y="1700808"/>
              <a:ext cx="8136904" cy="1224136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3528" y="4149080"/>
              <a:ext cx="8280920" cy="20882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24586" y="2429272"/>
              <a:ext cx="1224136" cy="229587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8042" y="2405624"/>
              <a:ext cx="1224136" cy="229587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340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2A50C-4B97-3547-8C6B-F1AF0793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Leren van ongevallen | 14/12/2017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377322-0CB5-2E41-AB7E-1A4F6093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B936291-228B-7142-9DD3-B0BA177517F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kern="0"/>
              <a:t>Ongevallen – leren van fouten</a:t>
            </a:r>
            <a:endParaRPr lang="en-US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352897-5221-5B49-92CD-45B2C47B651A}"/>
              </a:ext>
            </a:extLst>
          </p:cNvPr>
          <p:cNvSpPr/>
          <p:nvPr/>
        </p:nvSpPr>
        <p:spPr>
          <a:xfrm>
            <a:off x="485775" y="1916832"/>
            <a:ext cx="1828800" cy="1828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1905 </a:t>
            </a:r>
            <a:r>
              <a:rPr lang="en-GB" dirty="0" err="1"/>
              <a:t>ernstige</a:t>
            </a:r>
            <a:r>
              <a:rPr lang="en-GB" dirty="0"/>
              <a:t> </a:t>
            </a:r>
            <a:r>
              <a:rPr lang="en-GB" dirty="0" err="1" smtClean="0"/>
              <a:t>arbeidsonge-vallen</a:t>
            </a:r>
            <a:r>
              <a:rPr lang="en-GB" dirty="0" smtClean="0"/>
              <a:t>/</a:t>
            </a:r>
            <a:r>
              <a:rPr lang="en-GB" dirty="0" err="1" smtClean="0"/>
              <a:t>jr</a:t>
            </a:r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2377639" y="1916832"/>
            <a:ext cx="3176643" cy="1828800"/>
            <a:chOff x="2377639" y="1916832"/>
            <a:chExt cx="3176643" cy="18288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5CC17E21-545D-694F-99DA-1E9C59863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7639" y="2819345"/>
              <a:ext cx="1338186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BE5EA1F-A507-C748-B6A3-6983292EC6CA}"/>
                </a:ext>
              </a:extLst>
            </p:cNvPr>
            <p:cNvSpPr/>
            <p:nvPr/>
          </p:nvSpPr>
          <p:spPr>
            <a:xfrm>
              <a:off x="3725482" y="1916832"/>
              <a:ext cx="1828800" cy="1828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30% (</a:t>
              </a:r>
              <a:r>
                <a:rPr lang="en-GB" dirty="0" smtClean="0"/>
                <a:t>613/</a:t>
              </a:r>
              <a:r>
                <a:rPr lang="en-GB" dirty="0" err="1" smtClean="0"/>
                <a:t>jr</a:t>
              </a:r>
              <a:r>
                <a:rPr lang="en-GB" dirty="0" smtClean="0"/>
                <a:t>)</a:t>
              </a:r>
              <a:endParaRPr lang="en-GB" dirty="0"/>
            </a:p>
            <a:p>
              <a:pPr algn="ctr"/>
              <a:r>
                <a:rPr lang="en-GB" dirty="0" err="1"/>
                <a:t>Vallen</a:t>
              </a:r>
              <a:r>
                <a:rPr lang="en-GB" dirty="0"/>
                <a:t> van </a:t>
              </a:r>
              <a:r>
                <a:rPr lang="en-GB" dirty="0" err="1"/>
                <a:t>hoogte</a:t>
              </a:r>
              <a:endParaRPr lang="nl-NL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56873" y="3787490"/>
            <a:ext cx="1828800" cy="2372708"/>
            <a:chOff x="6956873" y="3787490"/>
            <a:chExt cx="1828800" cy="23727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E4FDF76-D4A9-1743-B657-A452FE36C9C5}"/>
                </a:ext>
              </a:extLst>
            </p:cNvPr>
            <p:cNvSpPr/>
            <p:nvPr/>
          </p:nvSpPr>
          <p:spPr>
            <a:xfrm>
              <a:off x="6956873" y="4331398"/>
              <a:ext cx="1828800" cy="1828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4% (</a:t>
              </a:r>
              <a:r>
                <a:rPr lang="en-GB" dirty="0" smtClean="0"/>
                <a:t>70/</a:t>
              </a:r>
              <a:r>
                <a:rPr lang="en-GB" dirty="0" err="1" smtClean="0"/>
                <a:t>jr</a:t>
              </a:r>
              <a:r>
                <a:rPr lang="en-GB" dirty="0" smtClean="0"/>
                <a:t>)</a:t>
              </a:r>
              <a:endParaRPr lang="en-GB" dirty="0"/>
            </a:p>
            <a:p>
              <a:pPr algn="ctr"/>
              <a:r>
                <a:rPr lang="en-GB" dirty="0"/>
                <a:t> Ladder </a:t>
              </a:r>
              <a:r>
                <a:rPr lang="en-GB" dirty="0" err="1"/>
                <a:t>stond</a:t>
              </a:r>
              <a:r>
                <a:rPr lang="en-GB" dirty="0"/>
                <a:t> </a:t>
              </a:r>
              <a:r>
                <a:rPr lang="en-GB" dirty="0" err="1"/>
                <a:t>niet</a:t>
              </a:r>
              <a:r>
                <a:rPr lang="en-GB" dirty="0"/>
                <a:t> </a:t>
              </a:r>
              <a:r>
                <a:rPr lang="en-GB" dirty="0" err="1"/>
                <a:t>goed</a:t>
              </a:r>
              <a:endParaRPr lang="nl-NL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5CC17E21-545D-694F-99DA-1E9C5986398C}"/>
                </a:ext>
              </a:extLst>
            </p:cNvPr>
            <p:cNvCxnSpPr>
              <a:cxnSpLocks/>
            </p:cNvCxnSpPr>
            <p:nvPr/>
          </p:nvCxnSpPr>
          <p:spPr>
            <a:xfrm>
              <a:off x="7871273" y="3787490"/>
              <a:ext cx="0" cy="54390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628422" y="1958690"/>
            <a:ext cx="3157251" cy="1828800"/>
            <a:chOff x="5628422" y="1958690"/>
            <a:chExt cx="3157251" cy="1828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651E785-509B-5C49-B105-E3E2F4AF1406}"/>
                </a:ext>
              </a:extLst>
            </p:cNvPr>
            <p:cNvSpPr/>
            <p:nvPr/>
          </p:nvSpPr>
          <p:spPr>
            <a:xfrm>
              <a:off x="6956873" y="1958690"/>
              <a:ext cx="1828800" cy="1828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9% (</a:t>
              </a:r>
              <a:r>
                <a:rPr lang="en-GB" dirty="0" smtClean="0"/>
                <a:t>161/</a:t>
              </a:r>
              <a:r>
                <a:rPr lang="en-GB" dirty="0" err="1" smtClean="0"/>
                <a:t>jr</a:t>
              </a:r>
              <a:r>
                <a:rPr lang="en-GB" dirty="0" smtClean="0"/>
                <a:t>)</a:t>
              </a:r>
              <a:endParaRPr lang="en-GB" dirty="0"/>
            </a:p>
            <a:p>
              <a:pPr algn="ctr"/>
              <a:r>
                <a:rPr lang="en-GB" dirty="0" err="1"/>
                <a:t>Vallen</a:t>
              </a:r>
              <a:r>
                <a:rPr lang="en-GB" dirty="0"/>
                <a:t> van </a:t>
              </a:r>
              <a:r>
                <a:rPr lang="en-GB" dirty="0" err="1"/>
                <a:t>een</a:t>
              </a:r>
              <a:r>
                <a:rPr lang="en-GB" dirty="0"/>
                <a:t> </a:t>
              </a:r>
              <a:r>
                <a:rPr lang="en-GB" dirty="0" smtClean="0"/>
                <a:t>ladder/</a:t>
              </a:r>
              <a:r>
                <a:rPr lang="en-GB" dirty="0" err="1" smtClean="0"/>
                <a:t>trapje</a:t>
              </a:r>
              <a:endParaRPr lang="nl-NL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5CC17E21-545D-694F-99DA-1E9C59863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422" y="2812460"/>
              <a:ext cx="1338186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25482" y="4331398"/>
            <a:ext cx="3175484" cy="1828800"/>
            <a:chOff x="3725482" y="4331398"/>
            <a:chExt cx="3175484" cy="1828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9834ED4-72A4-E945-B2A8-3228F4E3DED7}"/>
                </a:ext>
              </a:extLst>
            </p:cNvPr>
            <p:cNvSpPr/>
            <p:nvPr/>
          </p:nvSpPr>
          <p:spPr>
            <a:xfrm>
              <a:off x="3725482" y="4331398"/>
              <a:ext cx="1828800" cy="1828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0,5% </a:t>
              </a:r>
              <a:r>
                <a:rPr lang="en-GB" dirty="0" smtClean="0"/>
                <a:t>(7/</a:t>
              </a:r>
              <a:r>
                <a:rPr lang="en-GB" dirty="0" err="1" smtClean="0"/>
                <a:t>jr</a:t>
              </a:r>
              <a:r>
                <a:rPr lang="en-GB" dirty="0" smtClean="0"/>
                <a:t>)</a:t>
              </a:r>
              <a:endParaRPr lang="en-GB" dirty="0"/>
            </a:p>
            <a:p>
              <a:pPr algn="ctr"/>
              <a:r>
                <a:rPr lang="en-GB" dirty="0" err="1"/>
                <a:t>Vergissing</a:t>
              </a:r>
              <a:r>
                <a:rPr lang="en-GB" dirty="0"/>
                <a:t> op </a:t>
              </a:r>
              <a:r>
                <a:rPr lang="en-GB" dirty="0" err="1"/>
                <a:t>kennisniveau</a:t>
              </a:r>
              <a:endParaRPr lang="nl-NL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5CC17E21-545D-694F-99DA-1E9C59863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780" y="5301208"/>
              <a:ext cx="1338186" cy="0"/>
            </a:xfrm>
            <a:prstGeom prst="straightConnector1">
              <a:avLst/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3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5300"/>
                    </a14:imgEffect>
                    <a14:imgEffect>
                      <a14:saturation sat="36000"/>
                    </a14:imgEffect>
                    <a14:imgEffect>
                      <a14:brightnessContrast bright="26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4969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0DA2C-431E-0040-941F-A8DD624E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van fouten (2)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A64D2-D58E-344E-82BA-D6A33A9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4 spills in twee jaar tijd bij lossen van schepen: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6DDFC5-AADE-DE4C-8AB4-E2A9E64C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Leren van ongevallen | 14/12/2017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FCA715-2858-2D40-ACD0-36D94DE8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Oval 5"/>
          <p:cNvSpPr/>
          <p:nvPr/>
        </p:nvSpPr>
        <p:spPr>
          <a:xfrm>
            <a:off x="467544" y="2852936"/>
            <a:ext cx="1800000" cy="93610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200 l  olie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2627784" y="2384884"/>
            <a:ext cx="1800000" cy="93610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  <a:r>
              <a:rPr lang="nl-NL" dirty="0" smtClean="0"/>
              <a:t>0 l  olie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2123728" y="3681028"/>
            <a:ext cx="1800000" cy="93610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25 l  aromaat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849840" y="4670296"/>
            <a:ext cx="1800000" cy="93610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10 l  waswater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860032" y="3140968"/>
            <a:ext cx="3672408" cy="2664296"/>
          </a:xfrm>
          <a:prstGeom prst="ellipse">
            <a:avLst/>
          </a:prstGeom>
          <a:solidFill>
            <a:srgbClr val="FF993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Calamiteuze lozing met grote milieueffecten</a:t>
            </a:r>
            <a:endParaRPr lang="nl-NL" dirty="0"/>
          </a:p>
        </p:txBody>
      </p:sp>
      <p:sp>
        <p:nvSpPr>
          <p:cNvPr id="11" name="Right Arrow 10"/>
          <p:cNvSpPr/>
          <p:nvPr/>
        </p:nvSpPr>
        <p:spPr>
          <a:xfrm rot="1482500">
            <a:off x="4054118" y="3573017"/>
            <a:ext cx="1467812" cy="648072"/>
          </a:xfrm>
          <a:prstGeom prst="rightArrow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Multiply 11"/>
          <p:cNvSpPr/>
          <p:nvPr/>
        </p:nvSpPr>
        <p:spPr>
          <a:xfrm>
            <a:off x="4139952" y="3429000"/>
            <a:ext cx="720080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796136" y="1196752"/>
            <a:ext cx="3124445" cy="3744416"/>
          </a:xfrm>
          <a:prstGeom prst="round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ounded Rectangle 15"/>
          <p:cNvSpPr/>
          <p:nvPr/>
        </p:nvSpPr>
        <p:spPr>
          <a:xfrm>
            <a:off x="49972" y="1131600"/>
            <a:ext cx="5568240" cy="2153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2" y="1268760"/>
            <a:ext cx="5239554" cy="12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3" y="1457316"/>
            <a:ext cx="4905721" cy="8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6680" y="2492896"/>
            <a:ext cx="34298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TRIPOD: incident-specifiek (4x)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Hoe is het misgegaan?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Welke barrières hebben gefaald?</a:t>
            </a:r>
            <a:endParaRPr lang="nl-NL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5"/>
            <a:ext cx="2104551" cy="23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6136" y="3949432"/>
            <a:ext cx="3124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BowTie: brede analyse oorzaken</a:t>
            </a:r>
          </a:p>
          <a:p>
            <a:r>
              <a:rPr lang="nl-NL" sz="1400" dirty="0" smtClean="0"/>
              <a:t>Welke barrières zijn mogelijk?</a:t>
            </a:r>
          </a:p>
          <a:p>
            <a:r>
              <a:rPr lang="nl-NL" sz="1400" dirty="0" smtClean="0"/>
              <a:t>Hoe kunnen we deze borgen?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7504" y="4869160"/>
            <a:ext cx="2304256" cy="864096"/>
          </a:xfrm>
          <a:prstGeom prst="roundRect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SCHOUW + INTERVIEWS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60032" y="5301208"/>
            <a:ext cx="3384376" cy="864096"/>
          </a:xfrm>
          <a:prstGeom prst="roundRect">
            <a:avLst/>
          </a:prstGeom>
          <a:solidFill>
            <a:srgbClr val="CBA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ANALYSE VAN NEAR-MISSES en EERDERE INCIDENTEN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07704" y="3212976"/>
            <a:ext cx="396044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VERBETERMAATREGELEN op SYSTEEMNIVEAU: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nl-NL" sz="1400" dirty="0" smtClean="0"/>
              <a:t>Technisch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nl-NL" sz="1400" dirty="0" smtClean="0"/>
              <a:t>Organisatorisch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2826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leren we van ongevallen?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352897-5221-5B49-92CD-45B2C47B651A}"/>
              </a:ext>
            </a:extLst>
          </p:cNvPr>
          <p:cNvSpPr/>
          <p:nvPr/>
        </p:nvSpPr>
        <p:spPr>
          <a:xfrm>
            <a:off x="485775" y="2073835"/>
            <a:ext cx="1828800" cy="1828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Oorzaken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Veel!!!</a:t>
            </a:r>
            <a:endParaRPr lang="nl-N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CC17E21-545D-694F-99DA-1E9C5986398C}"/>
              </a:ext>
            </a:extLst>
          </p:cNvPr>
          <p:cNvCxnSpPr>
            <a:cxnSpLocks/>
          </p:cNvCxnSpPr>
          <p:nvPr/>
        </p:nvCxnSpPr>
        <p:spPr>
          <a:xfrm flipV="1">
            <a:off x="2314575" y="2976348"/>
            <a:ext cx="1338186" cy="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E5EA1F-A507-C748-B6A3-6983292EC6CA}"/>
              </a:ext>
            </a:extLst>
          </p:cNvPr>
          <p:cNvSpPr/>
          <p:nvPr/>
        </p:nvSpPr>
        <p:spPr>
          <a:xfrm>
            <a:off x="3687382" y="2073835"/>
            <a:ext cx="2070654" cy="1828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Maatregelen</a:t>
            </a:r>
            <a:r>
              <a:rPr lang="en-GB" dirty="0" smtClean="0"/>
              <a:t> </a:t>
            </a:r>
            <a:r>
              <a:rPr lang="en-GB" dirty="0" err="1" smtClean="0"/>
              <a:t>afhankelijk</a:t>
            </a:r>
            <a:r>
              <a:rPr lang="en-GB" dirty="0" smtClean="0"/>
              <a:t> van:</a:t>
            </a:r>
          </a:p>
          <a:p>
            <a:pPr algn="ctr"/>
            <a:endParaRPr lang="en-GB" dirty="0" smtClean="0"/>
          </a:p>
          <a:p>
            <a:pPr marL="92075" indent="-92075">
              <a:buFont typeface="Wingdings" panose="05000000000000000000" pitchFamily="2" charset="2"/>
              <a:buChar char="Ø"/>
            </a:pPr>
            <a:r>
              <a:rPr lang="en-GB" sz="1600" dirty="0" err="1" smtClean="0"/>
              <a:t>Gedrag</a:t>
            </a:r>
            <a:endParaRPr lang="en-GB" sz="1600" dirty="0" smtClean="0"/>
          </a:p>
          <a:p>
            <a:pPr marL="92075" indent="-92075">
              <a:buFont typeface="Wingdings" panose="05000000000000000000" pitchFamily="2" charset="2"/>
              <a:buChar char="Ø"/>
            </a:pPr>
            <a:r>
              <a:rPr lang="en-GB" sz="1600" dirty="0" err="1" smtClean="0"/>
              <a:t>Kennis</a:t>
            </a:r>
            <a:endParaRPr lang="en-GB" sz="1600" dirty="0" smtClean="0"/>
          </a:p>
          <a:p>
            <a:pPr marL="92075" indent="-92075">
              <a:buFont typeface="Wingdings" panose="05000000000000000000" pitchFamily="2" charset="2"/>
              <a:buChar char="Ø"/>
            </a:pPr>
            <a:r>
              <a:rPr lang="en-GB" sz="1600" dirty="0" err="1" smtClean="0"/>
              <a:t>Cultuur</a:t>
            </a:r>
            <a:endParaRPr lang="nl-NL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51E785-509B-5C49-B105-E3E2F4AF1406}"/>
              </a:ext>
            </a:extLst>
          </p:cNvPr>
          <p:cNvSpPr/>
          <p:nvPr/>
        </p:nvSpPr>
        <p:spPr>
          <a:xfrm>
            <a:off x="6956873" y="2115693"/>
            <a:ext cx="1828800" cy="1828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Hoe aan te pakken?</a:t>
            </a:r>
            <a:endParaRPr lang="nl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BDA9E3F-243A-0241-818C-2AB3817CEE6D}"/>
              </a:ext>
            </a:extLst>
          </p:cNvPr>
          <p:cNvCxnSpPr>
            <a:cxnSpLocks/>
          </p:cNvCxnSpPr>
          <p:nvPr/>
        </p:nvCxnSpPr>
        <p:spPr>
          <a:xfrm flipV="1">
            <a:off x="5796136" y="2945232"/>
            <a:ext cx="1169053" cy="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2483768" y="4293096"/>
            <a:ext cx="5616624" cy="1584176"/>
          </a:xfrm>
          <a:prstGeom prst="cloudCallout">
            <a:avLst>
              <a:gd name="adj1" fmla="val -41319"/>
              <a:gd name="adj2" fmla="val 71639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 zijn succesfactoren?</a:t>
            </a:r>
          </a:p>
          <a:p>
            <a:pPr algn="ctr"/>
            <a:r>
              <a:rPr lang="nl-NL" dirty="0" smtClean="0"/>
              <a:t>Wie roept?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84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Ongevallen – leren van successen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Resilience </a:t>
            </a:r>
            <a:r>
              <a:rPr lang="en-US" dirty="0" err="1"/>
              <a:t>studie</a:t>
            </a:r>
            <a:r>
              <a:rPr lang="en-US" dirty="0"/>
              <a:t>, </a:t>
            </a:r>
            <a:r>
              <a:rPr lang="en-US" dirty="0" err="1"/>
              <a:t>factoren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Multidisciplinaire</a:t>
            </a:r>
            <a:r>
              <a:rPr lang="en-US" dirty="0"/>
              <a:t> teams </a:t>
            </a:r>
            <a:r>
              <a:rPr lang="en-US" dirty="0" smtClean="0"/>
              <a:t>(bias!), </a:t>
            </a:r>
            <a:r>
              <a:rPr lang="en-US" dirty="0" err="1" smtClean="0"/>
              <a:t>ook</a:t>
            </a:r>
            <a:r>
              <a:rPr lang="en-US" dirty="0" smtClean="0"/>
              <a:t>: </a:t>
            </a:r>
            <a:r>
              <a:rPr lang="en-US" dirty="0" err="1" smtClean="0"/>
              <a:t>uitgebalanceerde</a:t>
            </a:r>
            <a:r>
              <a:rPr lang="en-US" dirty="0" smtClean="0"/>
              <a:t> </a:t>
            </a:r>
            <a:r>
              <a:rPr lang="en-US" dirty="0" err="1" smtClean="0"/>
              <a:t>karakters</a:t>
            </a:r>
            <a:endParaRPr lang="en-US" dirty="0"/>
          </a:p>
          <a:p>
            <a:pPr lvl="1"/>
            <a:r>
              <a:rPr lang="en-US" dirty="0"/>
              <a:t>“Summit fever” (we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, </a:t>
            </a:r>
            <a:r>
              <a:rPr lang="en-US" dirty="0" err="1"/>
              <a:t>zonde</a:t>
            </a:r>
            <a:r>
              <a:rPr lang="en-US" dirty="0"/>
              <a:t> om nu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stoppen</a:t>
            </a:r>
            <a:r>
              <a:rPr lang="en-US" dirty="0"/>
              <a:t>…)</a:t>
            </a:r>
          </a:p>
          <a:p>
            <a:pPr lvl="1"/>
            <a:r>
              <a:rPr lang="en-US" dirty="0" smtClean="0"/>
              <a:t>“Switched </a:t>
            </a:r>
            <a:r>
              <a:rPr lang="en-US" dirty="0"/>
              <a:t>on” </a:t>
            </a:r>
            <a:r>
              <a:rPr lang="en-US" dirty="0" err="1" smtClean="0"/>
              <a:t>zijn</a:t>
            </a:r>
            <a:endParaRPr lang="en-US" dirty="0" smtClean="0"/>
          </a:p>
          <a:p>
            <a:pPr lvl="1"/>
            <a:r>
              <a:rPr lang="en-US" dirty="0" smtClean="0"/>
              <a:t>Management support (</a:t>
            </a:r>
            <a:r>
              <a:rPr lang="en-US" dirty="0" err="1" smtClean="0"/>
              <a:t>beslissingen</a:t>
            </a:r>
            <a:r>
              <a:rPr lang="en-US" dirty="0" smtClean="0"/>
              <a:t> in het </a:t>
            </a:r>
            <a:r>
              <a:rPr lang="en-US" dirty="0" err="1" smtClean="0"/>
              <a:t>heetst</a:t>
            </a:r>
            <a:r>
              <a:rPr lang="en-US" dirty="0" smtClean="0"/>
              <a:t> van de </a:t>
            </a:r>
            <a:r>
              <a:rPr lang="en-US" dirty="0" err="1" smtClean="0"/>
              <a:t>strijd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Let op </a:t>
            </a:r>
            <a:r>
              <a:rPr lang="en-US" dirty="0" err="1" smtClean="0"/>
              <a:t>mentale</a:t>
            </a:r>
            <a:r>
              <a:rPr lang="en-US" dirty="0" smtClean="0"/>
              <a:t> </a:t>
            </a:r>
            <a:r>
              <a:rPr lang="en-US" dirty="0" err="1" smtClean="0"/>
              <a:t>afsnijpaden</a:t>
            </a:r>
            <a:endParaRPr lang="en-US" dirty="0" smtClean="0"/>
          </a:p>
          <a:p>
            <a:pPr lvl="1"/>
            <a:r>
              <a:rPr lang="en-US" dirty="0" err="1" smtClean="0"/>
              <a:t>Vakmanschap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expertise </a:t>
            </a:r>
            <a:r>
              <a:rPr lang="en-US" dirty="0" err="1" smtClean="0"/>
              <a:t>vóór</a:t>
            </a:r>
            <a:r>
              <a:rPr lang="en-US" dirty="0" smtClean="0"/>
              <a:t> </a:t>
            </a:r>
            <a:r>
              <a:rPr lang="en-US" dirty="0" err="1" smtClean="0"/>
              <a:t>hierarchie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/>
              <a:t>Leren van ongevallen</a:t>
            </a:r>
            <a:r>
              <a:rPr lang="nl-NL" dirty="0"/>
              <a:t> | </a:t>
            </a:r>
            <a:r>
              <a:rPr lang="nl-NL" dirty="0" err="1"/>
              <a:t>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Cloud Callout 6"/>
          <p:cNvSpPr/>
          <p:nvPr/>
        </p:nvSpPr>
        <p:spPr>
          <a:xfrm>
            <a:off x="4179865" y="2132856"/>
            <a:ext cx="4248472" cy="1354440"/>
          </a:xfrm>
          <a:prstGeom prst="cloudCallout">
            <a:avLst>
              <a:gd name="adj1" fmla="val -41319"/>
              <a:gd name="adj2" fmla="val 71639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RIVM onderzoek naar succesfactoren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2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Leren</a:t>
            </a:r>
            <a:r>
              <a:rPr lang="en-US" dirty="0"/>
              <a:t> </a:t>
            </a:r>
            <a:r>
              <a:rPr lang="nl-NL" dirty="0"/>
              <a:t>van</a:t>
            </a:r>
            <a:r>
              <a:rPr lang="en-US" dirty="0"/>
              <a:t> </a:t>
            </a:r>
            <a:r>
              <a:rPr lang="nl-NL" dirty="0"/>
              <a:t>ongevallen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03" y="1925638"/>
            <a:ext cx="8172450" cy="4281488"/>
          </a:xfrm>
        </p:spPr>
        <p:txBody>
          <a:bodyPr/>
          <a:lstStyle/>
          <a:p>
            <a:r>
              <a:rPr lang="nl-NL" dirty="0"/>
              <a:t>Workshop</a:t>
            </a:r>
            <a:r>
              <a:rPr lang="en-GB" dirty="0"/>
              <a:t> </a:t>
            </a:r>
            <a:r>
              <a:rPr lang="en-GB" dirty="0" smtClean="0"/>
              <a:t>(30 </a:t>
            </a:r>
            <a:r>
              <a:rPr lang="en-GB" dirty="0" err="1"/>
              <a:t>minuten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Factoren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succesvol</a:t>
            </a:r>
            <a:r>
              <a:rPr lang="en-GB" dirty="0" smtClean="0"/>
              <a:t>)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 van </a:t>
            </a:r>
            <a:r>
              <a:rPr lang="en-GB" dirty="0" err="1"/>
              <a:t>ongevallen</a:t>
            </a:r>
            <a:r>
              <a:rPr lang="en-GB" dirty="0"/>
              <a:t>:</a:t>
            </a:r>
          </a:p>
          <a:p>
            <a:r>
              <a:rPr lang="en-GB" dirty="0" smtClean="0"/>
              <a:t>1 </a:t>
            </a:r>
            <a:r>
              <a:rPr lang="en-GB" dirty="0" err="1" smtClean="0"/>
              <a:t>Maak</a:t>
            </a:r>
            <a:r>
              <a:rPr lang="en-GB" dirty="0" smtClean="0"/>
              <a:t> </a:t>
            </a:r>
            <a:r>
              <a:rPr lang="en-GB" dirty="0"/>
              <a:t>een top 3 </a:t>
            </a:r>
            <a:r>
              <a:rPr lang="en-GB" dirty="0" smtClean="0"/>
              <a:t>van </a:t>
            </a:r>
            <a:r>
              <a:rPr lang="en-GB" dirty="0" err="1" smtClean="0"/>
              <a:t>factoren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Leg de criteria vast					</a:t>
            </a:r>
          </a:p>
          <a:p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 err="1"/>
              <a:t>Bedenk</a:t>
            </a:r>
            <a:r>
              <a:rPr lang="en-GB" dirty="0"/>
              <a:t> </a:t>
            </a:r>
            <a:r>
              <a:rPr lang="en-GB" dirty="0" err="1"/>
              <a:t>daar</a:t>
            </a:r>
            <a:r>
              <a:rPr lang="en-GB" dirty="0"/>
              <a:t> </a:t>
            </a:r>
            <a:r>
              <a:rPr lang="en-GB" dirty="0" err="1"/>
              <a:t>praktijkmaatregelen</a:t>
            </a:r>
            <a:r>
              <a:rPr lang="en-GB" dirty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Wat </a:t>
            </a:r>
            <a:r>
              <a:rPr lang="en-GB" dirty="0" err="1" smtClean="0"/>
              <a:t>zijn</a:t>
            </a:r>
            <a:r>
              <a:rPr lang="en-GB" dirty="0" smtClean="0"/>
              <a:t> de </a:t>
            </a:r>
            <a:r>
              <a:rPr lang="en-GB" dirty="0" err="1" smtClean="0"/>
              <a:t>voors</a:t>
            </a:r>
            <a:r>
              <a:rPr lang="en-GB" dirty="0" smtClean="0"/>
              <a:t> (</a:t>
            </a:r>
            <a:r>
              <a:rPr lang="en-GB" dirty="0" err="1" smtClean="0"/>
              <a:t>minimaal</a:t>
            </a:r>
            <a:r>
              <a:rPr lang="en-GB" dirty="0" smtClean="0"/>
              <a:t> 2) en </a:t>
            </a:r>
            <a:r>
              <a:rPr lang="en-GB" dirty="0" err="1" smtClean="0"/>
              <a:t>tegens</a:t>
            </a:r>
            <a:r>
              <a:rPr lang="en-GB" dirty="0" smtClean="0"/>
              <a:t> (</a:t>
            </a:r>
            <a:r>
              <a:rPr lang="en-GB" dirty="0" err="1" smtClean="0"/>
              <a:t>minimaal</a:t>
            </a:r>
            <a:r>
              <a:rPr lang="en-GB" dirty="0" smtClean="0"/>
              <a:t> 2)?</a:t>
            </a:r>
          </a:p>
          <a:p>
            <a:r>
              <a:rPr lang="en-GB" dirty="0" smtClean="0"/>
              <a:t>3 </a:t>
            </a:r>
            <a:r>
              <a:rPr lang="en-GB" dirty="0" err="1" smtClean="0"/>
              <a:t>Bereid</a:t>
            </a:r>
            <a:r>
              <a:rPr lang="en-GB" dirty="0" smtClean="0"/>
              <a:t> </a:t>
            </a:r>
            <a:r>
              <a:rPr lang="en-GB" dirty="0" err="1" smtClean="0"/>
              <a:t>gezamenlijk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(3 min):</a:t>
            </a:r>
          </a:p>
          <a:p>
            <a:pPr lvl="1"/>
            <a:r>
              <a:rPr lang="en-GB" dirty="0" err="1" smtClean="0"/>
              <a:t>Welke</a:t>
            </a:r>
            <a:r>
              <a:rPr lang="en-GB" dirty="0" smtClean="0"/>
              <a:t> top 3?, </a:t>
            </a:r>
            <a:r>
              <a:rPr lang="en-GB" dirty="0" err="1" smtClean="0"/>
              <a:t>Waarom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Beste</a:t>
            </a:r>
            <a:r>
              <a:rPr lang="en-GB" dirty="0" smtClean="0"/>
              <a:t>  </a:t>
            </a:r>
            <a:r>
              <a:rPr lang="en-GB" dirty="0" err="1" smtClean="0"/>
              <a:t>oplossing</a:t>
            </a:r>
            <a:r>
              <a:rPr lang="en-GB" dirty="0" smtClean="0"/>
              <a:t>?	</a:t>
            </a:r>
            <a:r>
              <a:rPr lang="en-GB" dirty="0" err="1" smtClean="0"/>
              <a:t>Waarom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Wat </a:t>
            </a:r>
            <a:r>
              <a:rPr lang="en-GB" dirty="0" err="1" smtClean="0"/>
              <a:t>hebben</a:t>
            </a:r>
            <a:r>
              <a:rPr lang="en-GB" dirty="0" smtClean="0"/>
              <a:t> we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groep</a:t>
            </a:r>
            <a:r>
              <a:rPr lang="en-GB" dirty="0" smtClean="0"/>
              <a:t> van </a:t>
            </a:r>
            <a:r>
              <a:rPr lang="en-GB" dirty="0" err="1" smtClean="0"/>
              <a:t>elkaar</a:t>
            </a:r>
            <a:r>
              <a:rPr lang="en-GB" dirty="0" smtClean="0"/>
              <a:t> </a:t>
            </a:r>
            <a:r>
              <a:rPr lang="en-GB" dirty="0" err="1" smtClean="0"/>
              <a:t>geleerd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Leren van ongevallen | 14/12/2017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024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heme/theme1.xml><?xml version="1.0" encoding="utf-8"?>
<a:theme xmlns:a="http://schemas.openxmlformats.org/drawingml/2006/main" name="Tijdelijk_bestand_Presentatie 05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 05</Template>
  <TotalTime>944</TotalTime>
  <Words>350</Words>
  <Application>Microsoft Office PowerPoint</Application>
  <PresentationFormat>Diavoorstelling (4:3)</PresentationFormat>
  <Paragraphs>113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Tijdelijk_bestand_Presentatie 05</vt:lpstr>
      <vt:lpstr>Leren van ongevallen</vt:lpstr>
      <vt:lpstr>PowerPoint-presentatie</vt:lpstr>
      <vt:lpstr>Leren van ongevallen</vt:lpstr>
      <vt:lpstr>Ongevallen – leren van fouten</vt:lpstr>
      <vt:lpstr>Leren van fouten (2)</vt:lpstr>
      <vt:lpstr>PowerPoint-presentatie</vt:lpstr>
      <vt:lpstr>Hoe leren we van ongevallen?</vt:lpstr>
      <vt:lpstr>Ongevallen – leren van successen</vt:lpstr>
      <vt:lpstr>Leren van ongevallen</vt:lpstr>
      <vt:lpstr>PowerPoint-presentatie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van ongevallen</dc:title>
  <dc:creator>Henkjan Manuel</dc:creator>
  <cp:lastModifiedBy>hemmejj</cp:lastModifiedBy>
  <cp:revision>52</cp:revision>
  <cp:lastPrinted>2017-12-13T15:48:35Z</cp:lastPrinted>
  <dcterms:created xsi:type="dcterms:W3CDTF">2017-10-31T09:32:59Z</dcterms:created>
  <dcterms:modified xsi:type="dcterms:W3CDTF">2017-12-20T10:10:39Z</dcterms:modified>
</cp:coreProperties>
</file>