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9" r:id="rId2"/>
    <p:sldMasterId id="2147483697" r:id="rId3"/>
    <p:sldMasterId id="2147483685" r:id="rId4"/>
    <p:sldMasterId id="2147483673" r:id="rId5"/>
    <p:sldMasterId id="2147483660" r:id="rId6"/>
  </p:sldMasterIdLst>
  <p:notesMasterIdLst>
    <p:notesMasterId r:id="rId19"/>
  </p:notesMasterIdLst>
  <p:handoutMasterIdLst>
    <p:handoutMasterId r:id="rId20"/>
  </p:handoutMasterIdLst>
  <p:sldIdLst>
    <p:sldId id="261" r:id="rId7"/>
    <p:sldId id="283" r:id="rId8"/>
    <p:sldId id="282" r:id="rId9"/>
    <p:sldId id="279" r:id="rId10"/>
    <p:sldId id="275" r:id="rId11"/>
    <p:sldId id="268" r:id="rId12"/>
    <p:sldId id="281" r:id="rId13"/>
    <p:sldId id="270" r:id="rId14"/>
    <p:sldId id="271" r:id="rId15"/>
    <p:sldId id="277" r:id="rId16"/>
    <p:sldId id="278" r:id="rId17"/>
    <p:sldId id="265" r:id="rId18"/>
  </p:sldIdLst>
  <p:sldSz cx="9144000" cy="6858000" type="screen4x3"/>
  <p:notesSz cx="6865938" cy="95408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dy rosenda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4B4B4B"/>
    <a:srgbClr val="FEF3A2"/>
    <a:srgbClr val="FDFCC0"/>
    <a:srgbClr val="FFFF99"/>
    <a:srgbClr val="FAFA9E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80" autoAdjust="0"/>
  </p:normalViewPr>
  <p:slideViewPr>
    <p:cSldViewPr snapToGrid="0" snapToObjects="1">
      <p:cViewPr varScale="1">
        <p:scale>
          <a:sx n="93" d="100"/>
          <a:sy n="93" d="100"/>
        </p:scale>
        <p:origin x="70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862" y="-84"/>
      </p:cViewPr>
      <p:guideLst>
        <p:guide orient="horz" pos="300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10" y="0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650BD0-383E-45D2-A32B-5414ADFB5AB1}" type="datetimeFigureOut">
              <a:rPr lang="nl-NL"/>
              <a:pPr>
                <a:defRPr/>
              </a:pPr>
              <a:t>12-12-2017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10" y="9062176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30BC04-A0D0-4BE7-9179-A3ACA2314F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813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20A076-3823-46CF-83B4-A71353926C2C}" type="datetimeFigureOut">
              <a:rPr lang="nl-NL"/>
              <a:pPr>
                <a:defRPr/>
              </a:pPr>
              <a:t>12-12-2017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5963"/>
            <a:ext cx="4772025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595" y="4531916"/>
            <a:ext cx="5492750" cy="42933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110" y="9062176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0F643C-FB88-4BB0-A3E4-2E6F961A18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8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D7F8-AEEF-4DD4-B33D-3DADC6D8087B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C245-60D9-4AA0-B176-8E7893EFB274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8E6A7-D360-47D9-A88F-B7233CAC195E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E815-6C03-4ED6-A19D-7D0B26D39927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F59A-560F-4FD0-BA53-6293854B84C8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2B4B-0D72-4539-9593-1DAF706CCB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1ADB-8C41-47C8-A777-3A531E49797B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ED2D-234C-4478-8C14-2C16452CB5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E358-730F-4059-9745-FDAAC9577BBB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4D3A-9A29-4FC7-BE87-67232C8A6C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5492-97C7-4A79-B5F8-D1C8FFD56E04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11D9-B595-4FFC-8AB4-12B2F52313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51F4-4561-41D6-852F-DD97EE6A1898}" type="datetime1">
              <a:rPr lang="nl-NL" smtClean="0"/>
              <a:t>12-12-2017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FCBC-CDED-4F77-BFFD-C8B665CF79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5CE2-5555-4AA0-BC0B-04AABC3AA233}" type="datetime1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8C8C-75C0-444A-8616-A78488CB2E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A701-BE90-44BD-BA34-8F630891BB65}" type="datetime1">
              <a:rPr lang="nl-NL" smtClean="0"/>
              <a:t>12-12-2017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F102-0460-451D-9D75-78B316F818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A1B9-0CAA-41E5-B661-2987C8478639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FBE5-21F3-42A0-A5B8-D176F6170F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3C5A-CF59-4396-9BCE-B0AC51DD71D2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08D0-D910-4214-9774-EBFA1059A5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C1EE-2DB6-4C74-9407-8F204FA44982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7523-32C8-496B-B515-D4688F5B29B7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2401-A725-4D5C-AB33-9646E1C95786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E6FA-FBCB-432F-876A-71572E95F8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BF79-71FC-4FBA-9330-D88F8E23A33A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0839-2714-4447-83F8-CF94B12CDC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BF1B-66DF-4407-9ED6-FBB58DBE0156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1204-5060-43EA-AF3F-D5BC550144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46B7-F16C-4B55-B520-F45A2654F757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6306-334D-45DA-BFB0-F9FDF930C8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FA9B-39D5-421E-A60F-A7C16A8DD939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CF05-28B2-417E-9471-0C81A7A6F7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DA6E-E451-4846-B4BB-B101313B5D12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7887-8BFA-44F5-8C3B-8FF5136339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9F83-1931-41A2-83F2-AF6F2A706626}" type="datetime1">
              <a:rPr lang="nl-NL" smtClean="0"/>
              <a:t>12-12-2017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2579-A5E8-4DB5-81F8-07C37B160C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2955-3024-4B24-8DBA-160D68B517BC}" type="datetime1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531A-AEAF-4E46-BCE6-A28A67241A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E3BE-A0F7-40F1-8774-9776C33270D3}" type="datetime1">
              <a:rPr lang="nl-NL" smtClean="0"/>
              <a:t>12-12-2017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F0D7-FEC3-45A0-9AF3-7A7408457A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7F91-4486-4753-A266-EC2FF0C59535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E62-86C7-4288-9D79-15149636DB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D248-5381-44E1-B310-178923EE2D81}" type="datetime1">
              <a:rPr lang="nl-NL" smtClean="0"/>
              <a:t>12-12-2017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53A0-4899-4BF1-B555-BA44917B7283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4C82-B2FE-41B4-B426-7460E7FB8B13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80A3-61D2-4D1B-8576-0673359659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A4C1-A8CA-4EED-A0EC-1BD8E111A31D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AABC-73E6-40AF-A79E-57B90FE096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18FF-947A-46A5-91FC-FA4400DF0F5B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D4CD-FE3C-4437-9C21-215C290553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FAEE-6451-428F-86CA-8DC2CCE70DFE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1648-F0D6-472F-ABF1-38074A6E3B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CF24-6B97-453B-9088-A21304AE5821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A4F3-8BCF-4CB3-85A1-9D1C2B58B6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3BBC-BE54-4F1C-93AD-6519A864B831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21EF-2909-4E3F-B7E5-6588366F59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B343-E51A-4E8C-A03F-24CF145F9CFD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7B70-ACC2-43DE-9AAC-3A94FC51AD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F70A-DC0C-458A-85A0-43BBC7C2D25F}" type="datetime1">
              <a:rPr lang="nl-NL" smtClean="0"/>
              <a:t>12-12-2017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D4ED-EB38-4F62-A875-254FA3586A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F603-8DEA-4658-BE89-45022F1B1D08}" type="datetime1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E5EB-8798-4F14-A054-461A875DAA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EF9B-0409-48D0-9A82-F72133F87CD6}" type="datetime1">
              <a:rPr lang="nl-NL" smtClean="0"/>
              <a:t>12-12-2017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7D80-272E-4C35-ACE2-CF85A63A25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07D6-3B73-42E4-8BF4-DFB4A8606C4B}" type="datetime1">
              <a:rPr lang="nl-NL" smtClean="0"/>
              <a:t>12-12-2017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D10-3880-4DA5-86A9-E7B21EDF3479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F6A6-B853-434C-B6AE-9CC8BB651A52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C5EF-3C7D-4FC2-9406-85174F5A8F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7006-2177-4901-9A79-EB1FBA98FAC8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AA7A-4067-418E-9E7B-0DE443C008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FBBA-7D62-4089-B8A1-F2FC6764A093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7EFD-7BC3-4A8F-B4D8-98BE181697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BAFC-818E-45F8-8599-6B4034206EBE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B5AB-2307-403F-8AF4-C93EA4A328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283E-A440-4769-9D68-A87C7FEB1763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3A0F-FC1D-40C5-BFC7-98373FF256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1187-61CF-4676-B52E-AE1425EC722A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FB9E-4EAB-40D0-9A01-BA11BE10A5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A16D-7775-4C24-ABCA-318386221725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733E-9FC8-440D-889C-EDE9E926FB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277B-14B9-4171-B9BA-1F1EBB237E1F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67F5-A76C-484E-9A95-9284371A2F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95E9-6D2C-48EC-A7C4-F264725C9EF8}" type="datetime1">
              <a:rPr lang="nl-NL" smtClean="0"/>
              <a:t>12-12-2017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8993-EA6B-4AA9-8F03-4D1B659882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33C4-A79D-43C3-8DEC-08086294DF73}" type="datetime1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C133-76AD-48BB-B43C-7C5494A3C4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101D-1A4A-437A-A36D-4E45C6949D91}" type="datetime1">
              <a:rPr lang="nl-NL" smtClean="0"/>
              <a:t>12-12-2017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CD8B-E2E5-41FB-BB63-8DB461290795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634A-4D2F-4BDE-B1D0-DDD88B0EB767}" type="datetime1">
              <a:rPr lang="nl-NL" smtClean="0"/>
              <a:t>12-12-2017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0CF0-1C86-44ED-A93A-1D68117DBC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D83A-6AA0-4309-8F8C-544414979C99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0D019-AB7A-46E1-89BA-DF68C94BF9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C45B-307F-4169-A520-D55A4978B659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906B-191B-4E20-9CC0-BF018BE21A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C5E7-8140-4319-ADC5-9AB57C7F15A4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E193-3C11-426F-9CB2-4EB350E0FB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0E94-8CD9-4056-88CB-5020C5ABF865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2D95-7AB6-4E28-8AA8-1FEFBD6456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4BF2-7F73-4D89-B3CC-B6CD3BE9770B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73F2-6ABD-4D9E-899D-78AD8A834E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CD40-B53B-4218-9912-B441E141E35F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3C40-251F-4484-AA75-8E80504676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44E4-A745-4D83-9B94-740ADB019D17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205B-B6ED-4227-A659-4158890CDA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4323-2544-4E59-9AA3-6BA3937936E1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D960-1F39-4A65-BE62-A601E57B4F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AD06-5F70-4911-929A-3B0CFB0420FB}" type="datetime1">
              <a:rPr lang="nl-NL" smtClean="0"/>
              <a:t>12-12-2017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3FCC-14BF-445B-97AB-6D4214B1A7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B3DF-C4FE-4809-8E03-9F41D25FD797}" type="datetime1">
              <a:rPr lang="nl-NL" smtClean="0"/>
              <a:t>12-12-2017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463C-9461-4207-99F7-3864E2F4FD79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F1C5-4528-44D9-9ADA-0A151DBACE48}" type="datetime1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D8B1-09B3-4CDE-A974-F10B3FE3C6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65F7-9BD3-47E3-84D3-4074867CC37D}" type="datetime1">
              <a:rPr lang="nl-NL" smtClean="0"/>
              <a:t>12-12-2017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CE52-49BB-4879-9A3A-1EFCB82771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0A7E-CC0F-41F0-9CB4-6930B4DA710D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40A5-E88B-4F3C-B577-E6109B143D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BA6E-6D23-43FE-98B6-CFBAB1B7C06A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C04F-4101-4394-9EF0-29D2C17C51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C034-C3BC-4FEC-A032-4167BCD9CCE6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0EFE-5633-424F-83EA-10398C7594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42BA-827C-415A-B599-FE4BB2043AF3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3AB8-1A59-4068-B82D-95DFC22A2A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6760-CF98-47C6-B2B4-C56B4BED2FFC}" type="datetime1">
              <a:rPr lang="nl-NL" smtClean="0"/>
              <a:t>12-12-2017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A03A-C6C0-4425-B2DE-BDE914EDCB12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39BA-AADB-4005-BC28-17457BFAA4DC}" type="datetime1">
              <a:rPr lang="nl-NL" smtClean="0"/>
              <a:t>12-12-2017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A8E0-EBFA-482B-BDFE-67C6A6056BA4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262B-B0AF-47E9-AA10-0279D89A95BE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2F76-3B10-43D5-AE31-598A0B33280C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PAL_Logo_Groot.jpg"/>
          <p:cNvPicPr>
            <a:picLocks noChangeAspect="1"/>
          </p:cNvPicPr>
          <p:nvPr userDrawn="1"/>
        </p:nvPicPr>
        <p:blipFill>
          <a:blip r:embed="rId12"/>
          <a:srcRect l="7498"/>
          <a:stretch>
            <a:fillRect/>
          </a:stretch>
        </p:blipFill>
        <p:spPr bwMode="auto">
          <a:xfrm>
            <a:off x="12700" y="39688"/>
            <a:ext cx="19399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npal logo.png"/>
          <p:cNvPicPr>
            <a:picLocks noChangeAspect="1"/>
          </p:cNvPicPr>
          <p:nvPr userDrawn="1"/>
        </p:nvPicPr>
        <p:blipFill>
          <a:blip r:embed="rId13"/>
          <a:srcRect l="-2" r="3671"/>
          <a:stretch>
            <a:fillRect/>
          </a:stretch>
        </p:blipFill>
        <p:spPr bwMode="auto">
          <a:xfrm>
            <a:off x="6964363" y="1227138"/>
            <a:ext cx="2179637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 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621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34AA7-1E22-4FB0-AD10-A4D3E3203983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FCF36-C91B-485A-9D13-6A83C3FA35D3}" type="slidenum">
              <a:rPr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229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7B217B-0F1F-4188-8493-97EF02FC353F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41051A-03F6-44C7-9B04-48325E53D8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2457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D4A5E-A78B-4A01-BFF2-54665FA86C9A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63BDD-1FC6-4974-AEA7-715E021E74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68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468D0-DF1F-454F-88E0-18E8C3C1C290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5E98F-F959-4B48-8DB1-98C58A7458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915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B7BB89-EEFF-4D11-8801-3C2B62869B80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5CE77-2342-4EB5-9C74-55E394C8BF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6144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98AE9-32DF-41E8-8506-CAC2FAB726EC}" type="datetime1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92AFD-40A9-40B6-A6A3-682B54FE1D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el 1"/>
          <p:cNvSpPr>
            <a:spLocks noGrp="1"/>
          </p:cNvSpPr>
          <p:nvPr>
            <p:ph type="ctrTitle"/>
          </p:nvPr>
        </p:nvSpPr>
        <p:spPr>
          <a:xfrm>
            <a:off x="0" y="1749425"/>
            <a:ext cx="9144000" cy="1831975"/>
          </a:xfrm>
        </p:spPr>
        <p:txBody>
          <a:bodyPr/>
          <a:lstStyle/>
          <a:p>
            <a:pPr eaLnBrk="1" hangingPunct="1"/>
            <a:r>
              <a:rPr lang="nl-NL" dirty="0"/>
              <a:t>Safety Deal Noord-Nederland</a:t>
            </a:r>
            <a:br>
              <a:rPr lang="nl-NL" dirty="0"/>
            </a:br>
            <a:r>
              <a:rPr lang="nl-NL" dirty="0"/>
              <a:t>VGM in de Keten</a:t>
            </a:r>
          </a:p>
        </p:txBody>
      </p:sp>
      <p:sp>
        <p:nvSpPr>
          <p:cNvPr id="75778" name="Ondertitel 2"/>
          <p:cNvSpPr>
            <a:spLocks noGrp="1"/>
          </p:cNvSpPr>
          <p:nvPr>
            <p:ph type="subTitle" idx="1"/>
          </p:nvPr>
        </p:nvSpPr>
        <p:spPr>
          <a:xfrm>
            <a:off x="349045" y="4666592"/>
            <a:ext cx="6400800" cy="1582737"/>
          </a:xfrm>
        </p:spPr>
        <p:txBody>
          <a:bodyPr/>
          <a:lstStyle/>
          <a:p>
            <a:pPr algn="l"/>
            <a:r>
              <a:rPr lang="nl-NL" dirty="0"/>
              <a:t>Jaarcongres Relevant 2017</a:t>
            </a:r>
          </a:p>
          <a:p>
            <a:pPr algn="l"/>
            <a:r>
              <a:rPr lang="nl-NL" dirty="0">
                <a:solidFill>
                  <a:srgbClr val="000000"/>
                </a:solidFill>
              </a:rPr>
              <a:t>Utrecht, 14 december 2017</a:t>
            </a:r>
          </a:p>
          <a:p>
            <a:pPr algn="l"/>
            <a:r>
              <a:rPr lang="nl-NL" dirty="0">
                <a:solidFill>
                  <a:srgbClr val="000000"/>
                </a:solidFill>
              </a:rPr>
              <a:t>Folkert van der Meulen</a:t>
            </a:r>
            <a:r>
              <a:rPr lang="nl-NL" dirty="0"/>
              <a:t> </a:t>
            </a:r>
            <a:endParaRPr lang="nl-NL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236A0-E2DE-49AF-A44C-5BFB80A6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47F33-72C2-455D-ACE7-0B58A04E8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2113"/>
            <a:ext cx="8686800" cy="452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800" dirty="0"/>
              <a:t>Bedrijven voldoen aan eisen van ‘klanten’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Zitten al in ‘netwerken’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Schrik voor OD en VR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Niet concreet genoeg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..</a:t>
            </a:r>
          </a:p>
          <a:p>
            <a:pPr>
              <a:lnSpc>
                <a:spcPct val="100000"/>
              </a:lnSpc>
            </a:pPr>
            <a:endParaRPr lang="nl-NL" sz="2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		Aanbod moet beter aansluiten bij de doelgroep!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9D88C4-9A15-4AF1-9815-9DD253B1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5C1EE-2DB6-4C74-9407-8F204FA44982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7F2E1-25FD-47C9-84BF-2599EDC9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6" name="Pijl: gebogen omhoog 5">
            <a:extLst>
              <a:ext uri="{FF2B5EF4-FFF2-40B4-BE49-F238E27FC236}">
                <a16:creationId xmlns:a16="http://schemas.microsoft.com/office/drawing/2014/main" id="{E2866039-59C0-48EB-90D0-34215A020503}"/>
              </a:ext>
            </a:extLst>
          </p:cNvPr>
          <p:cNvSpPr/>
          <p:nvPr/>
        </p:nvSpPr>
        <p:spPr>
          <a:xfrm rot="5400000">
            <a:off x="526474" y="4391904"/>
            <a:ext cx="850392" cy="731520"/>
          </a:xfrm>
          <a:prstGeom prst="bent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62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29E72-689C-4951-8755-2DEB7520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Interventie /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049322-430A-49E3-A848-A016134F7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62113"/>
            <a:ext cx="8633791" cy="452596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800" dirty="0"/>
              <a:t>Aanbod concreter maken:</a:t>
            </a:r>
            <a:br>
              <a:rPr lang="nl-NL" dirty="0"/>
            </a:br>
            <a:r>
              <a:rPr lang="nl-NL" dirty="0"/>
              <a:t>-	werkgroep SAQ</a:t>
            </a:r>
            <a:br>
              <a:rPr lang="nl-NL" dirty="0"/>
            </a:br>
            <a:r>
              <a:rPr lang="nl-NL" dirty="0"/>
              <a:t>-	verbetergroep BRZO</a:t>
            </a:r>
            <a:br>
              <a:rPr lang="nl-NL" dirty="0"/>
            </a:br>
            <a:r>
              <a:rPr lang="nl-NL" dirty="0"/>
              <a:t>-	contractormanagement</a:t>
            </a:r>
            <a:br>
              <a:rPr lang="nl-NL" dirty="0"/>
            </a:br>
            <a:r>
              <a:rPr lang="nl-NL" dirty="0"/>
              <a:t>-	buddy systeem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800" dirty="0"/>
              <a:t>Nieuwe thematiek bijschakelen: Cyber Security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800" dirty="0"/>
              <a:t>Rol directeuren versterken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800" dirty="0"/>
              <a:t>Rol VR / OD verduidelijken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800" dirty="0"/>
              <a:t>Netwerken van partners beter benutten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l-NL" sz="2800" dirty="0"/>
              <a:t>Inmiddels 13 deelnemers!!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3983E3-6F5D-41FC-ABAD-A797423B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5C1EE-2DB6-4C74-9407-8F204FA44982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807574-765A-4928-94AD-2465D70F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35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FC2095C-6CD0-408D-A5B3-0929F65A5EE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23813" y="0"/>
            <a:ext cx="9167813" cy="2846387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A635D9F-6426-468F-9404-B2B57A72E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85" y="2912647"/>
            <a:ext cx="7772400" cy="1297678"/>
          </a:xfrm>
        </p:spPr>
        <p:txBody>
          <a:bodyPr/>
          <a:lstStyle/>
          <a:p>
            <a:r>
              <a:rPr lang="nl-NL" sz="4400" b="0" dirty="0">
                <a:latin typeface="+mn-lt"/>
              </a:rPr>
              <a:t>NPAL</a:t>
            </a:r>
            <a:br>
              <a:rPr lang="nl-NL" sz="3600" b="0" dirty="0">
                <a:latin typeface="+mn-lt"/>
              </a:rPr>
            </a:br>
            <a:r>
              <a:rPr lang="nl-NL" sz="3600" b="0" dirty="0">
                <a:latin typeface="+mn-lt"/>
              </a:rPr>
              <a:t>Noordelijke </a:t>
            </a:r>
            <a:r>
              <a:rPr lang="nl-NL" sz="3600" b="0" dirty="0" err="1">
                <a:latin typeface="+mn-lt"/>
              </a:rPr>
              <a:t>ProductiviteitsAlliantie</a:t>
            </a:r>
            <a:endParaRPr lang="nl-NL" sz="3600" b="0" dirty="0">
              <a:latin typeface="+mn-lt"/>
            </a:endParaRP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D4B79798-B70F-4F25-9BA9-5D2567C55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78" y="4210325"/>
            <a:ext cx="7664415" cy="1752600"/>
          </a:xfrm>
        </p:spPr>
        <p:txBody>
          <a:bodyPr/>
          <a:lstStyle/>
          <a:p>
            <a:r>
              <a:rPr lang="nl-NL" sz="2400" dirty="0">
                <a:solidFill>
                  <a:schemeClr val="tx1"/>
                </a:solidFill>
                <a:latin typeface="+mn-lt"/>
              </a:rPr>
              <a:t>Platform | Clusters | Kennisbank</a:t>
            </a:r>
          </a:p>
          <a:p>
            <a:endParaRPr lang="nl-NL" sz="2400" dirty="0">
              <a:solidFill>
                <a:schemeClr val="tx1"/>
              </a:solidFill>
              <a:latin typeface="+mn-lt"/>
            </a:endParaRPr>
          </a:p>
          <a:p>
            <a:r>
              <a:rPr lang="nl-NL" sz="2400" dirty="0" err="1">
                <a:solidFill>
                  <a:schemeClr val="tx1"/>
                </a:solidFill>
                <a:latin typeface="+mn-lt"/>
              </a:rPr>
              <a:t>Helperpark</a:t>
            </a:r>
            <a:r>
              <a:rPr lang="nl-NL" sz="2400" dirty="0">
                <a:solidFill>
                  <a:schemeClr val="tx1"/>
                </a:solidFill>
                <a:latin typeface="+mn-lt"/>
              </a:rPr>
              <a:t> 294 B</a:t>
            </a:r>
          </a:p>
          <a:p>
            <a:r>
              <a:rPr lang="nl-NL" sz="2400" dirty="0">
                <a:solidFill>
                  <a:schemeClr val="tx1"/>
                </a:solidFill>
                <a:latin typeface="+mn-lt"/>
              </a:rPr>
              <a:t>9727 ZA  Groningen</a:t>
            </a:r>
          </a:p>
          <a:p>
            <a:r>
              <a:rPr lang="nl-NL" sz="2400" dirty="0">
                <a:solidFill>
                  <a:schemeClr val="tx1"/>
                </a:solidFill>
                <a:latin typeface="+mn-lt"/>
              </a:rPr>
              <a:t>www.NPAL.nl</a:t>
            </a:r>
          </a:p>
          <a:p>
            <a:endParaRPr lang="nl-NL" sz="2400" dirty="0">
              <a:solidFill>
                <a:schemeClr val="tx1"/>
              </a:solidFill>
              <a:latin typeface="+mn-lt"/>
            </a:endParaRPr>
          </a:p>
          <a:p>
            <a:endParaRPr lang="nl-NL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15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79B19-651B-4CFC-BAB9-19D95BB2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0752C-D354-46AE-9454-B2700B18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2800" dirty="0"/>
              <a:t>Veiligheidsbeleid zou vooral moeten sturen op eigen initiatief en verantwoordelijkheid van het bedrijfsleven in Nederland.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9D0303-DC06-4C29-A941-8A446B82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5C1EE-2DB6-4C74-9407-8F204FA44982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427212-6FB9-4242-9E4A-C67DF0B7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74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B2D2F-87CD-4E97-867F-5791BFD0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5C0DFE-1F4A-49A1-89D2-DE5879CF1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42CE6B-BE73-4154-9600-B70E6426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5C1EE-2DB6-4C74-9407-8F204FA44982}" type="datetime1">
              <a:rPr lang="nl-NL" smtClean="0"/>
              <a:t>12-12-2017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7FF60A-6882-4AA3-B629-789F8FD8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5CD7EB-9EDD-4F19-865A-F012A86A7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818856"/>
              </p:ext>
            </p:extLst>
          </p:nvPr>
        </p:nvGraphicFramePr>
        <p:xfrm>
          <a:off x="-15056" y="157131"/>
          <a:ext cx="9159055" cy="650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113800" imgH="3629160" progId="AcroExch.Document.DC">
                  <p:embed/>
                </p:oleObj>
              </mc:Choice>
              <mc:Fallback>
                <p:oleObj name="Acrobat Document" r:id="rId3" imgW="5113800" imgH="36291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056" y="157131"/>
                        <a:ext cx="9159055" cy="650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34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NPAL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52026"/>
              </p:ext>
            </p:extLst>
          </p:nvPr>
        </p:nvGraphicFramePr>
        <p:xfrm>
          <a:off x="-10" y="1926298"/>
          <a:ext cx="9143998" cy="513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913">
                  <a:extLst>
                    <a:ext uri="{9D8B030D-6E8A-4147-A177-3AD203B41FA5}">
                      <a16:colId xmlns:a16="http://schemas.microsoft.com/office/drawing/2014/main" val="3744540216"/>
                    </a:ext>
                  </a:extLst>
                </a:gridCol>
                <a:gridCol w="3018972">
                  <a:extLst>
                    <a:ext uri="{9D8B030D-6E8A-4147-A177-3AD203B41FA5}">
                      <a16:colId xmlns:a16="http://schemas.microsoft.com/office/drawing/2014/main" val="545831617"/>
                    </a:ext>
                  </a:extLst>
                </a:gridCol>
                <a:gridCol w="3164113">
                  <a:extLst>
                    <a:ext uri="{9D8B030D-6E8A-4147-A177-3AD203B41FA5}">
                      <a16:colId xmlns:a16="http://schemas.microsoft.com/office/drawing/2014/main" val="991968135"/>
                    </a:ext>
                  </a:extLst>
                </a:gridCol>
              </a:tblGrid>
              <a:tr h="594480">
                <a:tc gridSpan="3">
                  <a:txBody>
                    <a:bodyPr/>
                    <a:lstStyle/>
                    <a:p>
                      <a:pPr algn="ctr"/>
                      <a:r>
                        <a:rPr lang="nl-NL" sz="24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Directeuren Platform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843028"/>
                  </a:ext>
                </a:extLst>
              </a:tr>
              <a:tr h="3962400">
                <a:tc>
                  <a:txBody>
                    <a:bodyPr/>
                    <a:lstStyle/>
                    <a:p>
                      <a:r>
                        <a:rPr lang="nl-NL" sz="2000" b="1" u="none" dirty="0">
                          <a:latin typeface="+mn-lt"/>
                          <a:cs typeface="Arial" panose="020B0604020202020204" pitchFamily="34" charset="0"/>
                        </a:rPr>
                        <a:t>Operational Excellence</a:t>
                      </a:r>
                      <a:endParaRPr lang="nl-NL" sz="1800" b="1" u="none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Lean6Sigma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WCManagement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WCMaintenance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Procesindustrie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KIEK3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Quick</a:t>
                      </a:r>
                      <a:r>
                        <a:rPr lang="nl-NL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Response Manufacturing</a:t>
                      </a:r>
                      <a:br>
                        <a:rPr lang="nl-NL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endParaRPr lang="nl-NL" sz="1800" u="none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Industrie 4.0 (i.o.)</a:t>
                      </a:r>
                      <a:endParaRPr lang="nl-NL" sz="180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VGM Noord-Nederland</a:t>
                      </a:r>
                      <a:endParaRPr lang="nl-NL" sz="1800" b="1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Cluster VGM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Community VGM</a:t>
                      </a:r>
                      <a:b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endParaRPr lang="nl-NL" sz="180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Safety Deal (i.o.)</a:t>
                      </a:r>
                      <a:b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VGM in de Keten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IndustriepleinNoord</a:t>
                      </a:r>
                      <a:endParaRPr lang="nl-NL" sz="1800" b="1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Cluster Duurzame Inzetbaarheid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Community Duurzame</a:t>
                      </a:r>
                      <a:r>
                        <a:rPr lang="nl-NL" sz="1800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Inzetbaarheid</a:t>
                      </a:r>
                      <a:br>
                        <a:rPr lang="nl-NL" sz="1800" u="non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endParaRPr lang="nl-NL" sz="180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Werkwissels</a:t>
                      </a:r>
                      <a:br>
                        <a:rPr lang="nl-NL" sz="18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endParaRPr lang="nl-NL" sz="180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80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80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80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80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F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77207"/>
                  </a:ext>
                </a:extLst>
              </a:tr>
              <a:tr h="5779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u="none" dirty="0">
                          <a:solidFill>
                            <a:schemeClr val="tx1"/>
                          </a:solidFill>
                        </a:rPr>
                        <a:t>Kennisbank</a:t>
                      </a:r>
                      <a:endParaRPr lang="nl-NL" sz="2400" b="1" u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34043"/>
                  </a:ext>
                </a:extLst>
              </a:tr>
            </a:tbl>
          </a:graphicData>
        </a:graphic>
      </p:graphicFrame>
      <p:sp>
        <p:nvSpPr>
          <p:cNvPr id="8" name="Ovaal 7"/>
          <p:cNvSpPr/>
          <p:nvPr/>
        </p:nvSpPr>
        <p:spPr>
          <a:xfrm>
            <a:off x="6087253" y="1729085"/>
            <a:ext cx="698011" cy="671215"/>
          </a:xfrm>
          <a:prstGeom prst="ellipse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</a:p>
        </p:txBody>
      </p:sp>
      <p:sp>
        <p:nvSpPr>
          <p:cNvPr id="9" name="Ovaal 8"/>
          <p:cNvSpPr/>
          <p:nvPr/>
        </p:nvSpPr>
        <p:spPr>
          <a:xfrm>
            <a:off x="8357325" y="2769530"/>
            <a:ext cx="688288" cy="669861"/>
          </a:xfrm>
          <a:prstGeom prst="ellipse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10" name="Ovaal 9"/>
          <p:cNvSpPr/>
          <p:nvPr/>
        </p:nvSpPr>
        <p:spPr>
          <a:xfrm>
            <a:off x="5162986" y="2833694"/>
            <a:ext cx="635141" cy="605697"/>
          </a:xfrm>
          <a:prstGeom prst="ellipse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11" name="Ovaal 10"/>
          <p:cNvSpPr/>
          <p:nvPr/>
        </p:nvSpPr>
        <p:spPr>
          <a:xfrm>
            <a:off x="2205121" y="2833694"/>
            <a:ext cx="673161" cy="605697"/>
          </a:xfrm>
          <a:prstGeom prst="ellipse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</a:p>
        </p:txBody>
      </p:sp>
      <p:sp>
        <p:nvSpPr>
          <p:cNvPr id="12" name="Ovaal bijschrift 11"/>
          <p:cNvSpPr/>
          <p:nvPr/>
        </p:nvSpPr>
        <p:spPr>
          <a:xfrm>
            <a:off x="7061604" y="846138"/>
            <a:ext cx="1984009" cy="113715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Inspiratie door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TOPsprekers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al bijschrift 13"/>
          <p:cNvSpPr/>
          <p:nvPr/>
        </p:nvSpPr>
        <p:spPr>
          <a:xfrm>
            <a:off x="3455260" y="5123945"/>
            <a:ext cx="2012063" cy="1095195"/>
          </a:xfrm>
          <a:prstGeom prst="wedgeEllipseCallout">
            <a:avLst>
              <a:gd name="adj1" fmla="val -25052"/>
              <a:gd name="adj2" fmla="val -33332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Merkbaar &amp; Meetbaar verbeteren</a:t>
            </a:r>
          </a:p>
        </p:txBody>
      </p:sp>
      <p:sp>
        <p:nvSpPr>
          <p:cNvPr id="13" name="Pijl-rechts 12"/>
          <p:cNvSpPr/>
          <p:nvPr/>
        </p:nvSpPr>
        <p:spPr>
          <a:xfrm>
            <a:off x="5467323" y="5618158"/>
            <a:ext cx="1043492" cy="11826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ijl-rechts 15"/>
          <p:cNvSpPr/>
          <p:nvPr/>
        </p:nvSpPr>
        <p:spPr>
          <a:xfrm flipH="1" flipV="1">
            <a:off x="2411768" y="5591186"/>
            <a:ext cx="1043492" cy="14524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236EEC4-AAD4-4014-AA11-F14AE9C664C3}"/>
              </a:ext>
            </a:extLst>
          </p:cNvPr>
          <p:cNvSpPr/>
          <p:nvPr/>
        </p:nvSpPr>
        <p:spPr>
          <a:xfrm>
            <a:off x="7585494" y="4288610"/>
            <a:ext cx="630923" cy="571873"/>
          </a:xfrm>
          <a:prstGeom prst="ellipse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3921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5BA63-3E7A-4E62-8A01-E276E9ED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1DC0BC-1244-4E24-B5F9-8DB944FF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2113"/>
            <a:ext cx="8686800" cy="452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800" dirty="0"/>
              <a:t>2014: Uitnodiging Min I&amp;M: extra bovenwettelijke initiatieven om V-prestatie op hoger niveau te krijgen</a:t>
            </a:r>
          </a:p>
          <a:p>
            <a:pPr>
              <a:lnSpc>
                <a:spcPct val="100000"/>
              </a:lnSpc>
            </a:pPr>
            <a:endParaRPr lang="nl-NL" sz="2800" dirty="0"/>
          </a:p>
          <a:p>
            <a:pPr>
              <a:lnSpc>
                <a:spcPct val="100000"/>
              </a:lnSpc>
            </a:pPr>
            <a:r>
              <a:rPr lang="nl-NL" sz="2800" dirty="0"/>
              <a:t>Veel bedrijven zijn nog niet aangesloten bij het Noordelijke Regionale </a:t>
            </a:r>
            <a:r>
              <a:rPr lang="nl-NL" sz="2800" dirty="0" err="1"/>
              <a:t>VeiligheidsNetwerk</a:t>
            </a:r>
            <a:r>
              <a:rPr lang="nl-NL" sz="2800" dirty="0"/>
              <a:t> van NPAL</a:t>
            </a:r>
          </a:p>
          <a:p>
            <a:pPr>
              <a:lnSpc>
                <a:spcPct val="100000"/>
              </a:lnSpc>
            </a:pPr>
            <a:endParaRPr lang="nl-NL" sz="2800" dirty="0"/>
          </a:p>
          <a:p>
            <a:pPr>
              <a:lnSpc>
                <a:spcPct val="100000"/>
              </a:lnSpc>
            </a:pPr>
            <a:r>
              <a:rPr lang="nl-NL" sz="2800" dirty="0"/>
              <a:t>Analyse 4 ‘</a:t>
            </a:r>
            <a:r>
              <a:rPr lang="nl-NL" sz="2800" dirty="0" err="1"/>
              <a:t>maincontractors</a:t>
            </a:r>
            <a:r>
              <a:rPr lang="nl-NL" sz="2800" dirty="0"/>
              <a:t>’ toont groot verbeterpotentieel op het snijvlak met subcontractors 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3EEE83-4386-4BE2-A893-70EB9ABB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22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43573-93E8-4D39-9C6E-195DC839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D0187-5CEE-4E94-A575-5DF04F5A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62113"/>
            <a:ext cx="8772939" cy="452596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sz="2800" b="1" dirty="0"/>
              <a:t>SBE</a:t>
            </a:r>
            <a:r>
              <a:rPr lang="nl-NL" sz="2800" dirty="0"/>
              <a:t>: Samenwerkende Bedrijven Eemsdelta</a:t>
            </a:r>
          </a:p>
          <a:p>
            <a:pPr marL="285750" indent="-285750">
              <a:buFontTx/>
              <a:buChar char="-"/>
            </a:pPr>
            <a:r>
              <a:rPr lang="nl-NL" sz="2800" b="1" dirty="0"/>
              <a:t>CASOS</a:t>
            </a:r>
            <a:r>
              <a:rPr lang="nl-NL" sz="2800" dirty="0"/>
              <a:t>: </a:t>
            </a:r>
            <a:r>
              <a:rPr lang="en-US" sz="2800" dirty="0"/>
              <a:t>Contractor Alliance for Safety On Shell operations</a:t>
            </a: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b="1" dirty="0"/>
              <a:t>VR Groningen</a:t>
            </a:r>
            <a:r>
              <a:rPr lang="nl-NL" sz="2800" dirty="0"/>
              <a:t>: </a:t>
            </a:r>
            <a:r>
              <a:rPr lang="nl-NL" sz="2800" dirty="0" err="1"/>
              <a:t>VeiligheidsRegio</a:t>
            </a:r>
            <a:r>
              <a:rPr lang="nl-NL" sz="2800" dirty="0"/>
              <a:t> Groningen</a:t>
            </a:r>
          </a:p>
          <a:p>
            <a:pPr marL="285750" indent="-285750">
              <a:buFontTx/>
              <a:buChar char="-"/>
            </a:pPr>
            <a:r>
              <a:rPr lang="nl-NL" sz="2800" b="1" dirty="0"/>
              <a:t>OD Groningen</a:t>
            </a:r>
            <a:r>
              <a:rPr lang="nl-NL" sz="2800" dirty="0"/>
              <a:t>: </a:t>
            </a:r>
            <a:r>
              <a:rPr lang="nl-NL" sz="2800" dirty="0" err="1"/>
              <a:t>OmgevingsDienst</a:t>
            </a:r>
            <a:r>
              <a:rPr lang="nl-NL" sz="2800" dirty="0"/>
              <a:t> Groningen</a:t>
            </a:r>
          </a:p>
          <a:p>
            <a:pPr marL="285750" indent="-285750">
              <a:buFontTx/>
              <a:buChar char="-"/>
            </a:pPr>
            <a:r>
              <a:rPr lang="nl-NL" sz="2800" b="1" dirty="0"/>
              <a:t>NPAL</a:t>
            </a:r>
            <a:r>
              <a:rPr lang="nl-NL" sz="2800" dirty="0"/>
              <a:t>: Noordelijke </a:t>
            </a:r>
            <a:r>
              <a:rPr lang="nl-NL" sz="2800" dirty="0" err="1"/>
              <a:t>ProductiviteitsAlliantie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D9F6D0-5941-4441-827E-561CDE05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50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8FCBC-C87C-4E61-A987-1E4DCC02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Safety Deal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FAEB6-80C4-4DC8-9D20-D3BCE672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2113"/>
            <a:ext cx="8686800" cy="452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800" dirty="0"/>
              <a:t>Verhogen V-prestatie in de regio</a:t>
            </a:r>
            <a:br>
              <a:rPr lang="nl-NL" sz="1600" dirty="0"/>
            </a:b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2800" dirty="0"/>
              <a:t>Nieuw verbetercluster (NPAL methode +)</a:t>
            </a:r>
            <a:br>
              <a:rPr lang="nl-NL" dirty="0"/>
            </a:br>
            <a:r>
              <a:rPr lang="nl-NL" dirty="0"/>
              <a:t>- van elkaar leren</a:t>
            </a:r>
            <a:br>
              <a:rPr lang="nl-NL" dirty="0"/>
            </a:br>
            <a:r>
              <a:rPr lang="nl-NL" dirty="0"/>
              <a:t>- bij elkaar in de keuken kijken</a:t>
            </a:r>
            <a:br>
              <a:rPr lang="nl-NL" dirty="0"/>
            </a:br>
            <a:r>
              <a:rPr lang="nl-NL" dirty="0"/>
              <a:t>- programmatische aanpak</a:t>
            </a:r>
            <a:br>
              <a:rPr lang="nl-NL" dirty="0"/>
            </a:br>
            <a:r>
              <a:rPr lang="nl-NL" dirty="0"/>
              <a:t>+ buddy systeem</a:t>
            </a:r>
            <a:br>
              <a:rPr lang="nl-NL" dirty="0"/>
            </a:br>
            <a:r>
              <a:rPr lang="nl-NL" dirty="0"/>
              <a:t>+ landelijk netwerk benutten: Veiligheid Voorop, VNCI</a:t>
            </a:r>
            <a:br>
              <a:rPr lang="nl-NL" dirty="0"/>
            </a:br>
            <a:r>
              <a:rPr lang="nl-NL" dirty="0"/>
              <a:t>+ in dialoog met ‘Overheid’: OD, VR, SZW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9DB318-0319-4C65-B440-7CBF6029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99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94E99-3347-4831-A6BF-76183843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8CBB0-D332-4AAB-9C78-EBC409C5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62113"/>
            <a:ext cx="8898835" cy="452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800" dirty="0"/>
              <a:t>BRZO bedrijven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‘bijna’ BRZO bedrijven</a:t>
            </a:r>
          </a:p>
          <a:p>
            <a:pPr>
              <a:lnSpc>
                <a:spcPct val="100000"/>
              </a:lnSpc>
            </a:pPr>
            <a:r>
              <a:rPr lang="nl-NL" sz="2800" dirty="0" err="1"/>
              <a:t>Contractors</a:t>
            </a:r>
            <a:r>
              <a:rPr lang="nl-NL" sz="2800" dirty="0"/>
              <a:t> en toeleveranciers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Opdrachtgevers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				Targetlijst met 112 bedrijven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NB. Aangedragen door partners &amp; deelnemende bedrijven!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EDE935-6EF3-4AB5-B528-CAC07540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AA3D47A5-37F5-46A2-B104-8EE8C00696B9}"/>
              </a:ext>
            </a:extLst>
          </p:cNvPr>
          <p:cNvSpPr/>
          <p:nvPr/>
        </p:nvSpPr>
        <p:spPr>
          <a:xfrm>
            <a:off x="1140540" y="4234220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766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D272A-E4D2-4248-BD0A-AB02D72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Innovatiefunnel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4B01D4-49A0-4807-BD2B-8A206E782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013"/>
            <a:ext cx="8391832" cy="452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800" dirty="0"/>
              <a:t>Targetlijst									112 bedrijven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uitnodiging per brief</a:t>
            </a:r>
            <a:br>
              <a:rPr lang="nl-NL" sz="2800" dirty="0"/>
            </a:br>
            <a:r>
              <a:rPr lang="nl-NL" sz="2800" dirty="0"/>
              <a:t>+ </a:t>
            </a:r>
            <a:r>
              <a:rPr lang="nl-NL" sz="2800" dirty="0" err="1"/>
              <a:t>nabelactie</a:t>
            </a:r>
            <a:r>
              <a:rPr lang="nl-NL" sz="2800" dirty="0"/>
              <a:t> directeuren!!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Informatiebijeenkomsten 				48 bedrijven</a:t>
            </a:r>
            <a:br>
              <a:rPr lang="nl-NL" sz="2800" dirty="0"/>
            </a:br>
            <a:r>
              <a:rPr lang="nl-NL" sz="2800" dirty="0"/>
              <a:t>bij BASF en NEG (PPG)					+ 8 ‘afwezigen’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Vervolgbijeenkomsten	o.a. bij VR	26 bedrijven</a:t>
            </a:r>
          </a:p>
          <a:p>
            <a:pPr>
              <a:lnSpc>
                <a:spcPct val="100000"/>
              </a:lnSpc>
            </a:pPr>
            <a:r>
              <a:rPr lang="nl-NL" sz="2800" dirty="0"/>
              <a:t>Deelnemers op </a:t>
            </a:r>
            <a:r>
              <a:rPr lang="nl-NL" sz="2800" u="sng" dirty="0"/>
              <a:t>1 september 2017</a:t>
            </a:r>
            <a:r>
              <a:rPr lang="nl-NL" sz="2800" dirty="0"/>
              <a:t>	7 toezeggingen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								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800" dirty="0"/>
              <a:t>				Score: &lt; 10%!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65C131-65F5-4C8F-A219-94DC4786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7523-32C8-496B-B515-D4688F5B29B7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0948D629-9729-43DE-BEA8-7B6619C05EEE}"/>
              </a:ext>
            </a:extLst>
          </p:cNvPr>
          <p:cNvSpPr/>
          <p:nvPr/>
        </p:nvSpPr>
        <p:spPr>
          <a:xfrm>
            <a:off x="1140540" y="5568847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6154101"/>
      </p:ext>
    </p:extLst>
  </p:cSld>
  <p:clrMapOvr>
    <a:masterClrMapping/>
  </p:clrMapOvr>
</p:sld>
</file>

<file path=ppt/theme/theme1.xml><?xml version="1.0" encoding="utf-8"?>
<a:theme xmlns:a="http://schemas.openxmlformats.org/drawingml/2006/main" name="NPAL_Powerpointsjabl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7-06-12 Powerpointsjabloon incl. Social Media en Slotpagina" id="{05387CBA-58F1-411A-B084-BA8624A70DA6}" vid="{5B2E3495-560B-44D2-B4E0-0200AAAEC783}"/>
    </a:ext>
  </a:extLst>
</a:theme>
</file>

<file path=ppt/theme/theme2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-06-12 Powerpointsjabloon incl. Social Media en Slotpagina" id="{05387CBA-58F1-411A-B084-BA8624A70DA6}" vid="{833BFB2D-21EC-4F67-AF50-F7747756095E}"/>
    </a:ext>
  </a:extLst>
</a:theme>
</file>

<file path=ppt/theme/theme3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-06-12 Powerpointsjabloon incl. Social Media en Slotpagina" id="{05387CBA-58F1-411A-B084-BA8624A70DA6}" vid="{CEDA78C7-1B4D-4AC1-A8A3-9B62E0C7E767}"/>
    </a:ext>
  </a:extLst>
</a:theme>
</file>

<file path=ppt/theme/theme4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-06-12 Powerpointsjabloon incl. Social Media en Slotpagina" id="{05387CBA-58F1-411A-B084-BA8624A70DA6}" vid="{01A6CAC2-6AC6-4FE4-9B5E-237A2959B7B2}"/>
    </a:ext>
  </a:extLst>
</a:theme>
</file>

<file path=ppt/theme/theme5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-06-12 Powerpointsjabloon incl. Social Media en Slotpagina" id="{05387CBA-58F1-411A-B084-BA8624A70DA6}" vid="{305070A7-6C45-4C50-8A29-0A653F1354BB}"/>
    </a:ext>
  </a:extLst>
</a:theme>
</file>

<file path=ppt/theme/theme6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-06-12 Powerpointsjabloon incl. Social Media en Slotpagina" id="{05387CBA-58F1-411A-B084-BA8624A70DA6}" vid="{947E1D30-3FE2-4001-A044-753B035D48F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17-06-12 Sjabloon NPAL Powerpoint</Template>
  <TotalTime>697</TotalTime>
  <Words>228</Words>
  <Application>Microsoft Office PowerPoint</Application>
  <PresentationFormat>Diavoorstelling (4:3)</PresentationFormat>
  <Paragraphs>100</Paragraphs>
  <Slides>12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6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NPAL_Powerpointsjabloon</vt:lpstr>
      <vt:lpstr>4_Aangepast ontwerp</vt:lpstr>
      <vt:lpstr>3_Aangepast ontwerp</vt:lpstr>
      <vt:lpstr>2_Aangepast ontwerp</vt:lpstr>
      <vt:lpstr>1_Aangepast ontwerp</vt:lpstr>
      <vt:lpstr>Aangepast ontwerp</vt:lpstr>
      <vt:lpstr>Acrobat Document</vt:lpstr>
      <vt:lpstr>Safety Deal Noord-Nederland VGM in de Keten</vt:lpstr>
      <vt:lpstr>Stelling</vt:lpstr>
      <vt:lpstr>PowerPoint-presentatie</vt:lpstr>
      <vt:lpstr>NPAL</vt:lpstr>
      <vt:lpstr>Aanleiding</vt:lpstr>
      <vt:lpstr>Partners</vt:lpstr>
      <vt:lpstr>Plan Safety Deal</vt:lpstr>
      <vt:lpstr>Doelgroep</vt:lpstr>
      <vt:lpstr>Innovatiefunnel</vt:lpstr>
      <vt:lpstr>Evaluatie</vt:lpstr>
      <vt:lpstr>Interventie / vervolg</vt:lpstr>
      <vt:lpstr>NPAL Noordelijke ProductiviteitsAlliantie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PowerPoint-presentatie</dc:title>
  <dc:creator>Folkert van der Meulen</dc:creator>
  <cp:lastModifiedBy>Folkert van der Meulen</cp:lastModifiedBy>
  <cp:revision>54</cp:revision>
  <cp:lastPrinted>2017-12-12T13:46:34Z</cp:lastPrinted>
  <dcterms:created xsi:type="dcterms:W3CDTF">2017-09-18T12:38:10Z</dcterms:created>
  <dcterms:modified xsi:type="dcterms:W3CDTF">2017-12-12T13:47:22Z</dcterms:modified>
</cp:coreProperties>
</file>