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71" r:id="rId15"/>
    <p:sldId id="270" r:id="rId16"/>
    <p:sldId id="269" r:id="rId17"/>
    <p:sldId id="272" r:id="rId18"/>
    <p:sldId id="273" r:id="rId19"/>
    <p:sldId id="274" r:id="rId20"/>
    <p:sldId id="275" r:id="rId21"/>
    <p:sldId id="276" r:id="rId22"/>
    <p:sldId id="277" r:id="rId23"/>
    <p:sldId id="278"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585" autoAdjust="0"/>
  </p:normalViewPr>
  <p:slideViewPr>
    <p:cSldViewPr snapToGrid="0">
      <p:cViewPr varScale="1">
        <p:scale>
          <a:sx n="68" d="100"/>
          <a:sy n="68" d="100"/>
        </p:scale>
        <p:origin x="14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44CA8-673E-44DC-AD51-0B2C1560BD8D}" type="datetimeFigureOut">
              <a:rPr lang="nl-NL" smtClean="0"/>
              <a:t>4-12-2017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9E47C1-44CD-4400-9612-8082369F37B6}" type="slidenum">
              <a:rPr lang="nl-NL" smtClean="0"/>
              <a:t>‹nr.›</a:t>
            </a:fld>
            <a:endParaRPr lang="nl-NL"/>
          </a:p>
        </p:txBody>
      </p:sp>
    </p:spTree>
    <p:extLst>
      <p:ext uri="{BB962C8B-B14F-4D97-AF65-F5344CB8AC3E}">
        <p14:creationId xmlns:p14="http://schemas.microsoft.com/office/powerpoint/2010/main" val="51551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Omgevingsveiligheid is geen rekentool, handleiding of toverboek. Omgevingsveiligheid is ook niet tastbaar, hoorbaar of zichtbaar. Wanneer we het begrip beschouwen als een diamant, dan zien we veel facetten. Onderwerpen die allemaal bijdragen aan veiligheid. Sommige zijn abstract, andere zijn concreet. Sommige zijn procesmatig, andere uitvoerend.</a:t>
            </a:r>
          </a:p>
          <a:p>
            <a:pPr marL="0" indent="0">
              <a:buNone/>
            </a:pPr>
            <a:r>
              <a:rPr lang="nl-NL" dirty="0" smtClean="0"/>
              <a:t>Bouwkundige maatregelen zijn concreet. Echter, het vinden van de juiste materialen voor een specifieke situatie blijkt een grote uitdaging. En zo zijn bouwkundige maatregelen dus ook abstract.</a:t>
            </a:r>
          </a:p>
          <a:p>
            <a:pPr marL="0" indent="0">
              <a:buNone/>
            </a:pPr>
            <a:r>
              <a:rPr lang="nl-NL" dirty="0" smtClean="0"/>
              <a:t>Kwaliteit komt samen in de details van de uitvoering. Dit gaat verder dan bouwtechniek. Het vraagt kennis, kunde en het accepteren van beperkingen van zowel de kant van de leveranciers als de bouwers. Dit geldt zeker wanneer het gaat om beschikbaarheid van passende materialen waarbij de toetsende instanties moeten oordelen over oplossingen die niet </a:t>
            </a:r>
            <a:r>
              <a:rPr lang="nl-NL" dirty="0" err="1" smtClean="0"/>
              <a:t>certificeerbaar</a:t>
            </a:r>
            <a:r>
              <a:rPr lang="nl-NL" dirty="0" smtClean="0"/>
              <a:t> zijn.</a:t>
            </a:r>
          </a:p>
          <a:p>
            <a:pPr marL="0" indent="0">
              <a:buNone/>
            </a:pPr>
            <a:r>
              <a:rPr lang="nl-NL" dirty="0" smtClean="0"/>
              <a:t>Deze lezing neemt u mee langs de mogelijkheden, de beperkingen en de uitdagingen van bouwkundige maatregelen.</a:t>
            </a:r>
          </a:p>
          <a:p>
            <a:endParaRPr lang="nl-NL" dirty="0"/>
          </a:p>
        </p:txBody>
      </p:sp>
      <p:sp>
        <p:nvSpPr>
          <p:cNvPr id="4" name="Tijdelijke aanduiding voor dianummer 3"/>
          <p:cNvSpPr>
            <a:spLocks noGrp="1"/>
          </p:cNvSpPr>
          <p:nvPr>
            <p:ph type="sldNum" sz="quarter" idx="10"/>
          </p:nvPr>
        </p:nvSpPr>
        <p:spPr/>
        <p:txBody>
          <a:bodyPr/>
          <a:lstStyle/>
          <a:p>
            <a:fld id="{229E47C1-44CD-4400-9612-8082369F37B6}" type="slidenum">
              <a:rPr lang="nl-NL" smtClean="0"/>
              <a:t>2</a:t>
            </a:fld>
            <a:endParaRPr lang="nl-NL"/>
          </a:p>
        </p:txBody>
      </p:sp>
    </p:spTree>
    <p:extLst>
      <p:ext uri="{BB962C8B-B14F-4D97-AF65-F5344CB8AC3E}">
        <p14:creationId xmlns:p14="http://schemas.microsoft.com/office/powerpoint/2010/main" val="2802616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29E47C1-44CD-4400-9612-8082369F37B6}" type="slidenum">
              <a:rPr lang="nl-NL" smtClean="0"/>
              <a:t>13</a:t>
            </a:fld>
            <a:endParaRPr lang="nl-NL"/>
          </a:p>
        </p:txBody>
      </p:sp>
    </p:spTree>
    <p:extLst>
      <p:ext uri="{BB962C8B-B14F-4D97-AF65-F5344CB8AC3E}">
        <p14:creationId xmlns:p14="http://schemas.microsoft.com/office/powerpoint/2010/main" val="4013864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Kunnen we het concreet ontwerpen en kopen?</a:t>
            </a:r>
            <a:endParaRPr lang="nl-NL" dirty="0"/>
          </a:p>
        </p:txBody>
      </p:sp>
      <p:sp>
        <p:nvSpPr>
          <p:cNvPr id="4" name="Tijdelijke aanduiding voor dianummer 3"/>
          <p:cNvSpPr>
            <a:spLocks noGrp="1"/>
          </p:cNvSpPr>
          <p:nvPr>
            <p:ph type="sldNum" sz="quarter" idx="10"/>
          </p:nvPr>
        </p:nvSpPr>
        <p:spPr/>
        <p:txBody>
          <a:bodyPr/>
          <a:lstStyle/>
          <a:p>
            <a:fld id="{229E47C1-44CD-4400-9612-8082369F37B6}" type="slidenum">
              <a:rPr lang="nl-NL" smtClean="0"/>
              <a:t>14</a:t>
            </a:fld>
            <a:endParaRPr lang="nl-NL"/>
          </a:p>
        </p:txBody>
      </p:sp>
    </p:spTree>
    <p:extLst>
      <p:ext uri="{BB962C8B-B14F-4D97-AF65-F5344CB8AC3E}">
        <p14:creationId xmlns:p14="http://schemas.microsoft.com/office/powerpoint/2010/main" val="329339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Kunnen we</a:t>
            </a:r>
            <a:r>
              <a:rPr lang="nl-NL" baseline="0" dirty="0" smtClean="0"/>
              <a:t> het bouwen?</a:t>
            </a:r>
            <a:endParaRPr lang="nl-NL" dirty="0"/>
          </a:p>
        </p:txBody>
      </p:sp>
      <p:sp>
        <p:nvSpPr>
          <p:cNvPr id="4" name="Tijdelijke aanduiding voor dianummer 3"/>
          <p:cNvSpPr>
            <a:spLocks noGrp="1"/>
          </p:cNvSpPr>
          <p:nvPr>
            <p:ph type="sldNum" sz="quarter" idx="10"/>
          </p:nvPr>
        </p:nvSpPr>
        <p:spPr/>
        <p:txBody>
          <a:bodyPr/>
          <a:lstStyle/>
          <a:p>
            <a:fld id="{229E47C1-44CD-4400-9612-8082369F37B6}" type="slidenum">
              <a:rPr lang="nl-NL" smtClean="0"/>
              <a:t>15</a:t>
            </a:fld>
            <a:endParaRPr lang="nl-NL"/>
          </a:p>
        </p:txBody>
      </p:sp>
    </p:spTree>
    <p:extLst>
      <p:ext uri="{BB962C8B-B14F-4D97-AF65-F5344CB8AC3E}">
        <p14:creationId xmlns:p14="http://schemas.microsoft.com/office/powerpoint/2010/main" val="3516611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Wie zegt</a:t>
            </a:r>
            <a:r>
              <a:rPr lang="nl-NL" baseline="0" dirty="0" smtClean="0"/>
              <a:t> dat het goed is?</a:t>
            </a:r>
            <a:endParaRPr lang="nl-NL" dirty="0"/>
          </a:p>
        </p:txBody>
      </p:sp>
      <p:sp>
        <p:nvSpPr>
          <p:cNvPr id="4" name="Tijdelijke aanduiding voor dianummer 3"/>
          <p:cNvSpPr>
            <a:spLocks noGrp="1"/>
          </p:cNvSpPr>
          <p:nvPr>
            <p:ph type="sldNum" sz="quarter" idx="10"/>
          </p:nvPr>
        </p:nvSpPr>
        <p:spPr/>
        <p:txBody>
          <a:bodyPr/>
          <a:lstStyle/>
          <a:p>
            <a:fld id="{229E47C1-44CD-4400-9612-8082369F37B6}" type="slidenum">
              <a:rPr lang="nl-NL" smtClean="0"/>
              <a:t>16</a:t>
            </a:fld>
            <a:endParaRPr lang="nl-NL"/>
          </a:p>
        </p:txBody>
      </p:sp>
    </p:spTree>
    <p:extLst>
      <p:ext uri="{BB962C8B-B14F-4D97-AF65-F5344CB8AC3E}">
        <p14:creationId xmlns:p14="http://schemas.microsoft.com/office/powerpoint/2010/main" val="103635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 nu verder? </a:t>
            </a:r>
          </a:p>
          <a:p>
            <a:r>
              <a:rPr lang="nl-NL" dirty="0" smtClean="0"/>
              <a:t>Kijk</a:t>
            </a:r>
            <a:r>
              <a:rPr lang="nl-NL" baseline="0" dirty="0" smtClean="0"/>
              <a:t> nog eens goed naar de diamant van het begin en bekijk verschillende facetten. Van dichtbij en van afstand.</a:t>
            </a:r>
          </a:p>
          <a:p>
            <a:r>
              <a:rPr lang="nl-NL" baseline="0" dirty="0" smtClean="0"/>
              <a:t>Dan zie je een prachtige mogelijkheid om de leefomgeving van Nederland veilig te maken. Grijp deze mogelijkheid en laat je niet hinderen door eventuele obstakels die je onderweg nog gaat tegenkomen. Elke marathon begint bij de eerste stap.</a:t>
            </a:r>
          </a:p>
          <a:p>
            <a:endParaRPr lang="nl-NL" dirty="0"/>
          </a:p>
        </p:txBody>
      </p:sp>
      <p:sp>
        <p:nvSpPr>
          <p:cNvPr id="4" name="Tijdelijke aanduiding voor dianummer 3"/>
          <p:cNvSpPr>
            <a:spLocks noGrp="1"/>
          </p:cNvSpPr>
          <p:nvPr>
            <p:ph type="sldNum" sz="quarter" idx="10"/>
          </p:nvPr>
        </p:nvSpPr>
        <p:spPr/>
        <p:txBody>
          <a:bodyPr/>
          <a:lstStyle/>
          <a:p>
            <a:fld id="{229E47C1-44CD-4400-9612-8082369F37B6}" type="slidenum">
              <a:rPr lang="nl-NL" smtClean="0"/>
              <a:t>17</a:t>
            </a:fld>
            <a:endParaRPr lang="nl-NL"/>
          </a:p>
        </p:txBody>
      </p:sp>
    </p:spTree>
    <p:extLst>
      <p:ext uri="{BB962C8B-B14F-4D97-AF65-F5344CB8AC3E}">
        <p14:creationId xmlns:p14="http://schemas.microsoft.com/office/powerpoint/2010/main" val="273317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mens staat centraal</a:t>
            </a:r>
            <a:r>
              <a:rPr lang="nl-NL" baseline="0" dirty="0" smtClean="0"/>
              <a:t> bij het doel van Omgevingsveiligheid. De mens moet beschermd zijn.</a:t>
            </a:r>
          </a:p>
          <a:p>
            <a:r>
              <a:rPr lang="nl-NL" baseline="0" dirty="0" smtClean="0"/>
              <a:t>Maar, wie is die mens?</a:t>
            </a:r>
            <a:endParaRPr lang="nl-NL" dirty="0"/>
          </a:p>
        </p:txBody>
      </p:sp>
      <p:sp>
        <p:nvSpPr>
          <p:cNvPr id="4" name="Tijdelijke aanduiding voor dianummer 3"/>
          <p:cNvSpPr>
            <a:spLocks noGrp="1"/>
          </p:cNvSpPr>
          <p:nvPr>
            <p:ph type="sldNum" sz="quarter" idx="10"/>
          </p:nvPr>
        </p:nvSpPr>
        <p:spPr/>
        <p:txBody>
          <a:bodyPr/>
          <a:lstStyle/>
          <a:p>
            <a:fld id="{229E47C1-44CD-4400-9612-8082369F37B6}" type="slidenum">
              <a:rPr lang="nl-NL" smtClean="0"/>
              <a:t>3</a:t>
            </a:fld>
            <a:endParaRPr lang="nl-NL"/>
          </a:p>
        </p:txBody>
      </p:sp>
    </p:spTree>
    <p:extLst>
      <p:ext uri="{BB962C8B-B14F-4D97-AF65-F5344CB8AC3E}">
        <p14:creationId xmlns:p14="http://schemas.microsoft.com/office/powerpoint/2010/main" val="2023582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mens moet beschermd zijn tegen de effecten</a:t>
            </a:r>
            <a:r>
              <a:rPr lang="nl-NL" baseline="0" dirty="0" smtClean="0"/>
              <a:t> van een incident.</a:t>
            </a:r>
          </a:p>
          <a:p>
            <a:r>
              <a:rPr lang="nl-NL" baseline="0" dirty="0" smtClean="0"/>
              <a:t>Maar, welk incident? Brand, explosie of giftige wolk? Op welke afstand bevindt het gevaar zich? En wat zijn de gevaren waaraan de mens wordt blootgesteld?</a:t>
            </a:r>
            <a:endParaRPr lang="nl-NL" dirty="0"/>
          </a:p>
        </p:txBody>
      </p:sp>
      <p:sp>
        <p:nvSpPr>
          <p:cNvPr id="4" name="Tijdelijke aanduiding voor dianummer 3"/>
          <p:cNvSpPr>
            <a:spLocks noGrp="1"/>
          </p:cNvSpPr>
          <p:nvPr>
            <p:ph type="sldNum" sz="quarter" idx="10"/>
          </p:nvPr>
        </p:nvSpPr>
        <p:spPr/>
        <p:txBody>
          <a:bodyPr/>
          <a:lstStyle/>
          <a:p>
            <a:fld id="{229E47C1-44CD-4400-9612-8082369F37B6}" type="slidenum">
              <a:rPr lang="nl-NL" smtClean="0"/>
              <a:t>4</a:t>
            </a:fld>
            <a:endParaRPr lang="nl-NL"/>
          </a:p>
        </p:txBody>
      </p:sp>
    </p:spTree>
    <p:extLst>
      <p:ext uri="{BB962C8B-B14F-4D97-AF65-F5344CB8AC3E}">
        <p14:creationId xmlns:p14="http://schemas.microsoft.com/office/powerpoint/2010/main" val="123264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Deze lezing gaat over bouwkundige mogelijkheden. Hier</a:t>
            </a:r>
            <a:r>
              <a:rPr lang="nl-NL" baseline="0" dirty="0" smtClean="0"/>
              <a:t> ziet u een paar foto’s ter inspiratie….</a:t>
            </a:r>
            <a:endParaRPr lang="nl-NL" dirty="0"/>
          </a:p>
        </p:txBody>
      </p:sp>
      <p:sp>
        <p:nvSpPr>
          <p:cNvPr id="4" name="Tijdelijke aanduiding voor dianummer 3"/>
          <p:cNvSpPr>
            <a:spLocks noGrp="1"/>
          </p:cNvSpPr>
          <p:nvPr>
            <p:ph type="sldNum" sz="quarter" idx="10"/>
          </p:nvPr>
        </p:nvSpPr>
        <p:spPr/>
        <p:txBody>
          <a:bodyPr/>
          <a:lstStyle/>
          <a:p>
            <a:fld id="{229E47C1-44CD-4400-9612-8082369F37B6}" type="slidenum">
              <a:rPr lang="nl-NL" smtClean="0"/>
              <a:t>5</a:t>
            </a:fld>
            <a:endParaRPr lang="nl-NL"/>
          </a:p>
        </p:txBody>
      </p:sp>
    </p:spTree>
    <p:extLst>
      <p:ext uri="{BB962C8B-B14F-4D97-AF65-F5344CB8AC3E}">
        <p14:creationId xmlns:p14="http://schemas.microsoft.com/office/powerpoint/2010/main" val="2085546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En het kan ook op een fraaie</a:t>
            </a:r>
            <a:r>
              <a:rPr lang="nl-NL" baseline="0" dirty="0" smtClean="0"/>
              <a:t>, architectonische manier.</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229E47C1-44CD-4400-9612-8082369F37B6}" type="slidenum">
              <a:rPr lang="nl-NL" smtClean="0"/>
              <a:t>6</a:t>
            </a:fld>
            <a:endParaRPr lang="nl-NL"/>
          </a:p>
        </p:txBody>
      </p:sp>
    </p:spTree>
    <p:extLst>
      <p:ext uri="{BB962C8B-B14F-4D97-AF65-F5344CB8AC3E}">
        <p14:creationId xmlns:p14="http://schemas.microsoft.com/office/powerpoint/2010/main" val="3126103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Nog een</a:t>
            </a:r>
            <a:r>
              <a:rPr lang="nl-NL" baseline="0" dirty="0" smtClean="0"/>
              <a:t> fraai voorbeeld</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229E47C1-44CD-4400-9612-8082369F37B6}" type="slidenum">
              <a:rPr lang="nl-NL" smtClean="0"/>
              <a:t>7</a:t>
            </a:fld>
            <a:endParaRPr lang="nl-NL"/>
          </a:p>
        </p:txBody>
      </p:sp>
    </p:spTree>
    <p:extLst>
      <p:ext uri="{BB962C8B-B14F-4D97-AF65-F5344CB8AC3E}">
        <p14:creationId xmlns:p14="http://schemas.microsoft.com/office/powerpoint/2010/main" val="1524945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Nog een</a:t>
            </a:r>
            <a:r>
              <a:rPr lang="nl-NL" baseline="0" dirty="0" smtClean="0"/>
              <a:t> fraai voorbeeld</a:t>
            </a:r>
            <a:endParaRPr lang="nl-NL" dirty="0"/>
          </a:p>
        </p:txBody>
      </p:sp>
      <p:sp>
        <p:nvSpPr>
          <p:cNvPr id="4" name="Tijdelijke aanduiding voor dianummer 3"/>
          <p:cNvSpPr>
            <a:spLocks noGrp="1"/>
          </p:cNvSpPr>
          <p:nvPr>
            <p:ph type="sldNum" sz="quarter" idx="10"/>
          </p:nvPr>
        </p:nvSpPr>
        <p:spPr/>
        <p:txBody>
          <a:bodyPr/>
          <a:lstStyle/>
          <a:p>
            <a:fld id="{229E47C1-44CD-4400-9612-8082369F37B6}" type="slidenum">
              <a:rPr lang="nl-NL" smtClean="0"/>
              <a:t>8</a:t>
            </a:fld>
            <a:endParaRPr lang="nl-NL"/>
          </a:p>
        </p:txBody>
      </p:sp>
    </p:spTree>
    <p:extLst>
      <p:ext uri="{BB962C8B-B14F-4D97-AF65-F5344CB8AC3E}">
        <p14:creationId xmlns:p14="http://schemas.microsoft.com/office/powerpoint/2010/main" val="2256482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Of zoals</a:t>
            </a:r>
            <a:r>
              <a:rPr lang="nl-NL" b="1" baseline="0" dirty="0" smtClean="0"/>
              <a:t> hier voor de ‘happy few’</a:t>
            </a:r>
          </a:p>
          <a:p>
            <a:endParaRPr lang="nl-NL" b="1" dirty="0" smtClean="0"/>
          </a:p>
          <a:p>
            <a:r>
              <a:rPr lang="nl-NL" b="1" dirty="0" smtClean="0"/>
              <a:t>In het Amerikaanse Kansas</a:t>
            </a:r>
            <a:r>
              <a:rPr lang="nl-NL" dirty="0" smtClean="0"/>
              <a:t> werd een luxueuze bunker gebouwd in een oude raketschaft, 15 verdiepingen onder de grond met 2,7 meter dikke muren, bedoeld om enkele plaatselijke ‘rijken der aarde’ in onder te brengen bij uitzonderlijk zware weersomstandigheden of een kernoorlog.</a:t>
            </a:r>
          </a:p>
          <a:p>
            <a:r>
              <a:rPr lang="nl-NL" dirty="0" smtClean="0"/>
              <a:t>Het complex werd in de jaren ’60 gebouwd door het Amerikaanse leger voor hun </a:t>
            </a:r>
            <a:r>
              <a:rPr lang="nl-NL" dirty="0" err="1" smtClean="0"/>
              <a:t>Altas</a:t>
            </a:r>
            <a:r>
              <a:rPr lang="nl-NL" dirty="0" smtClean="0"/>
              <a:t> F-raket. Anno 2008 werd het onder handen genomen door </a:t>
            </a:r>
            <a:r>
              <a:rPr lang="nl-NL" dirty="0" err="1" smtClean="0"/>
              <a:t>Lary</a:t>
            </a:r>
            <a:r>
              <a:rPr lang="nl-NL" dirty="0" smtClean="0"/>
              <a:t> Hall, een Amerikaanse huizenbouwer en ondernemer, die er dit bijzondere concept voor bedacht, goed voor in totaal 70 mensen die in alle veiligheid en luxe kunnen genieten van eigen vertrekken met </a:t>
            </a:r>
            <a:r>
              <a:rPr lang="nl-NL" dirty="0" err="1" smtClean="0"/>
              <a:t>flatscreen</a:t>
            </a:r>
            <a:r>
              <a:rPr lang="nl-NL" dirty="0" smtClean="0"/>
              <a:t> tv’s, zwembaden, een bioscoop, bibliotheek, fitnessruimte, vissenkweekvijver, </a:t>
            </a:r>
            <a:r>
              <a:rPr lang="nl-NL" dirty="0" err="1" smtClean="0"/>
              <a:t>groententuin</a:t>
            </a:r>
            <a:r>
              <a:rPr lang="nl-NL" dirty="0" smtClean="0"/>
              <a:t> enzovoort. Kostprijs voor een woonunit: tussen de 1,5 en 3 miljoen dollar!</a:t>
            </a:r>
          </a:p>
          <a:p>
            <a:endParaRPr lang="nl-NL" dirty="0"/>
          </a:p>
        </p:txBody>
      </p:sp>
      <p:sp>
        <p:nvSpPr>
          <p:cNvPr id="4" name="Tijdelijke aanduiding voor dianummer 3"/>
          <p:cNvSpPr>
            <a:spLocks noGrp="1"/>
          </p:cNvSpPr>
          <p:nvPr>
            <p:ph type="sldNum" sz="quarter" idx="10"/>
          </p:nvPr>
        </p:nvSpPr>
        <p:spPr/>
        <p:txBody>
          <a:bodyPr/>
          <a:lstStyle/>
          <a:p>
            <a:fld id="{229E47C1-44CD-4400-9612-8082369F37B6}" type="slidenum">
              <a:rPr lang="nl-NL" smtClean="0"/>
              <a:t>9</a:t>
            </a:fld>
            <a:endParaRPr lang="nl-NL"/>
          </a:p>
        </p:txBody>
      </p:sp>
    </p:spTree>
    <p:extLst>
      <p:ext uri="{BB962C8B-B14F-4D97-AF65-F5344CB8AC3E}">
        <p14:creationId xmlns:p14="http://schemas.microsoft.com/office/powerpoint/2010/main" val="1377892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Maar nu even</a:t>
            </a:r>
            <a:r>
              <a:rPr lang="nl-NL" baseline="0" dirty="0" smtClean="0"/>
              <a:t> terug naar de realiteit: bouwen in Nederland langs weg of spoor zijn zogenaamde ‘inbreidingslocaties’ omdat de ‘makkelijke’ gebieden in Nederland al op zijn.</a:t>
            </a:r>
          </a:p>
          <a:p>
            <a:r>
              <a:rPr lang="nl-NL" baseline="0" dirty="0" smtClean="0"/>
              <a:t>Qua geluidbelasting, fijn stof en uitzicht zijn dit niet altijd de fraaiste locaties in Nederland. En toch willen hier mensen wonen, werken, spelen.</a:t>
            </a:r>
          </a:p>
          <a:p>
            <a:r>
              <a:rPr lang="nl-NL" baseline="0" dirty="0" smtClean="0"/>
              <a:t>Waar lopen we dan tegenaan?</a:t>
            </a:r>
          </a:p>
          <a:p>
            <a:endParaRPr lang="nl-NL" dirty="0"/>
          </a:p>
        </p:txBody>
      </p:sp>
      <p:sp>
        <p:nvSpPr>
          <p:cNvPr id="4" name="Tijdelijke aanduiding voor dianummer 3"/>
          <p:cNvSpPr>
            <a:spLocks noGrp="1"/>
          </p:cNvSpPr>
          <p:nvPr>
            <p:ph type="sldNum" sz="quarter" idx="10"/>
          </p:nvPr>
        </p:nvSpPr>
        <p:spPr/>
        <p:txBody>
          <a:bodyPr/>
          <a:lstStyle/>
          <a:p>
            <a:fld id="{229E47C1-44CD-4400-9612-8082369F37B6}" type="slidenum">
              <a:rPr lang="nl-NL" smtClean="0"/>
              <a:t>10</a:t>
            </a:fld>
            <a:endParaRPr lang="nl-NL"/>
          </a:p>
        </p:txBody>
      </p:sp>
    </p:spTree>
    <p:extLst>
      <p:ext uri="{BB962C8B-B14F-4D97-AF65-F5344CB8AC3E}">
        <p14:creationId xmlns:p14="http://schemas.microsoft.com/office/powerpoint/2010/main" val="2808323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90500" y="3152774"/>
            <a:ext cx="9144000" cy="1000126"/>
          </a:xfrm>
        </p:spPr>
        <p:txBody>
          <a:bodyPr anchor="b">
            <a:normAutofit/>
          </a:bodyPr>
          <a:lstStyle>
            <a:lvl1pPr algn="r">
              <a:defRPr sz="4000">
                <a:solidFill>
                  <a:schemeClr val="bg1"/>
                </a:solidFill>
                <a:latin typeface="+mn-lt"/>
              </a:defRPr>
            </a:lvl1pPr>
          </a:lstStyle>
          <a:p>
            <a:r>
              <a:rPr lang="nl-NL" dirty="0" smtClean="0"/>
              <a:t>Klik om de stijl te bewerken</a:t>
            </a:r>
            <a:endParaRPr lang="nl-NL" dirty="0"/>
          </a:p>
        </p:txBody>
      </p:sp>
      <p:sp>
        <p:nvSpPr>
          <p:cNvPr id="3" name="Ondertitel 2"/>
          <p:cNvSpPr>
            <a:spLocks noGrp="1"/>
          </p:cNvSpPr>
          <p:nvPr>
            <p:ph type="subTitle" idx="1"/>
          </p:nvPr>
        </p:nvSpPr>
        <p:spPr>
          <a:xfrm>
            <a:off x="190500" y="4259263"/>
            <a:ext cx="9144000" cy="503237"/>
          </a:xfrm>
        </p:spPr>
        <p:txBody>
          <a:bodyPr>
            <a:normAutofit/>
          </a:bodyPr>
          <a:lstStyle>
            <a:lvl1pPr marL="0" indent="0" algn="r">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NL" dirty="0"/>
          </a:p>
        </p:txBody>
      </p:sp>
    </p:spTree>
    <p:extLst>
      <p:ext uri="{BB962C8B-B14F-4D97-AF65-F5344CB8AC3E}">
        <p14:creationId xmlns:p14="http://schemas.microsoft.com/office/powerpoint/2010/main" val="153536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CB60A9CD-9388-4377-A8D5-8D00CE2BB3FF}" type="datetimeFigureOut">
              <a:rPr lang="nl-NL" smtClean="0"/>
              <a:t>4-12-2017</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FBA663CC-552D-47BC-9870-E2ECF30B50EF}" type="slidenum">
              <a:rPr lang="nl-NL" smtClean="0"/>
              <a:t>‹nr.›</a:t>
            </a:fld>
            <a:endParaRPr lang="nl-NL"/>
          </a:p>
        </p:txBody>
      </p:sp>
    </p:spTree>
    <p:extLst>
      <p:ext uri="{BB962C8B-B14F-4D97-AF65-F5344CB8AC3E}">
        <p14:creationId xmlns:p14="http://schemas.microsoft.com/office/powerpoint/2010/main" val="39268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CB60A9CD-9388-4377-A8D5-8D00CE2BB3FF}" type="datetimeFigureOut">
              <a:rPr lang="nl-NL" smtClean="0"/>
              <a:t>4-12-2017</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FBA663CC-552D-47BC-9870-E2ECF30B50EF}" type="slidenum">
              <a:rPr lang="nl-NL" smtClean="0"/>
              <a:t>‹nr.›</a:t>
            </a:fld>
            <a:endParaRPr lang="nl-NL"/>
          </a:p>
        </p:txBody>
      </p:sp>
    </p:spTree>
    <p:extLst>
      <p:ext uri="{BB962C8B-B14F-4D97-AF65-F5344CB8AC3E}">
        <p14:creationId xmlns:p14="http://schemas.microsoft.com/office/powerpoint/2010/main" val="94951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CB60A9CD-9388-4377-A8D5-8D00CE2BB3FF}" type="datetimeFigureOut">
              <a:rPr lang="nl-NL" smtClean="0"/>
              <a:t>4-12-2017</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FBA663CC-552D-47BC-9870-E2ECF30B50EF}" type="slidenum">
              <a:rPr lang="nl-NL" smtClean="0"/>
              <a:t>‹nr.›</a:t>
            </a:fld>
            <a:endParaRPr lang="nl-NL"/>
          </a:p>
        </p:txBody>
      </p:sp>
    </p:spTree>
    <p:extLst>
      <p:ext uri="{BB962C8B-B14F-4D97-AF65-F5344CB8AC3E}">
        <p14:creationId xmlns:p14="http://schemas.microsoft.com/office/powerpoint/2010/main" val="13826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CB60A9CD-9388-4377-A8D5-8D00CE2BB3FF}" type="datetimeFigureOut">
              <a:rPr lang="nl-NL" smtClean="0"/>
              <a:t>4-12-2017</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FBA663CC-552D-47BC-9870-E2ECF30B50EF}" type="slidenum">
              <a:rPr lang="nl-NL" smtClean="0"/>
              <a:t>‹nr.›</a:t>
            </a:fld>
            <a:endParaRPr lang="nl-NL"/>
          </a:p>
        </p:txBody>
      </p:sp>
    </p:spTree>
    <p:extLst>
      <p:ext uri="{BB962C8B-B14F-4D97-AF65-F5344CB8AC3E}">
        <p14:creationId xmlns:p14="http://schemas.microsoft.com/office/powerpoint/2010/main" val="91517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CB60A9CD-9388-4377-A8D5-8D00CE2BB3FF}" type="datetimeFigureOut">
              <a:rPr lang="nl-NL" smtClean="0"/>
              <a:t>4-12-2017</a:t>
            </a:fld>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610600" y="6356350"/>
            <a:ext cx="2743200" cy="365125"/>
          </a:xfrm>
          <a:prstGeom prst="rect">
            <a:avLst/>
          </a:prstGeom>
        </p:spPr>
        <p:txBody>
          <a:bodyPr/>
          <a:lstStyle/>
          <a:p>
            <a:fld id="{FBA663CC-552D-47BC-9870-E2ECF30B50EF}" type="slidenum">
              <a:rPr lang="nl-NL" smtClean="0"/>
              <a:t>‹nr.›</a:t>
            </a:fld>
            <a:endParaRPr lang="nl-NL"/>
          </a:p>
        </p:txBody>
      </p:sp>
    </p:spTree>
    <p:extLst>
      <p:ext uri="{BB962C8B-B14F-4D97-AF65-F5344CB8AC3E}">
        <p14:creationId xmlns:p14="http://schemas.microsoft.com/office/powerpoint/2010/main" val="106203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a:xfrm>
            <a:off x="838200" y="6356350"/>
            <a:ext cx="2743200" cy="365125"/>
          </a:xfrm>
          <a:prstGeom prst="rect">
            <a:avLst/>
          </a:prstGeom>
        </p:spPr>
        <p:txBody>
          <a:bodyPr/>
          <a:lstStyle/>
          <a:p>
            <a:fld id="{CB60A9CD-9388-4377-A8D5-8D00CE2BB3FF}" type="datetimeFigureOut">
              <a:rPr lang="nl-NL" smtClean="0"/>
              <a:t>4-12-2017</a:t>
            </a:fld>
            <a:endParaRPr lang="nl-NL"/>
          </a:p>
        </p:txBody>
      </p:sp>
      <p:sp>
        <p:nvSpPr>
          <p:cNvPr id="8" name="Tijdelijke aanduiding voor voettekst 7"/>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8610600" y="6356350"/>
            <a:ext cx="2743200" cy="365125"/>
          </a:xfrm>
          <a:prstGeom prst="rect">
            <a:avLst/>
          </a:prstGeom>
        </p:spPr>
        <p:txBody>
          <a:bodyPr/>
          <a:lstStyle/>
          <a:p>
            <a:fld id="{FBA663CC-552D-47BC-9870-E2ECF30B50EF}" type="slidenum">
              <a:rPr lang="nl-NL" smtClean="0"/>
              <a:t>‹nr.›</a:t>
            </a:fld>
            <a:endParaRPr lang="nl-NL"/>
          </a:p>
        </p:txBody>
      </p:sp>
    </p:spTree>
    <p:extLst>
      <p:ext uri="{BB962C8B-B14F-4D97-AF65-F5344CB8AC3E}">
        <p14:creationId xmlns:p14="http://schemas.microsoft.com/office/powerpoint/2010/main" val="335172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a:xfrm>
            <a:off x="838200" y="6356350"/>
            <a:ext cx="2743200" cy="365125"/>
          </a:xfrm>
          <a:prstGeom prst="rect">
            <a:avLst/>
          </a:prstGeom>
        </p:spPr>
        <p:txBody>
          <a:bodyPr/>
          <a:lstStyle/>
          <a:p>
            <a:fld id="{CB60A9CD-9388-4377-A8D5-8D00CE2BB3FF}" type="datetimeFigureOut">
              <a:rPr lang="nl-NL" smtClean="0"/>
              <a:t>4-12-2017</a:t>
            </a:fld>
            <a:endParaRPr lang="nl-NL"/>
          </a:p>
        </p:txBody>
      </p:sp>
      <p:sp>
        <p:nvSpPr>
          <p:cNvPr id="4" name="Tijdelijke aanduiding voor voettekst 3"/>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8610600" y="6356350"/>
            <a:ext cx="2743200" cy="365125"/>
          </a:xfrm>
          <a:prstGeom prst="rect">
            <a:avLst/>
          </a:prstGeom>
        </p:spPr>
        <p:txBody>
          <a:bodyPr/>
          <a:lstStyle/>
          <a:p>
            <a:fld id="{FBA663CC-552D-47BC-9870-E2ECF30B50EF}" type="slidenum">
              <a:rPr lang="nl-NL" smtClean="0"/>
              <a:t>‹nr.›</a:t>
            </a:fld>
            <a:endParaRPr lang="nl-NL"/>
          </a:p>
        </p:txBody>
      </p:sp>
    </p:spTree>
    <p:extLst>
      <p:ext uri="{BB962C8B-B14F-4D97-AF65-F5344CB8AC3E}">
        <p14:creationId xmlns:p14="http://schemas.microsoft.com/office/powerpoint/2010/main" val="191283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p>
            <a:fld id="{CB60A9CD-9388-4377-A8D5-8D00CE2BB3FF}" type="datetimeFigureOut">
              <a:rPr lang="nl-NL" smtClean="0"/>
              <a:t>4-12-2017</a:t>
            </a:fld>
            <a:endParaRPr lang="nl-NL"/>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8610600" y="6356350"/>
            <a:ext cx="2743200" cy="365125"/>
          </a:xfrm>
          <a:prstGeom prst="rect">
            <a:avLst/>
          </a:prstGeom>
        </p:spPr>
        <p:txBody>
          <a:bodyPr/>
          <a:lstStyle/>
          <a:p>
            <a:fld id="{FBA663CC-552D-47BC-9870-E2ECF30B50EF}" type="slidenum">
              <a:rPr lang="nl-NL" smtClean="0"/>
              <a:t>‹nr.›</a:t>
            </a:fld>
            <a:endParaRPr lang="nl-NL"/>
          </a:p>
        </p:txBody>
      </p:sp>
    </p:spTree>
    <p:extLst>
      <p:ext uri="{BB962C8B-B14F-4D97-AF65-F5344CB8AC3E}">
        <p14:creationId xmlns:p14="http://schemas.microsoft.com/office/powerpoint/2010/main" val="1351306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CB60A9CD-9388-4377-A8D5-8D00CE2BB3FF}" type="datetimeFigureOut">
              <a:rPr lang="nl-NL" smtClean="0"/>
              <a:t>4-12-2017</a:t>
            </a:fld>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610600" y="6356350"/>
            <a:ext cx="2743200" cy="365125"/>
          </a:xfrm>
          <a:prstGeom prst="rect">
            <a:avLst/>
          </a:prstGeom>
        </p:spPr>
        <p:txBody>
          <a:bodyPr/>
          <a:lstStyle/>
          <a:p>
            <a:fld id="{FBA663CC-552D-47BC-9870-E2ECF30B50EF}" type="slidenum">
              <a:rPr lang="nl-NL" smtClean="0"/>
              <a:t>‹nr.›</a:t>
            </a:fld>
            <a:endParaRPr lang="nl-NL"/>
          </a:p>
        </p:txBody>
      </p:sp>
    </p:spTree>
    <p:extLst>
      <p:ext uri="{BB962C8B-B14F-4D97-AF65-F5344CB8AC3E}">
        <p14:creationId xmlns:p14="http://schemas.microsoft.com/office/powerpoint/2010/main" val="3724681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CB60A9CD-9388-4377-A8D5-8D00CE2BB3FF}" type="datetimeFigureOut">
              <a:rPr lang="nl-NL" smtClean="0"/>
              <a:t>4-12-2017</a:t>
            </a:fld>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610600" y="6356350"/>
            <a:ext cx="2743200" cy="365125"/>
          </a:xfrm>
          <a:prstGeom prst="rect">
            <a:avLst/>
          </a:prstGeom>
        </p:spPr>
        <p:txBody>
          <a:bodyPr/>
          <a:lstStyle/>
          <a:p>
            <a:fld id="{FBA663CC-552D-47BC-9870-E2ECF30B50EF}" type="slidenum">
              <a:rPr lang="nl-NL" smtClean="0"/>
              <a:t>‹nr.›</a:t>
            </a:fld>
            <a:endParaRPr lang="nl-NL"/>
          </a:p>
        </p:txBody>
      </p:sp>
    </p:spTree>
    <p:extLst>
      <p:ext uri="{BB962C8B-B14F-4D97-AF65-F5344CB8AC3E}">
        <p14:creationId xmlns:p14="http://schemas.microsoft.com/office/powerpoint/2010/main" val="316766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596866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689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89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89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89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b="1" dirty="0"/>
              <a:t>Handboek </a:t>
            </a:r>
            <a:r>
              <a:rPr lang="nl-NL" b="1" dirty="0" smtClean="0"/>
              <a:t>Omgevingsveiligheid </a:t>
            </a:r>
            <a:br>
              <a:rPr lang="nl-NL" b="1" dirty="0" smtClean="0"/>
            </a:br>
            <a:r>
              <a:rPr lang="nl-NL" b="1" dirty="0" smtClean="0"/>
              <a:t>specifiek bouwkundige maatregelen</a:t>
            </a:r>
            <a:endParaRPr lang="nl-NL" dirty="0"/>
          </a:p>
        </p:txBody>
      </p:sp>
      <p:sp>
        <p:nvSpPr>
          <p:cNvPr id="3" name="Ondertitel 2"/>
          <p:cNvSpPr>
            <a:spLocks noGrp="1"/>
          </p:cNvSpPr>
          <p:nvPr>
            <p:ph type="subTitle" idx="1"/>
          </p:nvPr>
        </p:nvSpPr>
        <p:spPr/>
        <p:txBody>
          <a:bodyPr/>
          <a:lstStyle/>
          <a:p>
            <a:r>
              <a:rPr lang="nl-NL" dirty="0" smtClean="0"/>
              <a:t>Susan Eggink-Eilander</a:t>
            </a:r>
            <a:endParaRPr lang="nl-NL" dirty="0"/>
          </a:p>
        </p:txBody>
      </p:sp>
    </p:spTree>
    <p:extLst>
      <p:ext uri="{BB962C8B-B14F-4D97-AF65-F5344CB8AC3E}">
        <p14:creationId xmlns:p14="http://schemas.microsoft.com/office/powerpoint/2010/main" val="2845497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31" y="454488"/>
            <a:ext cx="9178423" cy="6115124"/>
          </a:xfrm>
          <a:prstGeom prst="rect">
            <a:avLst/>
          </a:prstGeom>
        </p:spPr>
      </p:pic>
    </p:spTree>
    <p:extLst>
      <p:ext uri="{BB962C8B-B14F-4D97-AF65-F5344CB8AC3E}">
        <p14:creationId xmlns:p14="http://schemas.microsoft.com/office/powerpoint/2010/main" val="401908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507" y="365125"/>
            <a:ext cx="10515600" cy="1325563"/>
          </a:xfrm>
        </p:spPr>
        <p:txBody>
          <a:bodyPr/>
          <a:lstStyle/>
          <a:p>
            <a:r>
              <a:rPr lang="nl-NL" dirty="0" smtClean="0"/>
              <a:t>Het handboek versie 1.0 </a:t>
            </a:r>
            <a:r>
              <a:rPr lang="nl-NL" sz="3000" dirty="0" smtClean="0"/>
              <a:t>(deel van tabel 2.3)</a:t>
            </a:r>
            <a:endParaRPr lang="nl-NL" sz="3000" dirty="0"/>
          </a:p>
        </p:txBody>
      </p:sp>
      <p:graphicFrame>
        <p:nvGraphicFramePr>
          <p:cNvPr id="4" name="Tabel 3"/>
          <p:cNvGraphicFramePr>
            <a:graphicFrameLocks noGrp="1"/>
          </p:cNvGraphicFramePr>
          <p:nvPr>
            <p:extLst>
              <p:ext uri="{D42A27DB-BD31-4B8C-83A1-F6EECF244321}">
                <p14:modId xmlns:p14="http://schemas.microsoft.com/office/powerpoint/2010/main" val="369615600"/>
              </p:ext>
            </p:extLst>
          </p:nvPr>
        </p:nvGraphicFramePr>
        <p:xfrm>
          <a:off x="486507" y="1690688"/>
          <a:ext cx="10515600" cy="4770123"/>
        </p:xfrm>
        <a:graphic>
          <a:graphicData uri="http://schemas.openxmlformats.org/drawingml/2006/table">
            <a:tbl>
              <a:tblPr firstRow="1" firstCol="1" bandRow="1">
                <a:tableStyleId>{5C22544A-7EE6-4342-B048-85BDC9FD1C3A}</a:tableStyleId>
              </a:tblPr>
              <a:tblGrid>
                <a:gridCol w="729184"/>
                <a:gridCol w="1358697"/>
                <a:gridCol w="2729132"/>
                <a:gridCol w="5698587"/>
              </a:tblGrid>
              <a:tr h="0">
                <a:tc rowSpan="10">
                  <a:txBody>
                    <a:bodyPr/>
                    <a:lstStyle/>
                    <a:p>
                      <a:pPr algn="ctr">
                        <a:lnSpc>
                          <a:spcPct val="107000"/>
                        </a:lnSpc>
                        <a:spcAft>
                          <a:spcPts val="0"/>
                        </a:spcAft>
                      </a:pPr>
                      <a:r>
                        <a:rPr lang="nl-NL" sz="1400" dirty="0">
                          <a:effectLst/>
                        </a:rPr>
                        <a:t>Brand</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rowSpan="4">
                  <a:txBody>
                    <a:bodyPr/>
                    <a:lstStyle/>
                    <a:p>
                      <a:pPr algn="ctr">
                        <a:lnSpc>
                          <a:spcPct val="107000"/>
                        </a:lnSpc>
                        <a:spcAft>
                          <a:spcPts val="0"/>
                        </a:spcAft>
                      </a:pPr>
                      <a:r>
                        <a:rPr lang="nl-NL" sz="1400" dirty="0">
                          <a:effectLst/>
                        </a:rPr>
                        <a:t>Warmtestraling</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l">
                        <a:lnSpc>
                          <a:spcPct val="107000"/>
                        </a:lnSpc>
                        <a:spcAft>
                          <a:spcPts val="0"/>
                        </a:spcAft>
                      </a:pPr>
                      <a:r>
                        <a:rPr lang="nl-NL" sz="1400" dirty="0">
                          <a:effectLst/>
                        </a:rPr>
                        <a:t>Opgave</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l">
                        <a:lnSpc>
                          <a:spcPct val="107000"/>
                        </a:lnSpc>
                        <a:spcAft>
                          <a:spcPts val="0"/>
                        </a:spcAft>
                      </a:pPr>
                      <a:r>
                        <a:rPr lang="nl-NL" sz="1400" dirty="0" smtClean="0">
                          <a:effectLst/>
                        </a:rPr>
                        <a:t>Bescherm </a:t>
                      </a:r>
                      <a:r>
                        <a:rPr lang="nl-NL" sz="1400" dirty="0">
                          <a:effectLst/>
                        </a:rPr>
                        <a:t>mensen tegen een te hoge warmtestraling</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r>
              <a:tr h="0">
                <a:tc vMerge="1">
                  <a:txBody>
                    <a:bodyPr/>
                    <a:lstStyle/>
                    <a:p>
                      <a:endParaRPr lang="nl-NL"/>
                    </a:p>
                  </a:txBody>
                  <a:tcPr/>
                </a:tc>
                <a:tc vMerge="1">
                  <a:txBody>
                    <a:bodyPr/>
                    <a:lstStyle/>
                    <a:p>
                      <a:endParaRPr lang="nl-NL"/>
                    </a:p>
                  </a:txBody>
                  <a:tcPr/>
                </a:tc>
                <a:tc>
                  <a:txBody>
                    <a:bodyPr/>
                    <a:lstStyle/>
                    <a:p>
                      <a:pPr algn="l">
                        <a:lnSpc>
                          <a:spcPct val="107000"/>
                        </a:lnSpc>
                        <a:spcAft>
                          <a:spcPts val="0"/>
                        </a:spcAft>
                      </a:pPr>
                      <a:r>
                        <a:rPr lang="nl-NL" sz="1400" dirty="0">
                          <a:effectLst/>
                        </a:rPr>
                        <a:t>Maatwerk</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l">
                        <a:lnSpc>
                          <a:spcPct val="107000"/>
                        </a:lnSpc>
                        <a:spcAft>
                          <a:spcPts val="0"/>
                        </a:spcAft>
                      </a:pPr>
                      <a:r>
                        <a:rPr lang="nl-NL" sz="1400">
                          <a:effectLst/>
                        </a:rPr>
                        <a:t>de tijdsduur waarin de bescherming effectief moet zijn, is afhankelijk van het optredende effect op een bepaalde locatie en de keuze voor het handelingsperspectief (schuilen of vluchten)</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r>
              <a:tr h="0">
                <a:tc vMerge="1">
                  <a:txBody>
                    <a:bodyPr/>
                    <a:lstStyle/>
                    <a:p>
                      <a:endParaRPr lang="nl-NL"/>
                    </a:p>
                  </a:txBody>
                  <a:tcPr/>
                </a:tc>
                <a:tc vMerge="1">
                  <a:txBody>
                    <a:bodyPr/>
                    <a:lstStyle/>
                    <a:p>
                      <a:endParaRPr lang="nl-NL"/>
                    </a:p>
                  </a:txBody>
                  <a:tcPr/>
                </a:tc>
                <a:tc>
                  <a:txBody>
                    <a:bodyPr/>
                    <a:lstStyle/>
                    <a:p>
                      <a:pPr algn="l">
                        <a:lnSpc>
                          <a:spcPct val="107000"/>
                        </a:lnSpc>
                        <a:spcAft>
                          <a:spcPts val="0"/>
                        </a:spcAft>
                      </a:pPr>
                      <a:r>
                        <a:rPr lang="nl-NL" sz="1400" dirty="0">
                          <a:effectLst/>
                        </a:rPr>
                        <a:t>Toepassing</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l">
                        <a:lnSpc>
                          <a:spcPct val="107000"/>
                        </a:lnSpc>
                        <a:spcAft>
                          <a:spcPts val="0"/>
                        </a:spcAft>
                      </a:pPr>
                      <a:r>
                        <a:rPr lang="nl-NL" sz="1400">
                          <a:effectLst/>
                        </a:rPr>
                        <a:t>met omgevings- en gebouwmaatregelen voorkomen dat mensen blootgesteld worden aan hoge warmtestraling</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r>
              <a:tr h="0">
                <a:tc vMerge="1">
                  <a:txBody>
                    <a:bodyPr/>
                    <a:lstStyle/>
                    <a:p>
                      <a:endParaRPr lang="nl-NL"/>
                    </a:p>
                  </a:txBody>
                  <a:tcPr/>
                </a:tc>
                <a:tc vMerge="1">
                  <a:txBody>
                    <a:bodyPr/>
                    <a:lstStyle/>
                    <a:p>
                      <a:endParaRPr lang="nl-NL"/>
                    </a:p>
                  </a:txBody>
                  <a:tcPr/>
                </a:tc>
                <a:tc>
                  <a:txBody>
                    <a:bodyPr/>
                    <a:lstStyle/>
                    <a:p>
                      <a:pPr algn="l">
                        <a:lnSpc>
                          <a:spcPct val="107000"/>
                        </a:lnSpc>
                        <a:spcAft>
                          <a:spcPts val="0"/>
                        </a:spcAft>
                      </a:pPr>
                      <a:r>
                        <a:rPr lang="nl-NL" sz="1400" dirty="0">
                          <a:effectLst/>
                        </a:rPr>
                        <a:t>Voorbeeld</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l">
                        <a:lnSpc>
                          <a:spcPct val="107000"/>
                        </a:lnSpc>
                        <a:spcAft>
                          <a:spcPts val="0"/>
                        </a:spcAft>
                      </a:pPr>
                      <a:r>
                        <a:rPr lang="nl-NL" sz="1400">
                          <a:effectLst/>
                        </a:rPr>
                        <a:t>creëren van schaduwwerking met hoogteverschillen in landschap, muren of gebouwen</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r>
              <a:tr h="0">
                <a:tc vMerge="1">
                  <a:txBody>
                    <a:bodyPr/>
                    <a:lstStyle/>
                    <a:p>
                      <a:endParaRPr lang="nl-NL"/>
                    </a:p>
                  </a:txBody>
                  <a:tcPr/>
                </a:tc>
                <a:tc rowSpan="3">
                  <a:txBody>
                    <a:bodyPr/>
                    <a:lstStyle/>
                    <a:p>
                      <a:pPr algn="ctr">
                        <a:lnSpc>
                          <a:spcPct val="107000"/>
                        </a:lnSpc>
                        <a:spcAft>
                          <a:spcPts val="0"/>
                        </a:spcAft>
                      </a:pPr>
                      <a:r>
                        <a:rPr lang="nl-NL" sz="1400">
                          <a:effectLst/>
                        </a:rPr>
                        <a:t>Temperatuur</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l">
                        <a:lnSpc>
                          <a:spcPct val="107000"/>
                        </a:lnSpc>
                        <a:spcAft>
                          <a:spcPts val="0"/>
                        </a:spcAft>
                      </a:pPr>
                      <a:r>
                        <a:rPr lang="nl-NL" sz="1400" dirty="0">
                          <a:effectLst/>
                        </a:rPr>
                        <a:t>Opgave</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l">
                        <a:lnSpc>
                          <a:spcPct val="107000"/>
                        </a:lnSpc>
                        <a:spcAft>
                          <a:spcPts val="0"/>
                        </a:spcAft>
                      </a:pPr>
                      <a:r>
                        <a:rPr lang="nl-NL" sz="1400">
                          <a:effectLst/>
                        </a:rPr>
                        <a:t>bescherm mensen tegen te lange blootstelling aan een te hoge temperatuur</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r>
              <a:tr h="0">
                <a:tc vMerge="1">
                  <a:txBody>
                    <a:bodyPr/>
                    <a:lstStyle/>
                    <a:p>
                      <a:endParaRPr lang="nl-NL"/>
                    </a:p>
                  </a:txBody>
                  <a:tcPr/>
                </a:tc>
                <a:tc vMerge="1">
                  <a:txBody>
                    <a:bodyPr/>
                    <a:lstStyle/>
                    <a:p>
                      <a:endParaRPr lang="nl-NL"/>
                    </a:p>
                  </a:txBody>
                  <a:tcPr/>
                </a:tc>
                <a:tc>
                  <a:txBody>
                    <a:bodyPr/>
                    <a:lstStyle/>
                    <a:p>
                      <a:pPr algn="l">
                        <a:lnSpc>
                          <a:spcPct val="107000"/>
                        </a:lnSpc>
                        <a:spcAft>
                          <a:spcPts val="0"/>
                        </a:spcAft>
                      </a:pPr>
                      <a:r>
                        <a:rPr lang="nl-NL" sz="1400" dirty="0">
                          <a:effectLst/>
                        </a:rPr>
                        <a:t>Toepassing</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l">
                        <a:lnSpc>
                          <a:spcPct val="107000"/>
                        </a:lnSpc>
                        <a:spcAft>
                          <a:spcPts val="0"/>
                        </a:spcAft>
                      </a:pPr>
                      <a:r>
                        <a:rPr lang="nl-NL" sz="1400" dirty="0">
                          <a:effectLst/>
                        </a:rPr>
                        <a:t>zorg met omgevings- en gebouwmaatregelen dat de temperatuur op de plekken waar mensen zijn niet te hoog wordt</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r>
              <a:tr h="0">
                <a:tc vMerge="1">
                  <a:txBody>
                    <a:bodyPr/>
                    <a:lstStyle/>
                    <a:p>
                      <a:endParaRPr lang="nl-NL"/>
                    </a:p>
                  </a:txBody>
                  <a:tcPr/>
                </a:tc>
                <a:tc vMerge="1">
                  <a:txBody>
                    <a:bodyPr/>
                    <a:lstStyle/>
                    <a:p>
                      <a:endParaRPr lang="nl-NL"/>
                    </a:p>
                  </a:txBody>
                  <a:tcPr/>
                </a:tc>
                <a:tc>
                  <a:txBody>
                    <a:bodyPr/>
                    <a:lstStyle/>
                    <a:p>
                      <a:pPr algn="l">
                        <a:lnSpc>
                          <a:spcPct val="107000"/>
                        </a:lnSpc>
                        <a:spcAft>
                          <a:spcPts val="0"/>
                        </a:spcAft>
                      </a:pPr>
                      <a:r>
                        <a:rPr lang="nl-NL" sz="1400">
                          <a:effectLst/>
                        </a:rPr>
                        <a:t>Voorbeeld</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l">
                        <a:lnSpc>
                          <a:spcPct val="107000"/>
                        </a:lnSpc>
                        <a:spcAft>
                          <a:spcPts val="0"/>
                        </a:spcAft>
                      </a:pPr>
                      <a:r>
                        <a:rPr lang="nl-NL" sz="1400" dirty="0">
                          <a:effectLst/>
                        </a:rPr>
                        <a:t>gebruik grote binnenruimten of verplaats mensen naar een plek buiten in de schaduw</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r>
              <a:tr h="0">
                <a:tc vMerge="1">
                  <a:txBody>
                    <a:bodyPr/>
                    <a:lstStyle/>
                    <a:p>
                      <a:endParaRPr lang="nl-NL"/>
                    </a:p>
                  </a:txBody>
                  <a:tcPr/>
                </a:tc>
                <a:tc rowSpan="3">
                  <a:txBody>
                    <a:bodyPr/>
                    <a:lstStyle/>
                    <a:p>
                      <a:pPr algn="ctr">
                        <a:lnSpc>
                          <a:spcPct val="107000"/>
                        </a:lnSpc>
                        <a:spcAft>
                          <a:spcPts val="0"/>
                        </a:spcAft>
                      </a:pPr>
                      <a:r>
                        <a:rPr lang="nl-NL" sz="1400">
                          <a:effectLst/>
                        </a:rPr>
                        <a:t>Vlamcontact</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l">
                        <a:lnSpc>
                          <a:spcPct val="107000"/>
                        </a:lnSpc>
                        <a:spcAft>
                          <a:spcPts val="0"/>
                        </a:spcAft>
                      </a:pPr>
                      <a:r>
                        <a:rPr lang="nl-NL" sz="1400">
                          <a:effectLst/>
                        </a:rPr>
                        <a:t>Opgave</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l">
                        <a:lnSpc>
                          <a:spcPct val="107000"/>
                        </a:lnSpc>
                        <a:spcAft>
                          <a:spcPts val="0"/>
                        </a:spcAft>
                      </a:pPr>
                      <a:r>
                        <a:rPr lang="nl-NL" sz="1400" dirty="0">
                          <a:effectLst/>
                        </a:rPr>
                        <a:t>bescherm mensen tegen vlamcontact</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r>
              <a:tr h="0">
                <a:tc vMerge="1">
                  <a:txBody>
                    <a:bodyPr/>
                    <a:lstStyle/>
                    <a:p>
                      <a:endParaRPr lang="nl-NL"/>
                    </a:p>
                  </a:txBody>
                  <a:tcPr/>
                </a:tc>
                <a:tc vMerge="1">
                  <a:txBody>
                    <a:bodyPr/>
                    <a:lstStyle/>
                    <a:p>
                      <a:endParaRPr lang="nl-NL"/>
                    </a:p>
                  </a:txBody>
                  <a:tcPr/>
                </a:tc>
                <a:tc>
                  <a:txBody>
                    <a:bodyPr/>
                    <a:lstStyle/>
                    <a:p>
                      <a:pPr algn="l">
                        <a:lnSpc>
                          <a:spcPct val="107000"/>
                        </a:lnSpc>
                        <a:spcAft>
                          <a:spcPts val="0"/>
                        </a:spcAft>
                      </a:pPr>
                      <a:r>
                        <a:rPr lang="nl-NL" sz="1400">
                          <a:effectLst/>
                        </a:rPr>
                        <a:t>Toepassing</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l">
                        <a:lnSpc>
                          <a:spcPct val="107000"/>
                        </a:lnSpc>
                        <a:spcAft>
                          <a:spcPts val="0"/>
                        </a:spcAft>
                      </a:pPr>
                      <a:r>
                        <a:rPr lang="nl-NL" sz="1400" dirty="0">
                          <a:effectLst/>
                        </a:rPr>
                        <a:t>voorkom met omgevings- en gebouwmaatregelen dat mensen worden geraakt door vlammen</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r>
              <a:tr h="0">
                <a:tc vMerge="1">
                  <a:txBody>
                    <a:bodyPr/>
                    <a:lstStyle/>
                    <a:p>
                      <a:endParaRPr lang="nl-NL"/>
                    </a:p>
                  </a:txBody>
                  <a:tcPr/>
                </a:tc>
                <a:tc vMerge="1">
                  <a:txBody>
                    <a:bodyPr/>
                    <a:lstStyle/>
                    <a:p>
                      <a:endParaRPr lang="nl-NL"/>
                    </a:p>
                  </a:txBody>
                  <a:tcPr/>
                </a:tc>
                <a:tc>
                  <a:txBody>
                    <a:bodyPr/>
                    <a:lstStyle/>
                    <a:p>
                      <a:pPr algn="l">
                        <a:lnSpc>
                          <a:spcPct val="107000"/>
                        </a:lnSpc>
                        <a:spcAft>
                          <a:spcPts val="0"/>
                        </a:spcAft>
                      </a:pPr>
                      <a:r>
                        <a:rPr lang="nl-NL" sz="1400">
                          <a:effectLst/>
                        </a:rPr>
                        <a:t>Voorbeeld</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l">
                        <a:lnSpc>
                          <a:spcPct val="107000"/>
                        </a:lnSpc>
                        <a:spcAft>
                          <a:spcPts val="0"/>
                        </a:spcAft>
                      </a:pPr>
                      <a:r>
                        <a:rPr lang="nl-NL" sz="1400" dirty="0">
                          <a:effectLst/>
                        </a:rPr>
                        <a:t>brandwerende muren waarachter mensen beschermd worden tegen de vlammen</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r>
            </a:tbl>
          </a:graphicData>
        </a:graphic>
      </p:graphicFrame>
    </p:spTree>
    <p:extLst>
      <p:ext uri="{BB962C8B-B14F-4D97-AF65-F5344CB8AC3E}">
        <p14:creationId xmlns:p14="http://schemas.microsoft.com/office/powerpoint/2010/main" val="1380093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handboek versie </a:t>
            </a:r>
            <a:r>
              <a:rPr lang="nl-NL" dirty="0" smtClean="0"/>
              <a:t>1.0 </a:t>
            </a:r>
            <a:r>
              <a:rPr lang="nl-NL" sz="3000" dirty="0" smtClean="0"/>
              <a:t>(tabel 2.5)</a:t>
            </a:r>
            <a:endParaRPr lang="nl-NL" sz="3000" dirty="0"/>
          </a:p>
        </p:txBody>
      </p:sp>
      <p:graphicFrame>
        <p:nvGraphicFramePr>
          <p:cNvPr id="4" name="Tabel 3"/>
          <p:cNvGraphicFramePr>
            <a:graphicFrameLocks noGrp="1"/>
          </p:cNvGraphicFramePr>
          <p:nvPr>
            <p:extLst>
              <p:ext uri="{D42A27DB-BD31-4B8C-83A1-F6EECF244321}">
                <p14:modId xmlns:p14="http://schemas.microsoft.com/office/powerpoint/2010/main" val="4243254246"/>
              </p:ext>
            </p:extLst>
          </p:nvPr>
        </p:nvGraphicFramePr>
        <p:xfrm>
          <a:off x="627185" y="2399687"/>
          <a:ext cx="10515600" cy="3003804"/>
        </p:xfrm>
        <a:graphic>
          <a:graphicData uri="http://schemas.openxmlformats.org/drawingml/2006/table">
            <a:tbl>
              <a:tblPr firstRow="1" firstCol="1" bandRow="1">
                <a:tableStyleId>{5C22544A-7EE6-4342-B048-85BDC9FD1C3A}</a:tableStyleId>
              </a:tblPr>
              <a:tblGrid>
                <a:gridCol w="1134035"/>
                <a:gridCol w="4226859"/>
                <a:gridCol w="2783541"/>
                <a:gridCol w="2371165"/>
              </a:tblGrid>
              <a:tr h="0">
                <a:tc>
                  <a:txBody>
                    <a:bodyPr/>
                    <a:lstStyle/>
                    <a:p>
                      <a:pPr>
                        <a:lnSpc>
                          <a:spcPct val="107000"/>
                        </a:lnSpc>
                        <a:spcAft>
                          <a:spcPts val="0"/>
                        </a:spcAft>
                      </a:pPr>
                      <a:r>
                        <a:rPr lang="nl-NL" sz="1400" dirty="0">
                          <a:effectLst/>
                        </a:rPr>
                        <a:t>Scenario</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07000"/>
                        </a:lnSpc>
                        <a:spcAft>
                          <a:spcPts val="0"/>
                        </a:spcAft>
                      </a:pPr>
                      <a:r>
                        <a:rPr lang="nl-NL" sz="1400" dirty="0">
                          <a:effectLst/>
                        </a:rPr>
                        <a:t>Uitgangspunt materiaalkeuze</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07000"/>
                        </a:lnSpc>
                        <a:spcAft>
                          <a:spcPts val="0"/>
                        </a:spcAft>
                      </a:pPr>
                      <a:r>
                        <a:rPr lang="nl-NL" sz="1400">
                          <a:effectLst/>
                        </a:rPr>
                        <a:t>Kan bescherming bieden</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07000"/>
                        </a:lnSpc>
                        <a:spcAft>
                          <a:spcPts val="0"/>
                        </a:spcAft>
                      </a:pPr>
                      <a:r>
                        <a:rPr lang="nl-NL" sz="1400">
                          <a:effectLst/>
                        </a:rPr>
                        <a:t>Kan gevaar opleveren</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r>
              <a:tr h="619125">
                <a:tc>
                  <a:txBody>
                    <a:bodyPr/>
                    <a:lstStyle/>
                    <a:p>
                      <a:pPr>
                        <a:lnSpc>
                          <a:spcPct val="107000"/>
                        </a:lnSpc>
                        <a:spcAft>
                          <a:spcPts val="0"/>
                        </a:spcAft>
                      </a:pPr>
                      <a:r>
                        <a:rPr lang="nl-NL" sz="1400">
                          <a:effectLst/>
                        </a:rPr>
                        <a:t>Brand </a:t>
                      </a:r>
                    </a:p>
                    <a:p>
                      <a:pPr>
                        <a:lnSpc>
                          <a:spcPct val="107000"/>
                        </a:lnSpc>
                        <a:spcAft>
                          <a:spcPts val="0"/>
                        </a:spcAft>
                      </a:pPr>
                      <a:r>
                        <a:rPr lang="nl-NL" sz="1400">
                          <a:effectLst/>
                        </a:rPr>
                        <a:t> </a:t>
                      </a:r>
                    </a:p>
                    <a:p>
                      <a:pPr>
                        <a:lnSpc>
                          <a:spcPct val="107000"/>
                        </a:lnSpc>
                        <a:spcAft>
                          <a:spcPts val="0"/>
                        </a:spcAft>
                      </a:pPr>
                      <a:r>
                        <a:rPr lang="nl-NL" sz="1400">
                          <a:effectLst/>
                        </a:rPr>
                        <a:t> </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07000"/>
                        </a:lnSpc>
                        <a:spcAft>
                          <a:spcPts val="0"/>
                        </a:spcAft>
                      </a:pPr>
                      <a:r>
                        <a:rPr lang="nl-NL" sz="1400" dirty="0">
                          <a:effectLst/>
                        </a:rPr>
                        <a:t>Om mensen te beschermen tegen de effecten van brand zijn onbrandbare materialen beter dan brandbare materialen. Bovendien is vast, brandwerend glas, beter dan een raam dat open kan staan tijdens het incident.</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07000"/>
                        </a:lnSpc>
                        <a:spcAft>
                          <a:spcPts val="0"/>
                        </a:spcAft>
                      </a:pPr>
                      <a:r>
                        <a:rPr lang="nl-NL" sz="1400">
                          <a:effectLst/>
                        </a:rPr>
                        <a:t>Enkelsteens metselwerk</a:t>
                      </a:r>
                    </a:p>
                    <a:p>
                      <a:pPr>
                        <a:lnSpc>
                          <a:spcPct val="107000"/>
                        </a:lnSpc>
                        <a:spcAft>
                          <a:spcPts val="0"/>
                        </a:spcAft>
                      </a:pPr>
                      <a:r>
                        <a:rPr lang="nl-NL" sz="1400">
                          <a:effectLst/>
                        </a:rPr>
                        <a:t>Vast glas</a:t>
                      </a:r>
                    </a:p>
                    <a:p>
                      <a:pPr>
                        <a:lnSpc>
                          <a:spcPct val="107000"/>
                        </a:lnSpc>
                        <a:spcAft>
                          <a:spcPts val="0"/>
                        </a:spcAft>
                      </a:pPr>
                      <a:r>
                        <a:rPr lang="nl-NL" sz="1400">
                          <a:effectLst/>
                        </a:rPr>
                        <a:t>Dakpannen en stalen dakplaten</a:t>
                      </a:r>
                    </a:p>
                    <a:p>
                      <a:pPr>
                        <a:lnSpc>
                          <a:spcPct val="107000"/>
                        </a:lnSpc>
                        <a:spcAft>
                          <a:spcPts val="0"/>
                        </a:spcAft>
                      </a:pPr>
                      <a:r>
                        <a:rPr lang="nl-NL" sz="1400">
                          <a:effectLst/>
                        </a:rPr>
                        <a:t>Houten en stalen kozijnen</a:t>
                      </a:r>
                    </a:p>
                    <a:p>
                      <a:pPr>
                        <a:lnSpc>
                          <a:spcPct val="107000"/>
                        </a:lnSpc>
                        <a:spcAft>
                          <a:spcPts val="0"/>
                        </a:spcAft>
                      </a:pPr>
                      <a:r>
                        <a:rPr lang="nl-NL" sz="1400">
                          <a:effectLst/>
                        </a:rPr>
                        <a:t>Minerale wol isolatie</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07000"/>
                        </a:lnSpc>
                        <a:spcAft>
                          <a:spcPts val="0"/>
                        </a:spcAft>
                      </a:pPr>
                      <a:r>
                        <a:rPr lang="nl-NL" sz="1400">
                          <a:effectLst/>
                        </a:rPr>
                        <a:t>Kunststof kozijnen zonder stalen vulling</a:t>
                      </a:r>
                    </a:p>
                    <a:p>
                      <a:pPr>
                        <a:lnSpc>
                          <a:spcPct val="107000"/>
                        </a:lnSpc>
                        <a:spcAft>
                          <a:spcPts val="0"/>
                        </a:spcAft>
                      </a:pPr>
                      <a:r>
                        <a:rPr lang="nl-NL" sz="1400">
                          <a:effectLst/>
                        </a:rPr>
                        <a:t>Kunststof schuim isolatie</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r>
              <a:tr h="161925">
                <a:tc>
                  <a:txBody>
                    <a:bodyPr/>
                    <a:lstStyle/>
                    <a:p>
                      <a:pPr>
                        <a:lnSpc>
                          <a:spcPct val="107000"/>
                        </a:lnSpc>
                        <a:spcAft>
                          <a:spcPts val="0"/>
                        </a:spcAft>
                      </a:pPr>
                      <a:r>
                        <a:rPr lang="nl-NL" sz="1400">
                          <a:effectLst/>
                        </a:rPr>
                        <a:t>Explosie </a:t>
                      </a:r>
                    </a:p>
                    <a:p>
                      <a:pPr>
                        <a:lnSpc>
                          <a:spcPct val="107000"/>
                        </a:lnSpc>
                        <a:spcAft>
                          <a:spcPts val="0"/>
                        </a:spcAft>
                      </a:pPr>
                      <a:r>
                        <a:rPr lang="nl-NL" sz="1400">
                          <a:effectLst/>
                        </a:rPr>
                        <a:t> </a:t>
                      </a:r>
                    </a:p>
                    <a:p>
                      <a:pPr>
                        <a:lnSpc>
                          <a:spcPct val="107000"/>
                        </a:lnSpc>
                        <a:spcAft>
                          <a:spcPts val="0"/>
                        </a:spcAft>
                      </a:pPr>
                      <a:r>
                        <a:rPr lang="nl-NL" sz="1400">
                          <a:effectLst/>
                        </a:rPr>
                        <a:t> </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07000"/>
                        </a:lnSpc>
                        <a:spcAft>
                          <a:spcPts val="0"/>
                        </a:spcAft>
                      </a:pPr>
                      <a:r>
                        <a:rPr lang="nl-NL" sz="1400" dirty="0">
                          <a:effectLst/>
                        </a:rPr>
                        <a:t>Om mensen te beschermen tegen de effecten van een explosie zijn materialen die geen scherfwerking hebben, beter dan materialen die wel scherfwerking geven.</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07000"/>
                        </a:lnSpc>
                        <a:spcAft>
                          <a:spcPts val="0"/>
                        </a:spcAft>
                      </a:pPr>
                      <a:r>
                        <a:rPr lang="nl-NL" sz="1400" dirty="0" err="1">
                          <a:effectLst/>
                        </a:rPr>
                        <a:t>Daktegels</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07000"/>
                        </a:lnSpc>
                        <a:spcAft>
                          <a:spcPts val="0"/>
                        </a:spcAft>
                      </a:pPr>
                      <a:r>
                        <a:rPr lang="nl-NL" sz="1400" dirty="0">
                          <a:effectLst/>
                        </a:rPr>
                        <a:t>Glas</a:t>
                      </a:r>
                    </a:p>
                    <a:p>
                      <a:pPr>
                        <a:lnSpc>
                          <a:spcPct val="107000"/>
                        </a:lnSpc>
                        <a:spcAft>
                          <a:spcPts val="0"/>
                        </a:spcAft>
                      </a:pPr>
                      <a:r>
                        <a:rPr lang="nl-NL" sz="1400" dirty="0">
                          <a:effectLst/>
                        </a:rPr>
                        <a:t>Vliesgevel</a:t>
                      </a:r>
                    </a:p>
                    <a:p>
                      <a:pPr>
                        <a:lnSpc>
                          <a:spcPct val="107000"/>
                        </a:lnSpc>
                        <a:spcAft>
                          <a:spcPts val="0"/>
                        </a:spcAft>
                      </a:pPr>
                      <a:r>
                        <a:rPr lang="nl-NL" sz="1400" dirty="0">
                          <a:effectLst/>
                        </a:rPr>
                        <a:t>Grind</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r>
              <a:tr h="0">
                <a:tc>
                  <a:txBody>
                    <a:bodyPr/>
                    <a:lstStyle/>
                    <a:p>
                      <a:pPr>
                        <a:lnSpc>
                          <a:spcPct val="107000"/>
                        </a:lnSpc>
                        <a:spcAft>
                          <a:spcPts val="0"/>
                        </a:spcAft>
                      </a:pPr>
                      <a:r>
                        <a:rPr lang="nl-NL" sz="1400">
                          <a:effectLst/>
                        </a:rPr>
                        <a:t>Gifwolk </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07000"/>
                        </a:lnSpc>
                        <a:spcAft>
                          <a:spcPts val="0"/>
                        </a:spcAft>
                      </a:pPr>
                      <a:r>
                        <a:rPr lang="nl-NL" sz="1400">
                          <a:effectLst/>
                        </a:rPr>
                        <a:t>Om mensen te beschermen tegen een gifwolk zijn gesloten gevels beter dan gevels met openingen.</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07000"/>
                        </a:lnSpc>
                        <a:spcAft>
                          <a:spcPts val="0"/>
                        </a:spcAft>
                      </a:pPr>
                      <a:r>
                        <a:rPr lang="nl-NL" sz="1400">
                          <a:effectLst/>
                        </a:rPr>
                        <a:t>Gebalanceerd ventilatiesysteem</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07000"/>
                        </a:lnSpc>
                        <a:spcAft>
                          <a:spcPts val="0"/>
                        </a:spcAft>
                      </a:pPr>
                      <a:r>
                        <a:rPr lang="nl-NL" sz="1400" dirty="0">
                          <a:effectLst/>
                        </a:rPr>
                        <a:t>Te openen delen</a:t>
                      </a:r>
                    </a:p>
                    <a:p>
                      <a:pPr>
                        <a:lnSpc>
                          <a:spcPct val="107000"/>
                        </a:lnSpc>
                        <a:spcAft>
                          <a:spcPts val="0"/>
                        </a:spcAft>
                      </a:pPr>
                      <a:r>
                        <a:rPr lang="nl-NL" sz="1400" dirty="0">
                          <a:effectLst/>
                        </a:rPr>
                        <a:t>Ventilatierooster</a:t>
                      </a:r>
                    </a:p>
                    <a:p>
                      <a:pPr>
                        <a:lnSpc>
                          <a:spcPct val="107000"/>
                        </a:lnSpc>
                        <a:spcAft>
                          <a:spcPts val="0"/>
                        </a:spcAft>
                      </a:pPr>
                      <a:r>
                        <a:rPr lang="nl-NL" sz="1400" dirty="0">
                          <a:effectLst/>
                        </a:rPr>
                        <a:t>Brievenbus in deur</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r>
            </a:tbl>
          </a:graphicData>
        </a:graphic>
      </p:graphicFrame>
    </p:spTree>
    <p:extLst>
      <p:ext uri="{BB962C8B-B14F-4D97-AF65-F5344CB8AC3E}">
        <p14:creationId xmlns:p14="http://schemas.microsoft.com/office/powerpoint/2010/main" val="1655629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Dilemma’s</a:t>
            </a:r>
            <a:endParaRPr lang="nl-NL" dirty="0"/>
          </a:p>
        </p:txBody>
      </p:sp>
      <p:sp>
        <p:nvSpPr>
          <p:cNvPr id="3" name="Tijdelijke aanduiding voor inhoud 2"/>
          <p:cNvSpPr>
            <a:spLocks noGrp="1"/>
          </p:cNvSpPr>
          <p:nvPr>
            <p:ph idx="1"/>
          </p:nvPr>
        </p:nvSpPr>
        <p:spPr/>
        <p:txBody>
          <a:bodyPr/>
          <a:lstStyle/>
          <a:p>
            <a:r>
              <a:rPr lang="nl-NL" dirty="0" smtClean="0"/>
              <a:t>Wat is brandwerend?</a:t>
            </a:r>
          </a:p>
          <a:p>
            <a:r>
              <a:rPr lang="nl-NL" dirty="0" smtClean="0"/>
              <a:t>Wat is </a:t>
            </a:r>
            <a:r>
              <a:rPr lang="nl-NL" dirty="0" err="1" smtClean="0"/>
              <a:t>explosiewerend</a:t>
            </a:r>
            <a:r>
              <a:rPr lang="nl-NL" dirty="0" smtClean="0"/>
              <a:t>?</a:t>
            </a:r>
          </a:p>
          <a:p>
            <a:r>
              <a:rPr lang="nl-NL" dirty="0" smtClean="0"/>
              <a:t>Wat is brandbaar?</a:t>
            </a:r>
          </a:p>
          <a:p>
            <a:r>
              <a:rPr lang="nl-NL" dirty="0" smtClean="0"/>
              <a:t>Wat is scherfwerking?</a:t>
            </a:r>
          </a:p>
          <a:p>
            <a:endParaRPr lang="nl-NL" dirty="0" smtClean="0"/>
          </a:p>
          <a:p>
            <a:endParaRPr lang="nl-NL" dirty="0" smtClean="0"/>
          </a:p>
          <a:p>
            <a:endParaRPr lang="nl-NL" dirty="0"/>
          </a:p>
        </p:txBody>
      </p:sp>
      <p:pic>
        <p:nvPicPr>
          <p:cNvPr id="4" name="Afbeelding 3"/>
          <p:cNvPicPr/>
          <p:nvPr/>
        </p:nvPicPr>
        <p:blipFill rotWithShape="1">
          <a:blip r:embed="rId3"/>
          <a:srcRect t="8960" r="30901"/>
          <a:stretch/>
        </p:blipFill>
        <p:spPr bwMode="auto">
          <a:xfrm>
            <a:off x="5096655" y="1312226"/>
            <a:ext cx="4961744" cy="52292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2776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46" y="2156167"/>
            <a:ext cx="5715000" cy="4381500"/>
          </a:xfrm>
          <a:prstGeom prst="rect">
            <a:avLst/>
          </a:prstGeom>
        </p:spPr>
      </p:pic>
      <p:pic>
        <p:nvPicPr>
          <p:cNvPr id="5" name="Afbeelding 4"/>
          <p:cNvPicPr>
            <a:picLocks noChangeAspect="1"/>
          </p:cNvPicPr>
          <p:nvPr/>
        </p:nvPicPr>
        <p:blipFill rotWithShape="1">
          <a:blip r:embed="rId4" cstate="print">
            <a:extLst>
              <a:ext uri="{28A0092B-C50C-407E-A947-70E740481C1C}">
                <a14:useLocalDpi xmlns:a14="http://schemas.microsoft.com/office/drawing/2010/main" val="0"/>
              </a:ext>
            </a:extLst>
          </a:blip>
          <a:srcRect b="11659"/>
          <a:stretch/>
        </p:blipFill>
        <p:spPr>
          <a:xfrm>
            <a:off x="5516639" y="1730327"/>
            <a:ext cx="6271269" cy="4065562"/>
          </a:xfrm>
          <a:prstGeom prst="rect">
            <a:avLst/>
          </a:prstGeom>
        </p:spPr>
      </p:pic>
    </p:spTree>
    <p:extLst>
      <p:ext uri="{BB962C8B-B14F-4D97-AF65-F5344CB8AC3E}">
        <p14:creationId xmlns:p14="http://schemas.microsoft.com/office/powerpoint/2010/main" val="1284142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27" y="527028"/>
            <a:ext cx="8705148" cy="5803433"/>
          </a:xfrm>
          <a:prstGeom prst="rect">
            <a:avLst/>
          </a:prstGeom>
        </p:spPr>
      </p:pic>
    </p:spTree>
    <p:extLst>
      <p:ext uri="{BB962C8B-B14F-4D97-AF65-F5344CB8AC3E}">
        <p14:creationId xmlns:p14="http://schemas.microsoft.com/office/powerpoint/2010/main" val="1642474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Dilemma’s</a:t>
            </a:r>
            <a:endParaRPr lang="nl-NL" dirty="0"/>
          </a:p>
        </p:txBody>
      </p:sp>
      <p:sp>
        <p:nvSpPr>
          <p:cNvPr id="3" name="Tijdelijke aanduiding voor inhoud 2"/>
          <p:cNvSpPr>
            <a:spLocks noGrp="1"/>
          </p:cNvSpPr>
          <p:nvPr>
            <p:ph idx="1"/>
          </p:nvPr>
        </p:nvSpPr>
        <p:spPr/>
        <p:txBody>
          <a:bodyPr/>
          <a:lstStyle/>
          <a:p>
            <a:r>
              <a:rPr lang="nl-NL" dirty="0" smtClean="0"/>
              <a:t>Wat is voldoende?</a:t>
            </a:r>
          </a:p>
          <a:p>
            <a:r>
              <a:rPr lang="nl-NL" dirty="0" smtClean="0"/>
              <a:t>Wat is gelijkwaardig?</a:t>
            </a:r>
          </a:p>
          <a:p>
            <a:r>
              <a:rPr lang="nl-NL" dirty="0" smtClean="0"/>
              <a:t>Wat is aantoonbaar?</a:t>
            </a:r>
          </a:p>
          <a:p>
            <a:r>
              <a:rPr lang="nl-NL" dirty="0" smtClean="0"/>
              <a:t>Wat weten we nog niet?</a:t>
            </a:r>
          </a:p>
          <a:p>
            <a:endParaRPr lang="nl-NL" dirty="0" smtClean="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0984" y="1463040"/>
            <a:ext cx="5616056" cy="4338184"/>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303" y="4193894"/>
            <a:ext cx="2857500" cy="2124075"/>
          </a:xfrm>
          <a:prstGeom prst="rect">
            <a:avLst/>
          </a:prstGeom>
        </p:spPr>
      </p:pic>
    </p:spTree>
    <p:extLst>
      <p:ext uri="{BB962C8B-B14F-4D97-AF65-F5344CB8AC3E}">
        <p14:creationId xmlns:p14="http://schemas.microsoft.com/office/powerpoint/2010/main" val="2004667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899" y="269851"/>
            <a:ext cx="9430542" cy="6257558"/>
          </a:xfrm>
        </p:spPr>
      </p:pic>
    </p:spTree>
    <p:extLst>
      <p:ext uri="{BB962C8B-B14F-4D97-AF65-F5344CB8AC3E}">
        <p14:creationId xmlns:p14="http://schemas.microsoft.com/office/powerpoint/2010/main" val="3867507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voorbeeld uit de praktijk</a:t>
            </a:r>
            <a:endParaRPr lang="nl-NL" dirty="0"/>
          </a:p>
        </p:txBody>
      </p:sp>
      <p:pic>
        <p:nvPicPr>
          <p:cNvPr id="4" name="Afbeelding 3"/>
          <p:cNvPicPr/>
          <p:nvPr/>
        </p:nvPicPr>
        <p:blipFill>
          <a:blip r:embed="rId2">
            <a:extLst>
              <a:ext uri="{28A0092B-C50C-407E-A947-70E740481C1C}">
                <a14:useLocalDpi xmlns:a14="http://schemas.microsoft.com/office/drawing/2010/main" val="0"/>
              </a:ext>
            </a:extLst>
          </a:blip>
          <a:stretch>
            <a:fillRect/>
          </a:stretch>
        </p:blipFill>
        <p:spPr>
          <a:xfrm>
            <a:off x="959411" y="1690688"/>
            <a:ext cx="8451875" cy="4316217"/>
          </a:xfrm>
          <a:prstGeom prst="rect">
            <a:avLst/>
          </a:prstGeom>
          <a:ln>
            <a:solidFill>
              <a:schemeClr val="accent3"/>
            </a:solidFill>
          </a:ln>
        </p:spPr>
      </p:pic>
    </p:spTree>
    <p:extLst>
      <p:ext uri="{BB962C8B-B14F-4D97-AF65-F5344CB8AC3E}">
        <p14:creationId xmlns:p14="http://schemas.microsoft.com/office/powerpoint/2010/main" val="2758523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p:nvPr/>
        </p:nvPicPr>
        <p:blipFill>
          <a:blip r:embed="rId2" cstate="print">
            <a:extLst>
              <a:ext uri="{28A0092B-C50C-407E-A947-70E740481C1C}">
                <a14:useLocalDpi xmlns:a14="http://schemas.microsoft.com/office/drawing/2010/main" val="0"/>
              </a:ext>
            </a:extLst>
          </a:blip>
          <a:stretch>
            <a:fillRect/>
          </a:stretch>
        </p:blipFill>
        <p:spPr>
          <a:xfrm>
            <a:off x="478252" y="1246408"/>
            <a:ext cx="9326930" cy="5013716"/>
          </a:xfrm>
          <a:prstGeom prst="rect">
            <a:avLst/>
          </a:prstGeom>
        </p:spPr>
      </p:pic>
    </p:spTree>
    <p:extLst>
      <p:ext uri="{BB962C8B-B14F-4D97-AF65-F5344CB8AC3E}">
        <p14:creationId xmlns:p14="http://schemas.microsoft.com/office/powerpoint/2010/main" val="251037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551" y="410528"/>
            <a:ext cx="9430542" cy="6257558"/>
          </a:xfrm>
        </p:spPr>
      </p:pic>
    </p:spTree>
    <p:extLst>
      <p:ext uri="{BB962C8B-B14F-4D97-AF65-F5344CB8AC3E}">
        <p14:creationId xmlns:p14="http://schemas.microsoft.com/office/powerpoint/2010/main" val="2005352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p:nvPr/>
        </p:nvPicPr>
        <p:blipFill>
          <a:blip r:embed="rId2">
            <a:extLst>
              <a:ext uri="{28A0092B-C50C-407E-A947-70E740481C1C}">
                <a14:useLocalDpi xmlns:a14="http://schemas.microsoft.com/office/drawing/2010/main" val="0"/>
              </a:ext>
            </a:extLst>
          </a:blip>
          <a:stretch>
            <a:fillRect/>
          </a:stretch>
        </p:blipFill>
        <p:spPr>
          <a:xfrm>
            <a:off x="956505" y="1938631"/>
            <a:ext cx="2096184" cy="4434034"/>
          </a:xfrm>
          <a:prstGeom prst="rect">
            <a:avLst/>
          </a:prstGeom>
          <a:ln w="6350">
            <a:solidFill>
              <a:schemeClr val="tx1"/>
            </a:solidFill>
          </a:ln>
        </p:spPr>
      </p:pic>
      <p:pic>
        <p:nvPicPr>
          <p:cNvPr id="11" name="Afbeelding 10"/>
          <p:cNvPicPr/>
          <p:nvPr/>
        </p:nvPicPr>
        <p:blipFill>
          <a:blip r:embed="rId3">
            <a:extLst>
              <a:ext uri="{28A0092B-C50C-407E-A947-70E740481C1C}">
                <a14:useLocalDpi xmlns:a14="http://schemas.microsoft.com/office/drawing/2010/main" val="0"/>
              </a:ext>
            </a:extLst>
          </a:blip>
          <a:stretch>
            <a:fillRect/>
          </a:stretch>
        </p:blipFill>
        <p:spPr>
          <a:xfrm>
            <a:off x="3385942" y="1938631"/>
            <a:ext cx="2114526" cy="4434034"/>
          </a:xfrm>
          <a:prstGeom prst="rect">
            <a:avLst/>
          </a:prstGeom>
          <a:ln w="6350">
            <a:solidFill>
              <a:schemeClr val="tx1"/>
            </a:solidFill>
          </a:ln>
        </p:spPr>
      </p:pic>
      <p:pic>
        <p:nvPicPr>
          <p:cNvPr id="12" name="Afbeelding 11"/>
          <p:cNvPicPr/>
          <p:nvPr/>
        </p:nvPicPr>
        <p:blipFill>
          <a:blip r:embed="rId4">
            <a:extLst>
              <a:ext uri="{28A0092B-C50C-407E-A947-70E740481C1C}">
                <a14:useLocalDpi xmlns:a14="http://schemas.microsoft.com/office/drawing/2010/main" val="0"/>
              </a:ext>
            </a:extLst>
          </a:blip>
          <a:stretch>
            <a:fillRect/>
          </a:stretch>
        </p:blipFill>
        <p:spPr>
          <a:xfrm>
            <a:off x="5833721" y="1938631"/>
            <a:ext cx="2522488" cy="4434034"/>
          </a:xfrm>
          <a:prstGeom prst="rect">
            <a:avLst/>
          </a:prstGeom>
          <a:ln w="6350">
            <a:solidFill>
              <a:schemeClr val="tx1"/>
            </a:solidFill>
          </a:ln>
        </p:spPr>
      </p:pic>
    </p:spTree>
    <p:extLst>
      <p:ext uri="{BB962C8B-B14F-4D97-AF65-F5344CB8AC3E}">
        <p14:creationId xmlns:p14="http://schemas.microsoft.com/office/powerpoint/2010/main" val="3494752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p:nvPr/>
        </p:nvPicPr>
        <p:blipFill>
          <a:blip r:embed="rId2" cstate="print">
            <a:extLst>
              <a:ext uri="{28A0092B-C50C-407E-A947-70E740481C1C}">
                <a14:useLocalDpi xmlns:a14="http://schemas.microsoft.com/office/drawing/2010/main" val="0"/>
              </a:ext>
            </a:extLst>
          </a:blip>
          <a:stretch>
            <a:fillRect/>
          </a:stretch>
        </p:blipFill>
        <p:spPr>
          <a:xfrm>
            <a:off x="1172673" y="2011680"/>
            <a:ext cx="7999461" cy="4487594"/>
          </a:xfrm>
          <a:prstGeom prst="rect">
            <a:avLst/>
          </a:prstGeom>
        </p:spPr>
      </p:pic>
    </p:spTree>
    <p:extLst>
      <p:ext uri="{BB962C8B-B14F-4D97-AF65-F5344CB8AC3E}">
        <p14:creationId xmlns:p14="http://schemas.microsoft.com/office/powerpoint/2010/main" val="215776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011" y="1267815"/>
            <a:ext cx="6432234" cy="4781294"/>
          </a:xfrm>
          <a:prstGeom prst="rect">
            <a:avLst/>
          </a:prstGeom>
        </p:spPr>
      </p:pic>
      <p:sp>
        <p:nvSpPr>
          <p:cNvPr id="5" name="Tijdelijke aanduiding voor inhoud 2"/>
          <p:cNvSpPr>
            <a:spLocks noGrp="1"/>
          </p:cNvSpPr>
          <p:nvPr>
            <p:ph idx="1"/>
          </p:nvPr>
        </p:nvSpPr>
        <p:spPr>
          <a:xfrm>
            <a:off x="838200" y="1825625"/>
            <a:ext cx="10515600" cy="4351338"/>
          </a:xfrm>
        </p:spPr>
        <p:txBody>
          <a:bodyPr/>
          <a:lstStyle/>
          <a:p>
            <a:pPr marL="0" indent="0">
              <a:buNone/>
            </a:pPr>
            <a:r>
              <a:rPr lang="nl-NL" dirty="0" smtClean="0"/>
              <a:t>Hoe zou u dit aanpakken?</a:t>
            </a:r>
            <a:endParaRPr lang="nl-NL" dirty="0" smtClean="0"/>
          </a:p>
          <a:p>
            <a:endParaRPr lang="nl-NL" dirty="0" smtClean="0"/>
          </a:p>
        </p:txBody>
      </p:sp>
    </p:spTree>
    <p:extLst>
      <p:ext uri="{BB962C8B-B14F-4D97-AF65-F5344CB8AC3E}">
        <p14:creationId xmlns:p14="http://schemas.microsoft.com/office/powerpoint/2010/main" val="8074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Onze aanpak</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Van regelgericht</a:t>
            </a:r>
          </a:p>
          <a:p>
            <a:r>
              <a:rPr lang="nl-NL" dirty="0" smtClean="0"/>
              <a:t>Naar risicogericht met reële en typerende scenario’s </a:t>
            </a:r>
          </a:p>
          <a:p>
            <a:r>
              <a:rPr lang="nl-NL" dirty="0" smtClean="0"/>
              <a:t>Gebruik maken van de positieve bijdragen van de omgeving</a:t>
            </a:r>
          </a:p>
          <a:p>
            <a:r>
              <a:rPr lang="nl-NL" dirty="0" smtClean="0"/>
              <a:t>Met oog voor de wensen en beleving van de bewoner</a:t>
            </a:r>
          </a:p>
          <a:p>
            <a:r>
              <a:rPr lang="nl-NL" dirty="0" smtClean="0"/>
              <a:t>Rekening houden met de technische mogelijkheden van materialen</a:t>
            </a:r>
          </a:p>
          <a:p>
            <a:r>
              <a:rPr lang="nl-NL" dirty="0" smtClean="0"/>
              <a:t>Overleg met de veiligheidsregio over inzetmogelijkheden en hulpverlening</a:t>
            </a:r>
          </a:p>
          <a:p>
            <a:r>
              <a:rPr lang="nl-NL" dirty="0" smtClean="0"/>
              <a:t>Geef gerichte voorlichting aan bewoners (bewustwording)</a:t>
            </a:r>
          </a:p>
          <a:p>
            <a:r>
              <a:rPr lang="nl-NL" dirty="0" smtClean="0"/>
              <a:t>Open en </a:t>
            </a:r>
            <a:r>
              <a:rPr lang="nl-NL" smtClean="0"/>
              <a:t>met een eerlijke </a:t>
            </a:r>
            <a:r>
              <a:rPr lang="nl-NL" dirty="0" smtClean="0"/>
              <a:t>verwachting &gt;&gt;&gt; acceptatie</a:t>
            </a:r>
          </a:p>
          <a:p>
            <a:endParaRPr lang="nl-NL" dirty="0" smtClean="0"/>
          </a:p>
          <a:p>
            <a:endParaRPr lang="nl-NL" dirty="0" smtClean="0"/>
          </a:p>
          <a:p>
            <a:endParaRPr lang="nl-NL" dirty="0" smtClean="0"/>
          </a:p>
          <a:p>
            <a:endParaRPr lang="nl-NL" dirty="0"/>
          </a:p>
        </p:txBody>
      </p:sp>
    </p:spTree>
    <p:extLst>
      <p:ext uri="{BB962C8B-B14F-4D97-AF65-F5344CB8AC3E}">
        <p14:creationId xmlns:p14="http://schemas.microsoft.com/office/powerpoint/2010/main" val="335088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49" y="368837"/>
            <a:ext cx="8631189" cy="5970752"/>
          </a:xfrm>
          <a:prstGeom prst="rect">
            <a:avLst/>
          </a:prstGeom>
        </p:spPr>
      </p:pic>
    </p:spTree>
    <p:extLst>
      <p:ext uri="{BB962C8B-B14F-4D97-AF65-F5344CB8AC3E}">
        <p14:creationId xmlns:p14="http://schemas.microsoft.com/office/powerpoint/2010/main" val="1461970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71" y="0"/>
            <a:ext cx="6610936" cy="6610936"/>
          </a:xfrm>
          <a:prstGeom prst="rect">
            <a:avLst/>
          </a:prstGeom>
        </p:spPr>
      </p:pic>
    </p:spTree>
    <p:extLst>
      <p:ext uri="{BB962C8B-B14F-4D97-AF65-F5344CB8AC3E}">
        <p14:creationId xmlns:p14="http://schemas.microsoft.com/office/powerpoint/2010/main" val="3549410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66" y="1526345"/>
            <a:ext cx="2540000" cy="190500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9569" y="1526345"/>
            <a:ext cx="2540000" cy="190500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4972" y="1526345"/>
            <a:ext cx="2540000" cy="1905000"/>
          </a:xfrm>
          <a:prstGeom prst="rect">
            <a:avLst/>
          </a:prstGeom>
        </p:spPr>
      </p:pic>
      <p:pic>
        <p:nvPicPr>
          <p:cNvPr id="7" name="Afbeelding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166" y="3560153"/>
            <a:ext cx="2466975" cy="1847850"/>
          </a:xfrm>
          <a:prstGeom prst="rect">
            <a:avLst/>
          </a:prstGeom>
        </p:spPr>
      </p:pic>
      <p:pic>
        <p:nvPicPr>
          <p:cNvPr id="8" name="Afbeelding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9569" y="3503003"/>
            <a:ext cx="2540000" cy="1905000"/>
          </a:xfrm>
          <a:prstGeom prst="rect">
            <a:avLst/>
          </a:prstGeom>
        </p:spPr>
      </p:pic>
      <p:pic>
        <p:nvPicPr>
          <p:cNvPr id="9" name="Afbeelding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74972" y="3531578"/>
            <a:ext cx="2862385" cy="1905000"/>
          </a:xfrm>
          <a:prstGeom prst="rect">
            <a:avLst/>
          </a:prstGeom>
        </p:spPr>
      </p:pic>
    </p:spTree>
    <p:extLst>
      <p:ext uri="{BB962C8B-B14F-4D97-AF65-F5344CB8AC3E}">
        <p14:creationId xmlns:p14="http://schemas.microsoft.com/office/powerpoint/2010/main" val="4279724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45" y="937993"/>
            <a:ext cx="9190894" cy="4796498"/>
          </a:xfrm>
          <a:prstGeom prst="rect">
            <a:avLst/>
          </a:prstGeom>
        </p:spPr>
      </p:pic>
    </p:spTree>
    <p:extLst>
      <p:ext uri="{BB962C8B-B14F-4D97-AF65-F5344CB8AC3E}">
        <p14:creationId xmlns:p14="http://schemas.microsoft.com/office/powerpoint/2010/main" val="3004191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63" y="635756"/>
            <a:ext cx="8556475" cy="5708773"/>
          </a:xfrm>
          <a:prstGeom prst="rect">
            <a:avLst/>
          </a:prstGeom>
        </p:spPr>
      </p:pic>
    </p:spTree>
    <p:extLst>
      <p:ext uri="{BB962C8B-B14F-4D97-AF65-F5344CB8AC3E}">
        <p14:creationId xmlns:p14="http://schemas.microsoft.com/office/powerpoint/2010/main" val="1024676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35" y="395726"/>
            <a:ext cx="8936590" cy="6187954"/>
          </a:xfrm>
          <a:prstGeom prst="rect">
            <a:avLst/>
          </a:prstGeom>
        </p:spPr>
      </p:pic>
    </p:spTree>
    <p:extLst>
      <p:ext uri="{BB962C8B-B14F-4D97-AF65-F5344CB8AC3E}">
        <p14:creationId xmlns:p14="http://schemas.microsoft.com/office/powerpoint/2010/main" val="4084790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14" y="204640"/>
            <a:ext cx="6574301" cy="6317492"/>
          </a:xfrm>
          <a:prstGeom prst="rect">
            <a:avLst/>
          </a:prstGeom>
        </p:spPr>
      </p:pic>
    </p:spTree>
    <p:extLst>
      <p:ext uri="{BB962C8B-B14F-4D97-AF65-F5344CB8AC3E}">
        <p14:creationId xmlns:p14="http://schemas.microsoft.com/office/powerpoint/2010/main" val="2822304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974</Words>
  <Application>Microsoft Office PowerPoint</Application>
  <PresentationFormat>Breedbeeld</PresentationFormat>
  <Paragraphs>120</Paragraphs>
  <Slides>23</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Calibri Light</vt:lpstr>
      <vt:lpstr>Kantoorthema</vt:lpstr>
      <vt:lpstr>Handboek Omgevingsveiligheid  specifiek bouwkundige maatregelen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Het handboek versie 1.0 (deel van tabel 2.3)</vt:lpstr>
      <vt:lpstr>Het handboek versie 1.0 (tabel 2.5)</vt:lpstr>
      <vt:lpstr>Dilemma’s</vt:lpstr>
      <vt:lpstr>PowerPoint-presentatie</vt:lpstr>
      <vt:lpstr>PowerPoint-presentatie</vt:lpstr>
      <vt:lpstr>Dilemma’s</vt:lpstr>
      <vt:lpstr>PowerPoint-presentatie</vt:lpstr>
      <vt:lpstr>Een voorbeeld uit de praktijk</vt:lpstr>
      <vt:lpstr>PowerPoint-presentatie</vt:lpstr>
      <vt:lpstr>PowerPoint-presentatie</vt:lpstr>
      <vt:lpstr>PowerPoint-presentatie</vt:lpstr>
      <vt:lpstr>PowerPoint-presentatie</vt:lpstr>
      <vt:lpstr>Onze aanpak</vt:lpstr>
    </vt:vector>
  </TitlesOfParts>
  <Company>Antea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Liefers Tanja, T.</dc:creator>
  <cp:lastModifiedBy>Eggink - Eilander Susan, S.</cp:lastModifiedBy>
  <cp:revision>43</cp:revision>
  <dcterms:created xsi:type="dcterms:W3CDTF">2017-10-18T08:23:52Z</dcterms:created>
  <dcterms:modified xsi:type="dcterms:W3CDTF">2017-12-04T19:20:14Z</dcterms:modified>
</cp:coreProperties>
</file>