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3" r:id="rId5"/>
    <p:sldId id="264" r:id="rId6"/>
    <p:sldId id="286" r:id="rId7"/>
    <p:sldId id="287" r:id="rId8"/>
    <p:sldId id="288" r:id="rId9"/>
    <p:sldId id="284" r:id="rId10"/>
    <p:sldId id="285" r:id="rId11"/>
    <p:sldId id="291" r:id="rId12"/>
    <p:sldId id="267" r:id="rId13"/>
    <p:sldId id="268" r:id="rId14"/>
    <p:sldId id="265" r:id="rId15"/>
    <p:sldId id="266" r:id="rId16"/>
    <p:sldId id="269" r:id="rId17"/>
    <p:sldId id="270" r:id="rId18"/>
    <p:sldId id="271" r:id="rId19"/>
    <p:sldId id="272" r:id="rId20"/>
    <p:sldId id="273" r:id="rId21"/>
    <p:sldId id="274" r:id="rId22"/>
    <p:sldId id="275" r:id="rId23"/>
    <p:sldId id="276" r:id="rId24"/>
    <p:sldId id="279" r:id="rId25"/>
    <p:sldId id="290" r:id="rId26"/>
    <p:sldId id="277" r:id="rId27"/>
    <p:sldId id="289" r:id="rId28"/>
    <p:sldId id="278" r:id="rId29"/>
    <p:sldId id="280" r:id="rId30"/>
    <p:sldId id="281" r:id="rId31"/>
    <p:sldId id="282"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revoets - Steenbakker Monique, M.E.M." initials="B-SM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985" autoAdjust="0"/>
    <p:restoredTop sz="94660"/>
  </p:normalViewPr>
  <p:slideViewPr>
    <p:cSldViewPr snapToGrid="0">
      <p:cViewPr varScale="1">
        <p:scale>
          <a:sx n="67" d="100"/>
          <a:sy n="67" d="100"/>
        </p:scale>
        <p:origin x="66" y="462"/>
      </p:cViewPr>
      <p:guideLst>
        <p:guide orient="horz" pos="2160"/>
        <p:guide pos="3840"/>
      </p:guideLst>
    </p:cSldViewPr>
  </p:slideViewPr>
  <p:notesTextViewPr>
    <p:cViewPr>
      <p:scale>
        <a:sx n="1" d="1"/>
        <a:sy n="1" d="1"/>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02T08:57:23.834" idx="1">
    <p:pos x="10" y="10"/>
    <p:text>Maar wat nu als een dergelijk incident in de binnenstad plaatsvindt...</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1-02T09:24:59.429" idx="2">
    <p:pos x="10" y="10"/>
    <p:text>Optimaal gebruik Betuweroute
Bieden voorgaande aanbevelingen voldoende oplossing?, ERTMS op aantakkende routes, convenant met vervoerders en verladers, prestatieregeling, subsidieregeling?
Verbeteren proces
Overlegstructuur, ook met nieuwe partijen, niet alleen bij overschrijdingen, gericht op veiligheid
Communicatie ‘naar buiten’
Naar pers en omwonenden, over dit onderzoek, over nut en noodzaak vervoer (dus geen ‘giftreinen’)</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90500" y="3152774"/>
            <a:ext cx="9144000" cy="1000126"/>
          </a:xfrm>
        </p:spPr>
        <p:txBody>
          <a:bodyPr anchor="b">
            <a:normAutofit/>
          </a:bodyPr>
          <a:lstStyle>
            <a:lvl1pPr algn="r">
              <a:defRPr sz="4000">
                <a:solidFill>
                  <a:schemeClr val="bg1"/>
                </a:solidFill>
                <a:latin typeface="+mn-lt"/>
              </a:defRPr>
            </a:lvl1pPr>
          </a:lstStyle>
          <a:p>
            <a:r>
              <a:rPr lang="nl-NL" dirty="0" smtClean="0"/>
              <a:t>Klik om de stijl te bewerken</a:t>
            </a:r>
            <a:endParaRPr lang="nl-NL" dirty="0"/>
          </a:p>
        </p:txBody>
      </p:sp>
      <p:sp>
        <p:nvSpPr>
          <p:cNvPr id="3" name="Ondertitel 2"/>
          <p:cNvSpPr>
            <a:spLocks noGrp="1"/>
          </p:cNvSpPr>
          <p:nvPr>
            <p:ph type="subTitle" idx="1"/>
          </p:nvPr>
        </p:nvSpPr>
        <p:spPr>
          <a:xfrm>
            <a:off x="190500" y="4259263"/>
            <a:ext cx="9144000" cy="503237"/>
          </a:xfrm>
        </p:spPr>
        <p:txBody>
          <a:bodyPr>
            <a:normAutofit/>
          </a:bodyPr>
          <a:lstStyle>
            <a:lvl1pPr marL="0" indent="0" algn="r">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NL" dirty="0"/>
          </a:p>
        </p:txBody>
      </p:sp>
    </p:spTree>
    <p:extLst>
      <p:ext uri="{BB962C8B-B14F-4D97-AF65-F5344CB8AC3E}">
        <p14:creationId xmlns:p14="http://schemas.microsoft.com/office/powerpoint/2010/main" val="153536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14-12-2017</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39268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14-12-2017</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94951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14-12-2017</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13826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14-12-2017</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91517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14-12-2017</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106203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14-12-2017</a:t>
            </a:fld>
            <a:endParaRPr lang="nl-NL"/>
          </a:p>
        </p:txBody>
      </p:sp>
      <p:sp>
        <p:nvSpPr>
          <p:cNvPr id="8" name="Tijdelijke aanduiding voor voettekst 7"/>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335172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14-12-2017</a:t>
            </a:fld>
            <a:endParaRPr lang="nl-NL"/>
          </a:p>
        </p:txBody>
      </p:sp>
      <p:sp>
        <p:nvSpPr>
          <p:cNvPr id="4" name="Tijdelijke aanduiding voor voettekst 3"/>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191283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14-12-2017</a:t>
            </a:fld>
            <a:endParaRPr lang="nl-NL"/>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135130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14-12-2017</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3724681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CB60A9CD-9388-4377-A8D5-8D00CE2BB3FF}" type="datetimeFigureOut">
              <a:rPr lang="nl-NL" smtClean="0"/>
              <a:t>14-12-2017</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FBA663CC-552D-47BC-9870-E2ECF30B50EF}" type="slidenum">
              <a:rPr lang="nl-NL" smtClean="0"/>
              <a:t>‹nr.›</a:t>
            </a:fld>
            <a:endParaRPr lang="nl-NL"/>
          </a:p>
        </p:txBody>
      </p:sp>
    </p:spTree>
    <p:extLst>
      <p:ext uri="{BB962C8B-B14F-4D97-AF65-F5344CB8AC3E}">
        <p14:creationId xmlns:p14="http://schemas.microsoft.com/office/powerpoint/2010/main" val="316766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4" name="Afbeelding 3"/>
          <p:cNvPicPr>
            <a:picLocks noChangeAspect="1"/>
          </p:cNvPicPr>
          <p:nvPr userDrawn="1"/>
        </p:nvPicPr>
        <p:blipFill>
          <a:blip r:embed="rId14"/>
          <a:stretch>
            <a:fillRect/>
          </a:stretch>
        </p:blipFill>
        <p:spPr>
          <a:xfrm>
            <a:off x="10303213" y="1469572"/>
            <a:ext cx="1509013" cy="221913"/>
          </a:xfrm>
          <a:prstGeom prst="rect">
            <a:avLst/>
          </a:prstGeom>
        </p:spPr>
      </p:pic>
    </p:spTree>
    <p:extLst>
      <p:ext uri="{BB962C8B-B14F-4D97-AF65-F5344CB8AC3E}">
        <p14:creationId xmlns:p14="http://schemas.microsoft.com/office/powerpoint/2010/main" val="3596866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689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89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89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89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89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mentimeter.com/s/ba6d364a985a20ff26b6de1b84c43773/cd768a5d1563/edi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mentimeter.com/s/ba6d364a985a20ff26b6de1b84c43773/cd768a5d1563/edi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mentimeter.com/s/ba6d364a985a20ff26b6de1b84c43773/cd768a5d1563/ed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v.vandervlies@berenschot.nl" TargetMode="External"/><Relationship Id="rId2" Type="http://schemas.openxmlformats.org/officeDocument/2006/relationships/hyperlink" Target="mailto:Monique.berrevoets@anteagroup.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mentimeter.com/s/ba6d364a985a20ff26b6de1b84c43773/cd768a5d1563/edi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dirty="0"/>
              <a:t>Robuust Basisnet</a:t>
            </a:r>
          </a:p>
        </p:txBody>
      </p:sp>
      <p:sp>
        <p:nvSpPr>
          <p:cNvPr id="3" name="Ondertitel 2"/>
          <p:cNvSpPr>
            <a:spLocks noGrp="1"/>
          </p:cNvSpPr>
          <p:nvPr>
            <p:ph type="subTitle" idx="1"/>
          </p:nvPr>
        </p:nvSpPr>
        <p:spPr/>
        <p:txBody>
          <a:bodyPr>
            <a:noAutofit/>
          </a:bodyPr>
          <a:lstStyle/>
          <a:p>
            <a:r>
              <a:rPr lang="nl-NL" sz="2400" b="1" dirty="0"/>
              <a:t>Bevindingen onderzoek naar het vergroten van </a:t>
            </a:r>
            <a:endParaRPr lang="nl-NL" sz="2400" b="1" dirty="0" smtClean="0"/>
          </a:p>
          <a:p>
            <a:r>
              <a:rPr lang="nl-NL" sz="2400" b="1" dirty="0" smtClean="0"/>
              <a:t>de </a:t>
            </a:r>
            <a:r>
              <a:rPr lang="nl-NL" sz="2400" b="1" dirty="0"/>
              <a:t>robuustheid van Basisnet </a:t>
            </a:r>
            <a:r>
              <a:rPr lang="nl-NL" sz="2400" b="1" dirty="0" smtClean="0"/>
              <a:t>Spoor</a:t>
            </a:r>
            <a:endParaRPr lang="nl-NL" sz="2400" b="1" dirty="0"/>
          </a:p>
        </p:txBody>
      </p:sp>
      <p:sp>
        <p:nvSpPr>
          <p:cNvPr id="4" name="Rechthoek 3"/>
          <p:cNvSpPr/>
          <p:nvPr/>
        </p:nvSpPr>
        <p:spPr>
          <a:xfrm>
            <a:off x="447174" y="5526523"/>
            <a:ext cx="4572000" cy="1015663"/>
          </a:xfrm>
          <a:prstGeom prst="rect">
            <a:avLst/>
          </a:prstGeom>
        </p:spPr>
        <p:txBody>
          <a:bodyPr>
            <a:spAutoFit/>
          </a:bodyPr>
          <a:lstStyle/>
          <a:p>
            <a:r>
              <a:rPr lang="nl-NL" altLang="nl-NL" sz="2000" dirty="0" smtClean="0">
                <a:solidFill>
                  <a:srgbClr val="BFD8E3"/>
                </a:solidFill>
                <a:latin typeface="+mn-lt"/>
              </a:rPr>
              <a:t>Jaarcongres Relevant 14 december 2017</a:t>
            </a:r>
          </a:p>
          <a:p>
            <a:r>
              <a:rPr lang="nl-NL" altLang="nl-NL" sz="2000" dirty="0" smtClean="0">
                <a:solidFill>
                  <a:srgbClr val="BFD8E3"/>
                </a:solidFill>
                <a:latin typeface="+mn-lt"/>
              </a:rPr>
              <a:t>Monique Berrevoets</a:t>
            </a:r>
          </a:p>
          <a:p>
            <a:r>
              <a:rPr lang="nl-NL" altLang="nl-NL" sz="2000" dirty="0" smtClean="0">
                <a:solidFill>
                  <a:srgbClr val="BFD8E3"/>
                </a:solidFill>
                <a:latin typeface="+mn-lt"/>
              </a:rPr>
              <a:t>Vincent van der Vlies</a:t>
            </a:r>
            <a:endParaRPr lang="nl-NL" altLang="nl-NL" sz="2000" dirty="0">
              <a:solidFill>
                <a:srgbClr val="BFD8E3"/>
              </a:solidFill>
              <a:latin typeface="+mn-lt"/>
            </a:endParaRPr>
          </a:p>
        </p:txBody>
      </p:sp>
    </p:spTree>
    <p:extLst>
      <p:ext uri="{BB962C8B-B14F-4D97-AF65-F5344CB8AC3E}">
        <p14:creationId xmlns:p14="http://schemas.microsoft.com/office/powerpoint/2010/main" val="284549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lstStyle/>
          <a:p>
            <a:endParaRPr lang="nl-NL" dirty="0"/>
          </a:p>
        </p:txBody>
      </p:sp>
      <p:sp>
        <p:nvSpPr>
          <p:cNvPr id="5" name="Titel 4"/>
          <p:cNvSpPr>
            <a:spLocks noGrp="1"/>
          </p:cNvSpPr>
          <p:nvPr>
            <p:ph type="title"/>
          </p:nvPr>
        </p:nvSpPr>
        <p:spPr/>
        <p:txBody>
          <a:bodyPr/>
          <a:lstStyle/>
          <a:p>
            <a:endParaRPr lang="nl-NL"/>
          </a:p>
        </p:txBody>
      </p:sp>
      <p:pic>
        <p:nvPicPr>
          <p:cNvPr id="1027" name="Picture 3" descr="C:\Users\ViVl\Pictures\IMG_9554.JPG"/>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27019" y="-1240972"/>
            <a:ext cx="10798629" cy="8098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77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410" y="245885"/>
            <a:ext cx="6262181" cy="4025688"/>
          </a:xfrm>
        </p:spPr>
      </p:pic>
      <p:pic>
        <p:nvPicPr>
          <p:cNvPr id="3" name="Afbeelding 2"/>
          <p:cNvPicPr>
            <a:picLocks noChangeAspect="1"/>
          </p:cNvPicPr>
          <p:nvPr/>
        </p:nvPicPr>
        <p:blipFill>
          <a:blip r:embed="rId3"/>
          <a:stretch>
            <a:fillRect/>
          </a:stretch>
        </p:blipFill>
        <p:spPr>
          <a:xfrm>
            <a:off x="4260715" y="1840788"/>
            <a:ext cx="5778229" cy="4861570"/>
          </a:xfrm>
          <a:prstGeom prst="rect">
            <a:avLst/>
          </a:prstGeom>
        </p:spPr>
      </p:pic>
    </p:spTree>
    <p:extLst>
      <p:ext uri="{BB962C8B-B14F-4D97-AF65-F5344CB8AC3E}">
        <p14:creationId xmlns:p14="http://schemas.microsoft.com/office/powerpoint/2010/main" val="143330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lstStyle/>
          <a:p>
            <a:endParaRPr lang="nl-NL" dirty="0"/>
          </a:p>
        </p:txBody>
      </p:sp>
      <p:sp>
        <p:nvSpPr>
          <p:cNvPr id="5" name="Titel 4"/>
          <p:cNvSpPr>
            <a:spLocks noGrp="1"/>
          </p:cNvSpPr>
          <p:nvPr>
            <p:ph type="title"/>
          </p:nvPr>
        </p:nvSpPr>
        <p:spPr/>
        <p:txBody>
          <a:bodyPr/>
          <a:lstStyle/>
          <a:p>
            <a:endParaRPr lang="nl-NL"/>
          </a:p>
        </p:txBody>
      </p:sp>
      <p:pic>
        <p:nvPicPr>
          <p:cNvPr id="4098" name="Afbeelding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99139"/>
            <a:ext cx="6339238" cy="896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253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0"/>
            <a:r>
              <a:rPr lang="nl-NL" sz="3600" dirty="0"/>
              <a:t>Visie: een Basisnet Spoor in balans</a:t>
            </a:r>
          </a:p>
        </p:txBody>
      </p:sp>
      <p:grpSp>
        <p:nvGrpSpPr>
          <p:cNvPr id="6" name="Groep 5"/>
          <p:cNvGrpSpPr>
            <a:grpSpLocks/>
          </p:cNvGrpSpPr>
          <p:nvPr/>
        </p:nvGrpSpPr>
        <p:grpSpPr bwMode="auto">
          <a:xfrm>
            <a:off x="838200" y="1910517"/>
            <a:ext cx="7681332" cy="4289561"/>
            <a:chOff x="3199" y="8747"/>
            <a:chExt cx="5545" cy="3573"/>
          </a:xfrm>
        </p:grpSpPr>
        <p:sp>
          <p:nvSpPr>
            <p:cNvPr id="7" name="AutoShape 2"/>
            <p:cNvSpPr>
              <a:spLocks noChangeArrowheads="1"/>
            </p:cNvSpPr>
            <p:nvPr/>
          </p:nvSpPr>
          <p:spPr bwMode="auto">
            <a:xfrm>
              <a:off x="3795" y="9165"/>
              <a:ext cx="4282" cy="2648"/>
            </a:xfrm>
            <a:prstGeom prst="triangle">
              <a:avLst>
                <a:gd name="adj" fmla="val 50000"/>
              </a:avLst>
            </a:prstGeom>
            <a:gradFill rotWithShape="0">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a:spcAft>
                  <a:spcPts val="0"/>
                </a:spcAft>
              </a:pPr>
              <a:r>
                <a:rPr lang="en-GB" sz="2800" dirty="0" err="1" smtClean="0">
                  <a:effectLst/>
                  <a:latin typeface="Calibri" panose="020F0502020204030204" pitchFamily="34" charset="0"/>
                  <a:ea typeface="Calibri" panose="020F0502020204030204" pitchFamily="34" charset="0"/>
                  <a:cs typeface="Arial" panose="020B0604020202020204" pitchFamily="34" charset="0"/>
                </a:rPr>
                <a:t>Robuust</a:t>
              </a:r>
              <a:r>
                <a:rPr lang="en-GB" sz="2800" dirty="0" smtClean="0">
                  <a:effectLst/>
                  <a:latin typeface="Calibri" panose="020F0502020204030204" pitchFamily="34" charset="0"/>
                  <a:ea typeface="Calibri" panose="020F0502020204030204" pitchFamily="34" charset="0"/>
                  <a:cs typeface="Arial" panose="020B0604020202020204" pitchFamily="34" charset="0"/>
                </a:rPr>
                <a:t> basisnet in </a:t>
              </a:r>
              <a:r>
                <a:rPr lang="en-GB" sz="2800" dirty="0" err="1" smtClean="0">
                  <a:effectLst/>
                  <a:latin typeface="Calibri" panose="020F0502020204030204" pitchFamily="34" charset="0"/>
                  <a:ea typeface="Calibri" panose="020F0502020204030204" pitchFamily="34" charset="0"/>
                  <a:cs typeface="Arial" panose="020B0604020202020204" pitchFamily="34" charset="0"/>
                </a:rPr>
                <a:t>balans</a:t>
              </a:r>
              <a:endParaRPr lang="nl-NL"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AutoShape 5"/>
            <p:cNvSpPr>
              <a:spLocks noChangeArrowheads="1"/>
            </p:cNvSpPr>
            <p:nvPr/>
          </p:nvSpPr>
          <p:spPr bwMode="auto">
            <a:xfrm>
              <a:off x="7139" y="11480"/>
              <a:ext cx="1605" cy="840"/>
            </a:xfrm>
            <a:prstGeom prst="roundRect">
              <a:avLst>
                <a:gd name="adj" fmla="val 16667"/>
              </a:avLst>
            </a:prstGeom>
            <a:solidFill>
              <a:schemeClr val="lt1">
                <a:lumMod val="100000"/>
                <a:lumOff val="0"/>
              </a:schemeClr>
            </a:solidFill>
            <a:ln w="31750">
              <a:solidFill>
                <a:srgbClr val="006892"/>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54000" tIns="36000" rIns="54000" bIns="36000" anchor="ctr" anchorCtr="0" upright="1">
              <a:noAutofit/>
            </a:bodyPr>
            <a:lstStyle/>
            <a:p>
              <a:pPr algn="ctr">
                <a:lnSpc>
                  <a:spcPct val="115000"/>
                </a:lnSpc>
                <a:spcAft>
                  <a:spcPts val="0"/>
                </a:spcAft>
              </a:pPr>
              <a:r>
                <a:rPr lang="en-GB" sz="2800" dirty="0" err="1" smtClean="0">
                  <a:effectLst/>
                  <a:latin typeface="Calibri" panose="020F0502020204030204" pitchFamily="34" charset="0"/>
                  <a:ea typeface="Calibri" panose="020F0502020204030204" pitchFamily="34" charset="0"/>
                  <a:cs typeface="Arial" panose="020B0604020202020204" pitchFamily="34" charset="0"/>
                </a:rPr>
                <a:t>Ruimtelijke</a:t>
              </a:r>
              <a:r>
                <a:rPr lang="en-GB" sz="2800" dirty="0" smtClean="0">
                  <a:effectLst/>
                  <a:latin typeface="Calibri" panose="020F0502020204030204" pitchFamily="34" charset="0"/>
                  <a:ea typeface="Calibri" panose="020F0502020204030204" pitchFamily="34" charset="0"/>
                  <a:cs typeface="Arial" panose="020B0604020202020204" pitchFamily="34" charset="0"/>
                </a:rPr>
                <a:t> </a:t>
              </a:r>
              <a:r>
                <a:rPr lang="en-GB" sz="2800" dirty="0" err="1" smtClean="0">
                  <a:effectLst/>
                  <a:latin typeface="Calibri" panose="020F0502020204030204" pitchFamily="34" charset="0"/>
                  <a:ea typeface="Calibri" panose="020F0502020204030204" pitchFamily="34" charset="0"/>
                  <a:cs typeface="Arial" panose="020B0604020202020204" pitchFamily="34" charset="0"/>
                </a:rPr>
                <a:t>ordening</a:t>
              </a:r>
              <a:endParaRPr lang="nl-NL"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AutoShape 4"/>
            <p:cNvSpPr>
              <a:spLocks noChangeArrowheads="1"/>
            </p:cNvSpPr>
            <p:nvPr/>
          </p:nvSpPr>
          <p:spPr bwMode="auto">
            <a:xfrm>
              <a:off x="3199" y="11442"/>
              <a:ext cx="1606" cy="840"/>
            </a:xfrm>
            <a:prstGeom prst="roundRect">
              <a:avLst>
                <a:gd name="adj" fmla="val 16667"/>
              </a:avLst>
            </a:prstGeom>
            <a:solidFill>
              <a:schemeClr val="lt1">
                <a:lumMod val="100000"/>
                <a:lumOff val="0"/>
              </a:schemeClr>
            </a:solidFill>
            <a:ln w="31750">
              <a:solidFill>
                <a:srgbClr val="006892"/>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algn="ctr">
                <a:spcAft>
                  <a:spcPts val="0"/>
                </a:spcAft>
              </a:pPr>
              <a:r>
                <a:rPr lang="nl-NL" sz="2800" dirty="0" smtClean="0">
                  <a:effectLst/>
                  <a:latin typeface="Calibri" panose="020F0502020204030204" pitchFamily="34" charset="0"/>
                  <a:ea typeface="Calibri" panose="020F0502020204030204" pitchFamily="34" charset="0"/>
                  <a:cs typeface="Arial" panose="020B0604020202020204" pitchFamily="34" charset="0"/>
                </a:rPr>
                <a:t>Transport</a:t>
              </a:r>
              <a:endParaRPr lang="nl-NL"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AutoShape 3"/>
            <p:cNvSpPr>
              <a:spLocks noChangeArrowheads="1"/>
            </p:cNvSpPr>
            <p:nvPr/>
          </p:nvSpPr>
          <p:spPr bwMode="auto">
            <a:xfrm>
              <a:off x="5151" y="8747"/>
              <a:ext cx="1605" cy="840"/>
            </a:xfrm>
            <a:prstGeom prst="roundRect">
              <a:avLst>
                <a:gd name="adj" fmla="val 16667"/>
              </a:avLst>
            </a:prstGeom>
            <a:solidFill>
              <a:schemeClr val="lt1">
                <a:lumMod val="100000"/>
                <a:lumOff val="0"/>
              </a:schemeClr>
            </a:solidFill>
            <a:ln w="31750">
              <a:solidFill>
                <a:srgbClr val="006892"/>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algn="ctr">
                <a:spcAft>
                  <a:spcPts val="0"/>
                </a:spcAft>
              </a:pPr>
              <a:r>
                <a:rPr lang="nl-NL" sz="2800" dirty="0" smtClean="0">
                  <a:effectLst/>
                  <a:latin typeface="Calibri" panose="020F0502020204030204" pitchFamily="34" charset="0"/>
                  <a:ea typeface="Calibri" panose="020F0502020204030204" pitchFamily="34" charset="0"/>
                  <a:cs typeface="Arial" panose="020B0604020202020204" pitchFamily="34" charset="0"/>
                </a:rPr>
                <a:t>Veiligheid</a:t>
              </a:r>
              <a:endParaRPr lang="nl-NL" sz="28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207230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Risicoplafonds</a:t>
            </a:r>
            <a:endParaRPr lang="nl-NL" dirty="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92" y="1893194"/>
            <a:ext cx="11392960" cy="4056845"/>
          </a:xfrm>
          <a:prstGeom prst="rect">
            <a:avLst/>
          </a:prstGeom>
        </p:spPr>
      </p:pic>
    </p:spTree>
    <p:extLst>
      <p:ext uri="{BB962C8B-B14F-4D97-AF65-F5344CB8AC3E}">
        <p14:creationId xmlns:p14="http://schemas.microsoft.com/office/powerpoint/2010/main" val="3728129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Risicoplafonds</a:t>
            </a:r>
            <a:endParaRPr lang="nl-NL" dirty="0"/>
          </a:p>
        </p:txBody>
      </p:sp>
      <p:pic>
        <p:nvPicPr>
          <p:cNvPr id="6" name="Afbeelding 5"/>
          <p:cNvPicPr>
            <a:picLocks noChangeAspect="1"/>
          </p:cNvPicPr>
          <p:nvPr/>
        </p:nvPicPr>
        <p:blipFill rotWithShape="1">
          <a:blip r:embed="rId2"/>
          <a:srcRect l="29582" t="26881" r="25080" b="10777"/>
          <a:stretch/>
        </p:blipFill>
        <p:spPr bwMode="auto">
          <a:xfrm>
            <a:off x="235594" y="1493774"/>
            <a:ext cx="5105378" cy="3946906"/>
          </a:xfrm>
          <a:prstGeom prst="rect">
            <a:avLst/>
          </a:prstGeom>
          <a:ln>
            <a:noFill/>
          </a:ln>
          <a:extLst>
            <a:ext uri="{53640926-AAD7-44D8-BBD7-CCE9431645EC}">
              <a14:shadowObscured xmlns:a14="http://schemas.microsoft.com/office/drawing/2010/main"/>
            </a:ext>
          </a:extLst>
        </p:spPr>
      </p:pic>
      <p:pic>
        <p:nvPicPr>
          <p:cNvPr id="8" name="Afbeelding 7"/>
          <p:cNvPicPr>
            <a:picLocks noChangeAspect="1"/>
          </p:cNvPicPr>
          <p:nvPr/>
        </p:nvPicPr>
        <p:blipFill rotWithShape="1">
          <a:blip r:embed="rId3"/>
          <a:srcRect l="23530" t="18769" r="10553" b="9996"/>
          <a:stretch/>
        </p:blipFill>
        <p:spPr bwMode="auto">
          <a:xfrm>
            <a:off x="5928321" y="2393871"/>
            <a:ext cx="5917826" cy="35955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0670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0"/>
            <a:r>
              <a:rPr lang="nl-NL" sz="3600" dirty="0"/>
              <a:t>Maar toen……..</a:t>
            </a:r>
          </a:p>
        </p:txBody>
      </p:sp>
      <p:sp>
        <p:nvSpPr>
          <p:cNvPr id="3" name="Tijdelijke aanduiding voor inhoud 2"/>
          <p:cNvSpPr>
            <a:spLocks noGrp="1"/>
          </p:cNvSpPr>
          <p:nvPr>
            <p:ph idx="1"/>
          </p:nvPr>
        </p:nvSpPr>
        <p:spPr>
          <a:xfrm>
            <a:off x="838200" y="1825625"/>
            <a:ext cx="9191624" cy="4351338"/>
          </a:xfrm>
        </p:spPr>
        <p:txBody>
          <a:bodyPr/>
          <a:lstStyle/>
          <a:p>
            <a:pPr marL="0" indent="0" eaLnBrk="0">
              <a:buNone/>
            </a:pPr>
            <a:r>
              <a:rPr lang="nl-NL" dirty="0"/>
              <a:t>Brieven Staatssecretaris 26 mei, 21 juni, 11 juli en in het bijzonder van 3 oktober 2016:</a:t>
            </a:r>
            <a:br>
              <a:rPr lang="nl-NL" dirty="0"/>
            </a:br>
            <a:endParaRPr lang="nl-NL" dirty="0"/>
          </a:p>
          <a:p>
            <a:pPr marL="0" indent="0" eaLnBrk="0">
              <a:buNone/>
            </a:pPr>
            <a:r>
              <a:rPr lang="nl-NL" dirty="0"/>
              <a:t>Grofmazig: Het Basisnet is strak ingeregeld en kan eigenlijk geen stootje hebben als er ontwikkelingen zijn in de vervoersmarkt</a:t>
            </a:r>
            <a:r>
              <a:rPr lang="nl-NL" dirty="0" smtClean="0"/>
              <a:t>.</a:t>
            </a:r>
            <a:endParaRPr lang="nl-NL" dirty="0"/>
          </a:p>
        </p:txBody>
      </p:sp>
      <p:sp>
        <p:nvSpPr>
          <p:cNvPr id="6" name="Afgeronde rechthoek 5"/>
          <p:cNvSpPr/>
          <p:nvPr/>
        </p:nvSpPr>
        <p:spPr bwMode="auto">
          <a:xfrm>
            <a:off x="838199" y="4522243"/>
            <a:ext cx="9191625" cy="2054770"/>
          </a:xfrm>
          <a:prstGeom prst="roundRect">
            <a:avLst/>
          </a:prstGeom>
          <a:solidFill>
            <a:srgbClr val="BFD8E3"/>
          </a:solidFill>
          <a:ln>
            <a:solidFill>
              <a:schemeClr val="accent5">
                <a:lumMod val="75000"/>
              </a:schemeClr>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1255713">
              <a:spcAft>
                <a:spcPts val="600"/>
              </a:spcAft>
              <a:buClr>
                <a:schemeClr val="tx2"/>
              </a:buClr>
            </a:pPr>
            <a:r>
              <a:rPr lang="nl-NL" sz="2000" dirty="0">
                <a:solidFill>
                  <a:schemeClr val="tx1"/>
                </a:solidFill>
              </a:rPr>
              <a:t>‘Ik heb daarom besloten onafhankelijk onderzoek in te stellen naar mogelijkheden om de robuustheid van het Basisnet te vergroten. Daarbij worden ook mogelijkheden bezien om ProRail een meer sturende rol vooraf te geven, bijvoorbeeld via de capaciteitsverdeling of door het, cf. de motie-De Boer (</a:t>
            </a:r>
            <a:r>
              <a:rPr lang="nl-NL" sz="2000" dirty="0" err="1">
                <a:solidFill>
                  <a:schemeClr val="tx1"/>
                </a:solidFill>
              </a:rPr>
              <a:t>nb</a:t>
            </a:r>
            <a:r>
              <a:rPr lang="nl-NL" sz="2000" dirty="0">
                <a:solidFill>
                  <a:schemeClr val="tx1"/>
                </a:solidFill>
              </a:rPr>
              <a:t>: motie 29984-675), inbouwen van prikkels voor het optimaliseren van het gebruik van de Betuweroute’.</a:t>
            </a:r>
          </a:p>
        </p:txBody>
      </p:sp>
    </p:spTree>
    <p:extLst>
      <p:ext uri="{BB962C8B-B14F-4D97-AF65-F5344CB8AC3E}">
        <p14:creationId xmlns:p14="http://schemas.microsoft.com/office/powerpoint/2010/main" val="310757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9242502" cy="1325563"/>
          </a:xfrm>
        </p:spPr>
        <p:txBody>
          <a:bodyPr>
            <a:normAutofit fontScale="90000"/>
          </a:bodyPr>
          <a:lstStyle/>
          <a:p>
            <a:pPr eaLnBrk="0"/>
            <a:r>
              <a:rPr lang="nl-NL" sz="3600" dirty="0"/>
              <a:t>Centrale vraag:</a:t>
            </a:r>
            <a:br>
              <a:rPr lang="nl-NL" sz="3600" dirty="0"/>
            </a:br>
            <a:r>
              <a:rPr lang="nl-NL" sz="2700" dirty="0"/>
              <a:t>“Welke mogelijkheden zijn er om de robuustheid van het Basisnet spoor te vergroten</a:t>
            </a:r>
            <a:r>
              <a:rPr lang="nl-NL" sz="2700" dirty="0" smtClean="0"/>
              <a:t>?”</a:t>
            </a:r>
            <a:endParaRPr lang="nl-NL" sz="2000" dirty="0"/>
          </a:p>
        </p:txBody>
      </p:sp>
      <p:sp>
        <p:nvSpPr>
          <p:cNvPr id="3" name="Tijdelijke aanduiding voor inhoud 2"/>
          <p:cNvSpPr>
            <a:spLocks noGrp="1"/>
          </p:cNvSpPr>
          <p:nvPr>
            <p:ph idx="1"/>
          </p:nvPr>
        </p:nvSpPr>
        <p:spPr/>
        <p:txBody>
          <a:bodyPr>
            <a:normAutofit fontScale="92500" lnSpcReduction="10000"/>
          </a:bodyPr>
          <a:lstStyle/>
          <a:p>
            <a:pPr marL="0" indent="0" eaLnBrk="0">
              <a:buNone/>
            </a:pPr>
            <a:endParaRPr lang="nl-NL" dirty="0" smtClean="0"/>
          </a:p>
          <a:p>
            <a:pPr marL="0" indent="0" eaLnBrk="0">
              <a:buNone/>
            </a:pPr>
            <a:r>
              <a:rPr lang="nl-NL" dirty="0" smtClean="0"/>
              <a:t>Ten </a:t>
            </a:r>
            <a:r>
              <a:rPr lang="nl-NL" dirty="0"/>
              <a:t>aanzien van wat robuustheid is:</a:t>
            </a:r>
            <a:br>
              <a:rPr lang="nl-NL" dirty="0"/>
            </a:br>
            <a:endParaRPr lang="nl-NL" dirty="0"/>
          </a:p>
          <a:p>
            <a:pPr marL="457200" indent="-457200">
              <a:buFont typeface="+mj-lt"/>
              <a:buAutoNum type="arabicPeriod"/>
            </a:pPr>
            <a:r>
              <a:rPr lang="nl-NL" dirty="0"/>
              <a:t>Absorptiecapaciteit van het netwerk voor incidentele en structurele omleidingen</a:t>
            </a:r>
          </a:p>
          <a:p>
            <a:pPr marL="457200" indent="-457200">
              <a:buFont typeface="+mj-lt"/>
              <a:buAutoNum type="arabicPeriod"/>
            </a:pPr>
            <a:r>
              <a:rPr lang="nl-NL" dirty="0"/>
              <a:t>mogelijkheden voor meer sturing vooraf </a:t>
            </a:r>
          </a:p>
          <a:p>
            <a:pPr marL="457200" indent="-457200">
              <a:buFont typeface="+mj-lt"/>
              <a:buAutoNum type="arabicPeriod"/>
            </a:pPr>
            <a:r>
              <a:rPr lang="nl-NL" dirty="0"/>
              <a:t>instrumenten om Betuweroute optimaal te benutten </a:t>
            </a:r>
          </a:p>
          <a:p>
            <a:pPr marL="457200" indent="-457200">
              <a:buFont typeface="+mj-lt"/>
              <a:buAutoNum type="arabicPeriod"/>
            </a:pPr>
            <a:r>
              <a:rPr lang="nl-NL" dirty="0"/>
              <a:t>opties voor monitoring en optimale informatievoorziening</a:t>
            </a:r>
          </a:p>
          <a:p>
            <a:pPr marL="457200" indent="-457200">
              <a:buFont typeface="+mj-lt"/>
              <a:buAutoNum type="arabicPeriod"/>
            </a:pPr>
            <a:endParaRPr lang="nl-NL" dirty="0"/>
          </a:p>
          <a:p>
            <a:pPr marL="0" indent="0">
              <a:buNone/>
            </a:pPr>
            <a:r>
              <a:rPr lang="nl-NL" dirty="0"/>
              <a:t>Uitmondend in een overzicht van </a:t>
            </a:r>
            <a:r>
              <a:rPr lang="nl-NL" dirty="0" err="1"/>
              <a:t>quick-wins</a:t>
            </a:r>
            <a:r>
              <a:rPr lang="nl-NL" dirty="0"/>
              <a:t> en lange termijn maatregelen</a:t>
            </a:r>
          </a:p>
          <a:p>
            <a:pPr eaLnBrk="0"/>
            <a:endParaRPr lang="nl-NL" dirty="0"/>
          </a:p>
          <a:p>
            <a:endParaRPr lang="nl-NL" dirty="0"/>
          </a:p>
        </p:txBody>
      </p:sp>
    </p:spTree>
    <p:extLst>
      <p:ext uri="{BB962C8B-B14F-4D97-AF65-F5344CB8AC3E}">
        <p14:creationId xmlns:p14="http://schemas.microsoft.com/office/powerpoint/2010/main" val="4174047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0"/>
            <a:r>
              <a:rPr lang="nl-NL" sz="3600" dirty="0"/>
              <a:t>Aanpak</a:t>
            </a:r>
          </a:p>
        </p:txBody>
      </p:sp>
      <p:sp>
        <p:nvSpPr>
          <p:cNvPr id="3" name="Tijdelijke aanduiding voor inhoud 2"/>
          <p:cNvSpPr>
            <a:spLocks noGrp="1"/>
          </p:cNvSpPr>
          <p:nvPr>
            <p:ph idx="1"/>
          </p:nvPr>
        </p:nvSpPr>
        <p:spPr>
          <a:ln>
            <a:noFill/>
          </a:ln>
        </p:spPr>
        <p:txBody>
          <a:bodyPr/>
          <a:lstStyle/>
          <a:p>
            <a:pPr lvl="0" eaLnBrk="0"/>
            <a:r>
              <a:rPr lang="nl-NL" dirty="0"/>
              <a:t>Literatuurstudie </a:t>
            </a:r>
          </a:p>
          <a:p>
            <a:pPr lvl="0" eaLnBrk="0"/>
            <a:r>
              <a:rPr lang="nl-NL" dirty="0"/>
              <a:t>19 interviews</a:t>
            </a:r>
          </a:p>
          <a:p>
            <a:pPr lvl="0" eaLnBrk="0"/>
            <a:r>
              <a:rPr lang="nl-NL" dirty="0"/>
              <a:t>25 verschillend stakeholders (óók uit de vervoerssector!)</a:t>
            </a:r>
          </a:p>
          <a:p>
            <a:pPr lvl="0" eaLnBrk="0"/>
            <a:r>
              <a:rPr lang="nl-NL" dirty="0"/>
              <a:t>42 respondenten</a:t>
            </a:r>
          </a:p>
          <a:p>
            <a:pPr lvl="0" eaLnBrk="0"/>
            <a:endParaRPr lang="nl-NL" dirty="0"/>
          </a:p>
        </p:txBody>
      </p:sp>
    </p:spTree>
    <p:extLst>
      <p:ext uri="{BB962C8B-B14F-4D97-AF65-F5344CB8AC3E}">
        <p14:creationId xmlns:p14="http://schemas.microsoft.com/office/powerpoint/2010/main" val="84621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0"/>
            <a:r>
              <a:rPr lang="nl-NL" sz="3600" dirty="0"/>
              <a:t>Onze bevindingen: veiligheid</a:t>
            </a:r>
          </a:p>
        </p:txBody>
      </p:sp>
      <p:sp>
        <p:nvSpPr>
          <p:cNvPr id="3" name="Tijdelijke aanduiding voor inhoud 2"/>
          <p:cNvSpPr>
            <a:spLocks noGrp="1"/>
          </p:cNvSpPr>
          <p:nvPr>
            <p:ph idx="1"/>
          </p:nvPr>
        </p:nvSpPr>
        <p:spPr/>
        <p:txBody>
          <a:bodyPr>
            <a:normAutofit fontScale="85000" lnSpcReduction="20000"/>
          </a:bodyPr>
          <a:lstStyle/>
          <a:p>
            <a:r>
              <a:rPr lang="nl-NL" dirty="0"/>
              <a:t>Veiligheid is verworden tot compliance</a:t>
            </a:r>
            <a:br>
              <a:rPr lang="nl-NL" dirty="0"/>
            </a:br>
            <a:r>
              <a:rPr lang="nl-NL" dirty="0"/>
              <a:t/>
            </a:r>
            <a:br>
              <a:rPr lang="nl-NL" dirty="0"/>
            </a:br>
            <a:endParaRPr lang="nl-NL" dirty="0" smtClean="0"/>
          </a:p>
          <a:p>
            <a:pPr marL="0" indent="0">
              <a:buNone/>
            </a:pPr>
            <a:r>
              <a:rPr lang="nl-NL" dirty="0"/>
              <a:t/>
            </a:r>
            <a:br>
              <a:rPr lang="nl-NL" dirty="0"/>
            </a:br>
            <a:r>
              <a:rPr lang="nl-NL" dirty="0"/>
              <a:t/>
            </a:r>
            <a:br>
              <a:rPr lang="nl-NL" dirty="0"/>
            </a:br>
            <a:r>
              <a:rPr lang="nl-NL" dirty="0"/>
              <a:t/>
            </a:r>
            <a:br>
              <a:rPr lang="nl-NL" dirty="0"/>
            </a:br>
            <a:endParaRPr lang="nl-NL" dirty="0"/>
          </a:p>
          <a:p>
            <a:r>
              <a:rPr lang="nl-NL" dirty="0"/>
              <a:t>Betuweroute in Nederland goed voor de externe veiligheid</a:t>
            </a:r>
            <a:br>
              <a:rPr lang="nl-NL" dirty="0"/>
            </a:br>
            <a:endParaRPr lang="nl-NL" dirty="0"/>
          </a:p>
          <a:p>
            <a:r>
              <a:rPr lang="nl-NL" dirty="0"/>
              <a:t>Gebrek aan mogelijkheden voor </a:t>
            </a:r>
            <a:r>
              <a:rPr lang="nl-NL" dirty="0" err="1"/>
              <a:t>locatiespecifieke</a:t>
            </a:r>
            <a:r>
              <a:rPr lang="nl-NL" dirty="0"/>
              <a:t> </a:t>
            </a:r>
            <a:r>
              <a:rPr lang="nl-NL" dirty="0" err="1"/>
              <a:t>veiligheidsverbeterende</a:t>
            </a:r>
            <a:r>
              <a:rPr lang="nl-NL" dirty="0"/>
              <a:t> maatregelen</a:t>
            </a:r>
            <a:br>
              <a:rPr lang="nl-NL" dirty="0"/>
            </a:br>
            <a:endParaRPr lang="nl-NL" dirty="0"/>
          </a:p>
          <a:p>
            <a:r>
              <a:rPr lang="nl-NL" dirty="0"/>
              <a:t>Negatieve perceptie spoorvervoer (“</a:t>
            </a:r>
            <a:r>
              <a:rPr lang="nl-NL" dirty="0" err="1"/>
              <a:t>giftreinen</a:t>
            </a:r>
            <a:r>
              <a:rPr lang="nl-NL" dirty="0" smtClean="0"/>
              <a:t>”)</a:t>
            </a:r>
          </a:p>
          <a:p>
            <a:endParaRPr lang="nl-NL" dirty="0"/>
          </a:p>
          <a:p>
            <a:endParaRPr lang="nl-NL" dirty="0"/>
          </a:p>
        </p:txBody>
      </p:sp>
      <p:pic>
        <p:nvPicPr>
          <p:cNvPr id="5" name="Afbeelding 4"/>
          <p:cNvPicPr>
            <a:picLocks noChangeAspect="1"/>
          </p:cNvPicPr>
          <p:nvPr/>
        </p:nvPicPr>
        <p:blipFill>
          <a:blip r:embed="rId2"/>
          <a:stretch>
            <a:fillRect/>
          </a:stretch>
        </p:blipFill>
        <p:spPr>
          <a:xfrm>
            <a:off x="2716038" y="2269161"/>
            <a:ext cx="8004001" cy="1555707"/>
          </a:xfrm>
          <a:prstGeom prst="rect">
            <a:avLst/>
          </a:prstGeom>
        </p:spPr>
      </p:pic>
    </p:spTree>
    <p:extLst>
      <p:ext uri="{BB962C8B-B14F-4D97-AF65-F5344CB8AC3E}">
        <p14:creationId xmlns:p14="http://schemas.microsoft.com/office/powerpoint/2010/main" val="22360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9306464" cy="1325563"/>
          </a:xfrm>
        </p:spPr>
        <p:txBody>
          <a:bodyPr/>
          <a:lstStyle/>
          <a:p>
            <a:r>
              <a:rPr lang="nl-NL" dirty="0"/>
              <a:t>Inhoud van de presentatie</a:t>
            </a:r>
          </a:p>
        </p:txBody>
      </p:sp>
      <p:sp>
        <p:nvSpPr>
          <p:cNvPr id="3" name="Tijdelijke aanduiding voor inhoud 2"/>
          <p:cNvSpPr>
            <a:spLocks noGrp="1"/>
          </p:cNvSpPr>
          <p:nvPr>
            <p:ph idx="1"/>
          </p:nvPr>
        </p:nvSpPr>
        <p:spPr>
          <a:xfrm>
            <a:off x="838200" y="1825625"/>
            <a:ext cx="9306464" cy="4351338"/>
          </a:xfrm>
        </p:spPr>
        <p:txBody>
          <a:bodyPr/>
          <a:lstStyle/>
          <a:p>
            <a:pPr marL="457200" indent="-457200" eaLnBrk="0">
              <a:buFont typeface="+mj-lt"/>
              <a:buAutoNum type="arabicPeriod"/>
            </a:pPr>
            <a:r>
              <a:rPr lang="nl-NL" dirty="0"/>
              <a:t>Aanleiding</a:t>
            </a:r>
            <a:br>
              <a:rPr lang="nl-NL" dirty="0"/>
            </a:br>
            <a:endParaRPr lang="nl-NL" dirty="0"/>
          </a:p>
          <a:p>
            <a:pPr marL="457200" indent="-457200" eaLnBrk="0">
              <a:buFont typeface="+mj-lt"/>
              <a:buAutoNum type="arabicPeriod"/>
            </a:pPr>
            <a:r>
              <a:rPr lang="nl-NL" dirty="0"/>
              <a:t>Aanpak</a:t>
            </a:r>
            <a:br>
              <a:rPr lang="nl-NL" dirty="0"/>
            </a:br>
            <a:endParaRPr lang="nl-NL" dirty="0"/>
          </a:p>
          <a:p>
            <a:pPr marL="457200" indent="-457200" eaLnBrk="0">
              <a:buFont typeface="+mj-lt"/>
              <a:buAutoNum type="arabicPeriod"/>
            </a:pPr>
            <a:r>
              <a:rPr lang="nl-NL" dirty="0"/>
              <a:t>Onze bevindingen</a:t>
            </a:r>
            <a:br>
              <a:rPr lang="nl-NL" dirty="0"/>
            </a:br>
            <a:endParaRPr lang="nl-NL" dirty="0"/>
          </a:p>
          <a:p>
            <a:pPr marL="457200" indent="-457200" eaLnBrk="0">
              <a:buFont typeface="+mj-lt"/>
              <a:buAutoNum type="arabicPeriod"/>
            </a:pPr>
            <a:r>
              <a:rPr lang="nl-NL" dirty="0"/>
              <a:t>Conclusies en aanbevelingen</a:t>
            </a:r>
          </a:p>
          <a:p>
            <a:pPr marL="0" indent="0">
              <a:buNone/>
            </a:pPr>
            <a:endParaRPr lang="nl-NL" dirty="0"/>
          </a:p>
        </p:txBody>
      </p:sp>
    </p:spTree>
    <p:extLst>
      <p:ext uri="{BB962C8B-B14F-4D97-AF65-F5344CB8AC3E}">
        <p14:creationId xmlns:p14="http://schemas.microsoft.com/office/powerpoint/2010/main" val="2005352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0"/>
            <a:r>
              <a:rPr lang="nl-NL" sz="3600" dirty="0"/>
              <a:t>Onze bevindingen: transport</a:t>
            </a:r>
          </a:p>
        </p:txBody>
      </p:sp>
      <p:sp>
        <p:nvSpPr>
          <p:cNvPr id="3" name="Tijdelijke aanduiding voor inhoud 2"/>
          <p:cNvSpPr>
            <a:spLocks noGrp="1"/>
          </p:cNvSpPr>
          <p:nvPr>
            <p:ph idx="1"/>
          </p:nvPr>
        </p:nvSpPr>
        <p:spPr/>
        <p:txBody>
          <a:bodyPr/>
          <a:lstStyle/>
          <a:p>
            <a:r>
              <a:rPr lang="nl-NL" dirty="0" smtClean="0"/>
              <a:t>Economische ontwikkelingen en nieuw transport</a:t>
            </a:r>
            <a:br>
              <a:rPr lang="nl-NL" dirty="0" smtClean="0"/>
            </a:br>
            <a:r>
              <a:rPr lang="nl-NL" sz="2000" dirty="0"/>
              <a:t>(nieuwe/uitbreiding bedrijven, geopolitiek, spotmarkt)</a:t>
            </a:r>
            <a:br>
              <a:rPr lang="nl-NL" sz="2000" dirty="0"/>
            </a:br>
            <a:endParaRPr lang="nl-NL" sz="2000" dirty="0"/>
          </a:p>
          <a:p>
            <a:r>
              <a:rPr lang="nl-NL" dirty="0" smtClean="0"/>
              <a:t>Optimale logistiek versus Betuweroute</a:t>
            </a:r>
            <a:br>
              <a:rPr lang="nl-NL" dirty="0" smtClean="0"/>
            </a:br>
            <a:r>
              <a:rPr lang="nl-NL" sz="2000" dirty="0"/>
              <a:t>(herkomst&lt;-&gt;bestemming en omloop, beveiligingssystemen)</a:t>
            </a:r>
            <a:br>
              <a:rPr lang="nl-NL" sz="2000" dirty="0"/>
            </a:br>
            <a:r>
              <a:rPr lang="nl-NL" dirty="0" smtClean="0"/>
              <a:t> </a:t>
            </a:r>
          </a:p>
          <a:p>
            <a:r>
              <a:rPr lang="nl-NL" dirty="0" smtClean="0"/>
              <a:t>Overschrijding plafonds door aanleg derde spoor</a:t>
            </a:r>
            <a:br>
              <a:rPr lang="nl-NL" dirty="0" smtClean="0"/>
            </a:br>
            <a:r>
              <a:rPr lang="nl-NL" sz="2000" dirty="0"/>
              <a:t>(‘tijdelijk’, afstemming Duitsland, ook zonder werkzaamheden overschrijdingen)</a:t>
            </a:r>
            <a:br>
              <a:rPr lang="nl-NL" sz="2000" dirty="0"/>
            </a:br>
            <a:endParaRPr lang="nl-NL" sz="2000" dirty="0"/>
          </a:p>
          <a:p>
            <a:r>
              <a:rPr lang="nl-NL" dirty="0" smtClean="0"/>
              <a:t>Integraliteit andere </a:t>
            </a:r>
            <a:r>
              <a:rPr lang="nl-NL" dirty="0" err="1" smtClean="0"/>
              <a:t>milieu-aspecten</a:t>
            </a:r>
            <a:r>
              <a:rPr lang="nl-NL" dirty="0" smtClean="0"/>
              <a:t/>
            </a:r>
            <a:br>
              <a:rPr lang="nl-NL" dirty="0" smtClean="0"/>
            </a:br>
            <a:r>
              <a:rPr lang="nl-NL" sz="2000" dirty="0"/>
              <a:t>(geluid, trillingen, rangeren op emplacementen)</a:t>
            </a:r>
          </a:p>
          <a:p>
            <a:endParaRPr lang="nl-NL" dirty="0"/>
          </a:p>
        </p:txBody>
      </p:sp>
    </p:spTree>
    <p:extLst>
      <p:ext uri="{BB962C8B-B14F-4D97-AF65-F5344CB8AC3E}">
        <p14:creationId xmlns:p14="http://schemas.microsoft.com/office/powerpoint/2010/main" val="303616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0"/>
            <a:r>
              <a:rPr lang="nl-NL" sz="3600" dirty="0"/>
              <a:t>Onze bevindingen: ruimtelijke ordening</a:t>
            </a:r>
          </a:p>
        </p:txBody>
      </p:sp>
      <p:sp>
        <p:nvSpPr>
          <p:cNvPr id="3" name="Tijdelijke aanduiding voor inhoud 2"/>
          <p:cNvSpPr>
            <a:spLocks noGrp="1"/>
          </p:cNvSpPr>
          <p:nvPr>
            <p:ph idx="1"/>
          </p:nvPr>
        </p:nvSpPr>
        <p:spPr/>
        <p:txBody>
          <a:bodyPr/>
          <a:lstStyle/>
          <a:p>
            <a:r>
              <a:rPr lang="nl-NL" dirty="0" smtClean="0"/>
              <a:t>Verdichtingsopgave en leefbaarheid eigen grondgebied</a:t>
            </a:r>
            <a:br>
              <a:rPr lang="nl-NL" dirty="0" smtClean="0"/>
            </a:br>
            <a:r>
              <a:rPr lang="nl-NL" sz="2000" dirty="0"/>
              <a:t>(niet overal begrip voor noodzaak transport, onbekendheid met mogelijkheden voor ontwikkeling binnen kaders, </a:t>
            </a:r>
            <a:r>
              <a:rPr lang="nl-NL" sz="2000" dirty="0" err="1"/>
              <a:t>nimby</a:t>
            </a:r>
            <a:r>
              <a:rPr lang="nl-NL" sz="2000" dirty="0"/>
              <a:t>, eigen belang centraal)</a:t>
            </a:r>
            <a:br>
              <a:rPr lang="nl-NL" sz="2000" dirty="0"/>
            </a:br>
            <a:endParaRPr lang="nl-NL" sz="2000" dirty="0"/>
          </a:p>
          <a:p>
            <a:r>
              <a:rPr lang="nl-NL" dirty="0"/>
              <a:t>Verbetering monitoringssystematiek </a:t>
            </a:r>
            <a:r>
              <a:rPr lang="nl-NL" dirty="0" smtClean="0"/>
              <a:t>nodig</a:t>
            </a:r>
            <a:br>
              <a:rPr lang="nl-NL" dirty="0" smtClean="0"/>
            </a:br>
            <a:r>
              <a:rPr lang="nl-NL" sz="2000" dirty="0"/>
              <a:t>(aantallen </a:t>
            </a:r>
            <a:r>
              <a:rPr lang="nl-NL" sz="2000" dirty="0" err="1"/>
              <a:t>vs</a:t>
            </a:r>
            <a:r>
              <a:rPr lang="nl-NL" sz="2000" dirty="0"/>
              <a:t> risico’s, doorlooptijd, informatiebehoefte vanuit wantrouwen)</a:t>
            </a:r>
            <a:r>
              <a:rPr lang="nl-NL" dirty="0"/>
              <a:t/>
            </a:r>
            <a:br>
              <a:rPr lang="nl-NL" dirty="0"/>
            </a:br>
            <a:endParaRPr lang="nl-NL" dirty="0"/>
          </a:p>
          <a:p>
            <a:endParaRPr lang="nl-NL" dirty="0"/>
          </a:p>
          <a:p>
            <a:endParaRPr lang="nl-NL" dirty="0"/>
          </a:p>
        </p:txBody>
      </p:sp>
    </p:spTree>
    <p:extLst>
      <p:ext uri="{BB962C8B-B14F-4D97-AF65-F5344CB8AC3E}">
        <p14:creationId xmlns:p14="http://schemas.microsoft.com/office/powerpoint/2010/main" val="406666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0"/>
            <a:r>
              <a:rPr lang="nl-NL" sz="3600" dirty="0"/>
              <a:t>Onze bevindingen: Basisnet in balans</a:t>
            </a:r>
          </a:p>
        </p:txBody>
      </p:sp>
      <p:sp>
        <p:nvSpPr>
          <p:cNvPr id="3" name="Tijdelijke aanduiding voor inhoud 2"/>
          <p:cNvSpPr>
            <a:spLocks noGrp="1"/>
          </p:cNvSpPr>
          <p:nvPr>
            <p:ph idx="1"/>
          </p:nvPr>
        </p:nvSpPr>
        <p:spPr/>
        <p:txBody>
          <a:bodyPr/>
          <a:lstStyle/>
          <a:p>
            <a:r>
              <a:rPr lang="nl-NL" dirty="0" smtClean="0"/>
              <a:t>Verbeteringen door Basisnet spoor </a:t>
            </a:r>
            <a:br>
              <a:rPr lang="nl-NL" dirty="0" smtClean="0"/>
            </a:br>
            <a:r>
              <a:rPr lang="nl-NL" sz="2000" dirty="0"/>
              <a:t>(ontkoppeling RO en vervoer, risicoplafond =&gt;flexibiliteit, beschouw gehele route (</a:t>
            </a:r>
            <a:r>
              <a:rPr lang="nl-NL" sz="2000" i="1" dirty="0"/>
              <a:t>Europees Basisnet</a:t>
            </a:r>
            <a:r>
              <a:rPr lang="nl-NL" sz="2000" dirty="0"/>
              <a:t>), duidelijkheid voor hulpverlening)</a:t>
            </a:r>
            <a:br>
              <a:rPr lang="nl-NL" sz="2000" dirty="0"/>
            </a:br>
            <a:endParaRPr lang="nl-NL" sz="2000" dirty="0"/>
          </a:p>
          <a:p>
            <a:r>
              <a:rPr lang="nl-NL" dirty="0" smtClean="0"/>
              <a:t>Gebrek aan flankerend beleid</a:t>
            </a:r>
            <a:br>
              <a:rPr lang="nl-NL" dirty="0" smtClean="0"/>
            </a:br>
            <a:r>
              <a:rPr lang="nl-NL" sz="2000" dirty="0"/>
              <a:t>(overgangsfase eindproduct werkgroep Basisnet spoor en inwerkingtreden Basisnet, afstemming Duitsland)</a:t>
            </a:r>
            <a:br>
              <a:rPr lang="nl-NL" sz="2000" dirty="0"/>
            </a:br>
            <a:endParaRPr lang="nl-NL" sz="2000" dirty="0"/>
          </a:p>
          <a:p>
            <a:r>
              <a:rPr lang="nl-NL" dirty="0"/>
              <a:t>Sturing op transporten en de </a:t>
            </a:r>
            <a:r>
              <a:rPr lang="nl-NL" dirty="0" smtClean="0"/>
              <a:t>markt</a:t>
            </a:r>
            <a:br>
              <a:rPr lang="nl-NL" dirty="0" smtClean="0"/>
            </a:br>
            <a:r>
              <a:rPr lang="nl-NL" sz="2000" dirty="0"/>
              <a:t>(verloop stromen binnen én buiten Nederland, onvoorziene marktontwikkelingen, vergroten flexibiliteit) </a:t>
            </a:r>
            <a:r>
              <a:rPr lang="nl-NL" dirty="0"/>
              <a:t/>
            </a:r>
            <a:br>
              <a:rPr lang="nl-NL" dirty="0"/>
            </a:br>
            <a:endParaRPr lang="nl-NL" dirty="0"/>
          </a:p>
          <a:p>
            <a:endParaRPr lang="nl-NL" dirty="0"/>
          </a:p>
          <a:p>
            <a:endParaRPr lang="nl-NL" dirty="0"/>
          </a:p>
        </p:txBody>
      </p:sp>
    </p:spTree>
    <p:extLst>
      <p:ext uri="{BB962C8B-B14F-4D97-AF65-F5344CB8AC3E}">
        <p14:creationId xmlns:p14="http://schemas.microsoft.com/office/powerpoint/2010/main" val="58165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0"/>
            <a:r>
              <a:rPr lang="nl-NL" sz="3600" dirty="0"/>
              <a:t>Conclusie</a:t>
            </a:r>
          </a:p>
        </p:txBody>
      </p:sp>
      <p:sp>
        <p:nvSpPr>
          <p:cNvPr id="3" name="Tijdelijke aanduiding voor inhoud 2"/>
          <p:cNvSpPr>
            <a:spLocks noGrp="1"/>
          </p:cNvSpPr>
          <p:nvPr>
            <p:ph idx="1"/>
          </p:nvPr>
        </p:nvSpPr>
        <p:spPr/>
        <p:txBody>
          <a:bodyPr>
            <a:normAutofit fontScale="92500" lnSpcReduction="10000"/>
          </a:bodyPr>
          <a:lstStyle/>
          <a:p>
            <a:r>
              <a:rPr lang="nl-NL" dirty="0"/>
              <a:t>Basisnet in essentie een goed systeem, maar nu geen goede balans in RO-Vervoer-Risico</a:t>
            </a:r>
          </a:p>
          <a:p>
            <a:r>
              <a:rPr lang="nl-NL" dirty="0"/>
              <a:t>Meer focus op compliance dan veiligheid: ook zonder normoverschrijding veel commotie</a:t>
            </a:r>
          </a:p>
          <a:p>
            <a:r>
              <a:rPr lang="nl-NL" dirty="0"/>
              <a:t>Negatief imago spoortransport terwijl dit juist een veilige modaliteit is</a:t>
            </a:r>
          </a:p>
          <a:p>
            <a:r>
              <a:rPr lang="nl-NL" dirty="0"/>
              <a:t>Op meerdere routes onvoldoende ruimte en flexibiliteit</a:t>
            </a:r>
          </a:p>
          <a:p>
            <a:r>
              <a:rPr lang="nl-NL" dirty="0"/>
              <a:t>Onvoldoende oppakken rollen door actoren in Basisnet spoor</a:t>
            </a:r>
          </a:p>
          <a:p>
            <a:r>
              <a:rPr lang="nl-NL" dirty="0"/>
              <a:t>Informatievoorziening behoeft verbetering</a:t>
            </a:r>
          </a:p>
          <a:p>
            <a:r>
              <a:rPr lang="nl-NL" dirty="0"/>
              <a:t>Integrale aanpak ontbreekt</a:t>
            </a:r>
          </a:p>
          <a:p>
            <a:r>
              <a:rPr lang="nl-NL" dirty="0"/>
              <a:t>Routeringsbesluit op dit moment te </a:t>
            </a:r>
            <a:r>
              <a:rPr lang="nl-NL" dirty="0" smtClean="0"/>
              <a:t>voorbarig</a:t>
            </a:r>
            <a:endParaRPr lang="nl-NL" dirty="0"/>
          </a:p>
        </p:txBody>
      </p:sp>
    </p:spTree>
    <p:extLst>
      <p:ext uri="{BB962C8B-B14F-4D97-AF65-F5344CB8AC3E}">
        <p14:creationId xmlns:p14="http://schemas.microsoft.com/office/powerpoint/2010/main" val="1619834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9086385" cy="1325563"/>
          </a:xfrm>
        </p:spPr>
        <p:txBody>
          <a:bodyPr/>
          <a:lstStyle/>
          <a:p>
            <a:r>
              <a:rPr lang="nl-NL" dirty="0" smtClean="0"/>
              <a:t>Is er sprake van NIMBY en hoe uit zich dat?</a:t>
            </a:r>
            <a:endParaRPr lang="nl-NL" dirty="0"/>
          </a:p>
        </p:txBody>
      </p:sp>
      <p:sp>
        <p:nvSpPr>
          <p:cNvPr id="3" name="Tijdelijke aanduiding voor inhoud 2"/>
          <p:cNvSpPr>
            <a:spLocks noGrp="1"/>
          </p:cNvSpPr>
          <p:nvPr>
            <p:ph idx="1"/>
          </p:nvPr>
        </p:nvSpPr>
        <p:spPr/>
        <p:txBody>
          <a:bodyPr/>
          <a:lstStyle/>
          <a:p>
            <a:pPr marL="0" indent="0">
              <a:buNone/>
            </a:pPr>
            <a:r>
              <a:rPr lang="nl-NL" dirty="0" smtClean="0">
                <a:hlinkClick r:id="rId2"/>
              </a:rPr>
              <a:t>Vraag 4 </a:t>
            </a:r>
            <a:endParaRPr lang="nl-NL" dirty="0"/>
          </a:p>
        </p:txBody>
      </p:sp>
    </p:spTree>
    <p:extLst>
      <p:ext uri="{BB962C8B-B14F-4D97-AF65-F5344CB8AC3E}">
        <p14:creationId xmlns:p14="http://schemas.microsoft.com/office/powerpoint/2010/main" val="8931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9086385" cy="1325563"/>
          </a:xfrm>
        </p:spPr>
        <p:txBody>
          <a:bodyPr/>
          <a:lstStyle/>
          <a:p>
            <a:r>
              <a:rPr lang="nl-NL" dirty="0" smtClean="0"/>
              <a:t>Welke gemeente heeft er dan voorrang bij herverdeling op het netwerk?</a:t>
            </a:r>
            <a:endParaRPr lang="nl-NL" dirty="0"/>
          </a:p>
        </p:txBody>
      </p:sp>
      <p:sp>
        <p:nvSpPr>
          <p:cNvPr id="3" name="Tijdelijke aanduiding voor inhoud 2"/>
          <p:cNvSpPr>
            <a:spLocks noGrp="1"/>
          </p:cNvSpPr>
          <p:nvPr>
            <p:ph idx="1"/>
          </p:nvPr>
        </p:nvSpPr>
        <p:spPr/>
        <p:txBody>
          <a:bodyPr/>
          <a:lstStyle/>
          <a:p>
            <a:pPr marL="0" indent="0">
              <a:buNone/>
            </a:pPr>
            <a:r>
              <a:rPr lang="nl-NL" dirty="0" smtClean="0">
                <a:hlinkClick r:id="rId2"/>
              </a:rPr>
              <a:t>Vraag </a:t>
            </a:r>
            <a:r>
              <a:rPr lang="nl-NL" dirty="0">
                <a:hlinkClick r:id="rId2"/>
              </a:rPr>
              <a:t>5</a:t>
            </a:r>
            <a:r>
              <a:rPr lang="nl-NL" dirty="0" smtClean="0">
                <a:hlinkClick r:id="rId2"/>
              </a:rPr>
              <a:t> </a:t>
            </a:r>
            <a:endParaRPr lang="nl-NL" dirty="0"/>
          </a:p>
        </p:txBody>
      </p:sp>
      <p:pic>
        <p:nvPicPr>
          <p:cNvPr id="5" name="Picture 2" descr="http://www.hansbuchi.nl/sites/default/files/styles/rechthoek_foto_600x900/public/field/image/uitsnede_spoorkaart_prorail_april_2013-web.jpg?itok=XDd_mVfh"/>
          <p:cNvPicPr/>
          <p:nvPr/>
        </p:nvPicPr>
        <p:blipFill>
          <a:blip r:embed="rId3">
            <a:extLst>
              <a:ext uri="{28A0092B-C50C-407E-A947-70E740481C1C}">
                <a14:useLocalDpi xmlns:a14="http://schemas.microsoft.com/office/drawing/2010/main" val="0"/>
              </a:ext>
            </a:extLst>
          </a:blip>
          <a:srcRect/>
          <a:stretch>
            <a:fillRect/>
          </a:stretch>
        </p:blipFill>
        <p:spPr bwMode="auto">
          <a:xfrm>
            <a:off x="28121" y="1645285"/>
            <a:ext cx="9174117" cy="5552349"/>
          </a:xfrm>
          <a:prstGeom prst="rect">
            <a:avLst/>
          </a:prstGeom>
          <a:noFill/>
          <a:extLst/>
        </p:spPr>
      </p:pic>
      <p:sp>
        <p:nvSpPr>
          <p:cNvPr id="8" name="PIJL-RECHTS 7"/>
          <p:cNvSpPr/>
          <p:nvPr/>
        </p:nvSpPr>
        <p:spPr>
          <a:xfrm rot="1426725">
            <a:off x="627017" y="2286000"/>
            <a:ext cx="2103120" cy="1632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RECHTS 8"/>
          <p:cNvSpPr/>
          <p:nvPr/>
        </p:nvSpPr>
        <p:spPr>
          <a:xfrm rot="21180035">
            <a:off x="2516661" y="2821569"/>
            <a:ext cx="5008345" cy="796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RECHTS 10"/>
          <p:cNvSpPr/>
          <p:nvPr/>
        </p:nvSpPr>
        <p:spPr>
          <a:xfrm rot="624850">
            <a:off x="3382105" y="5237100"/>
            <a:ext cx="4794069" cy="398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JL-RECHTS 11"/>
          <p:cNvSpPr/>
          <p:nvPr/>
        </p:nvSpPr>
        <p:spPr>
          <a:xfrm rot="3500102">
            <a:off x="1981423" y="4108297"/>
            <a:ext cx="1921684" cy="501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LINKS en -RECHTS 12"/>
          <p:cNvSpPr/>
          <p:nvPr/>
        </p:nvSpPr>
        <p:spPr>
          <a:xfrm rot="19569840">
            <a:off x="3982258" y="3951659"/>
            <a:ext cx="3201281" cy="496388"/>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14" name="PIJL-LINKS en -RECHTS 13"/>
          <p:cNvSpPr/>
          <p:nvPr/>
        </p:nvSpPr>
        <p:spPr>
          <a:xfrm rot="15324525">
            <a:off x="3905842" y="4018239"/>
            <a:ext cx="2140435" cy="496388"/>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1531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0"/>
            <a:r>
              <a:rPr lang="nl-NL" sz="3600" dirty="0"/>
              <a:t>Aanbevelingen</a:t>
            </a:r>
          </a:p>
        </p:txBody>
      </p:sp>
      <p:sp>
        <p:nvSpPr>
          <p:cNvPr id="3" name="Tijdelijke aanduiding voor inhoud 2"/>
          <p:cNvSpPr>
            <a:spLocks noGrp="1"/>
          </p:cNvSpPr>
          <p:nvPr>
            <p:ph idx="1"/>
          </p:nvPr>
        </p:nvSpPr>
        <p:spPr/>
        <p:txBody>
          <a:bodyPr>
            <a:normAutofit fontScale="92500" lnSpcReduction="10000"/>
          </a:bodyPr>
          <a:lstStyle/>
          <a:p>
            <a:r>
              <a:rPr lang="nl-NL" dirty="0" err="1" smtClean="0"/>
              <a:t>Spoorspecifiek</a:t>
            </a:r>
            <a:r>
              <a:rPr lang="nl-NL" dirty="0" smtClean="0"/>
              <a:t> systeem!</a:t>
            </a:r>
            <a:br>
              <a:rPr lang="nl-NL" dirty="0" smtClean="0"/>
            </a:br>
            <a:endParaRPr lang="nl-NL" sz="2000" dirty="0"/>
          </a:p>
          <a:p>
            <a:r>
              <a:rPr lang="nl-NL" dirty="0" smtClean="0"/>
              <a:t>Verbetering absorptiecapaciteit</a:t>
            </a:r>
            <a:br>
              <a:rPr lang="nl-NL" dirty="0" smtClean="0"/>
            </a:br>
            <a:endParaRPr lang="nl-NL" sz="2000" dirty="0"/>
          </a:p>
          <a:p>
            <a:r>
              <a:rPr lang="nl-NL" dirty="0"/>
              <a:t>Versnelde </a:t>
            </a:r>
            <a:r>
              <a:rPr lang="nl-NL" dirty="0" smtClean="0"/>
              <a:t>monitoring</a:t>
            </a:r>
            <a:br>
              <a:rPr lang="nl-NL" dirty="0" smtClean="0"/>
            </a:br>
            <a:endParaRPr lang="nl-NL" dirty="0" smtClean="0"/>
          </a:p>
          <a:p>
            <a:r>
              <a:rPr lang="nl-NL" dirty="0"/>
              <a:t>Optimaal gebruik </a:t>
            </a:r>
            <a:r>
              <a:rPr lang="nl-NL" dirty="0" smtClean="0"/>
              <a:t>Betuweroute</a:t>
            </a:r>
            <a:br>
              <a:rPr lang="nl-NL" dirty="0" smtClean="0"/>
            </a:br>
            <a:endParaRPr lang="nl-NL" dirty="0" smtClean="0"/>
          </a:p>
          <a:p>
            <a:r>
              <a:rPr lang="nl-NL" dirty="0"/>
              <a:t>Verbeteren </a:t>
            </a:r>
            <a:r>
              <a:rPr lang="nl-NL" dirty="0" smtClean="0"/>
              <a:t>proces / organisatie Basisnet</a:t>
            </a:r>
            <a:br>
              <a:rPr lang="nl-NL" dirty="0" smtClean="0"/>
            </a:br>
            <a:endParaRPr lang="nl-NL" dirty="0" smtClean="0"/>
          </a:p>
          <a:p>
            <a:r>
              <a:rPr lang="nl-NL" dirty="0"/>
              <a:t>Communicatie ‘naar buiten’</a:t>
            </a:r>
            <a:br>
              <a:rPr lang="nl-NL" dirty="0"/>
            </a:br>
            <a:endParaRPr lang="nl-NL" sz="2000" dirty="0"/>
          </a:p>
        </p:txBody>
      </p:sp>
    </p:spTree>
    <p:extLst>
      <p:ext uri="{BB962C8B-B14F-4D97-AF65-F5344CB8AC3E}">
        <p14:creationId xmlns:p14="http://schemas.microsoft.com/office/powerpoint/2010/main" val="2699271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0"/>
            <a:r>
              <a:rPr lang="nl-NL" sz="3600" dirty="0"/>
              <a:t>Aanbevelingen</a:t>
            </a:r>
          </a:p>
        </p:txBody>
      </p:sp>
      <p:sp>
        <p:nvSpPr>
          <p:cNvPr id="3" name="Tijdelijke aanduiding voor inhoud 2"/>
          <p:cNvSpPr>
            <a:spLocks noGrp="1"/>
          </p:cNvSpPr>
          <p:nvPr>
            <p:ph idx="1"/>
          </p:nvPr>
        </p:nvSpPr>
        <p:spPr/>
        <p:txBody>
          <a:bodyPr/>
          <a:lstStyle/>
          <a:p>
            <a:r>
              <a:rPr lang="nl-NL" dirty="0" err="1" smtClean="0"/>
              <a:t>Spoorspecifiek</a:t>
            </a:r>
            <a:r>
              <a:rPr lang="nl-NL" dirty="0" smtClean="0"/>
              <a:t> systeem!</a:t>
            </a:r>
            <a:br>
              <a:rPr lang="nl-NL" dirty="0" smtClean="0"/>
            </a:br>
            <a:r>
              <a:rPr lang="nl-NL" sz="2000" dirty="0"/>
              <a:t>Kennis van elkaars acties, afstemming, tijdig kennis van elkaars plannen en (on)mogelijkheden routes, </a:t>
            </a:r>
            <a:r>
              <a:rPr lang="nl-NL" sz="2000" i="1" dirty="0"/>
              <a:t>trend</a:t>
            </a:r>
            <a:r>
              <a:rPr lang="nl-NL" sz="2000" dirty="0"/>
              <a:t>loket bij ProRail</a:t>
            </a:r>
            <a:br>
              <a:rPr lang="nl-NL" sz="2000" dirty="0"/>
            </a:br>
            <a:r>
              <a:rPr lang="nl-NL" sz="2000" dirty="0"/>
              <a:t>Actoren: </a:t>
            </a:r>
            <a:r>
              <a:rPr lang="nl-NL" sz="2000" dirty="0" err="1"/>
              <a:t>IenM</a:t>
            </a:r>
            <a:r>
              <a:rPr lang="nl-NL" sz="2000" dirty="0"/>
              <a:t> initieert, ProRail </a:t>
            </a:r>
            <a:r>
              <a:rPr lang="nl-NL" sz="2000" i="1" dirty="0"/>
              <a:t>‘spin in het web’</a:t>
            </a:r>
            <a:r>
              <a:rPr lang="nl-NL" sz="2000" dirty="0"/>
              <a:t>, verladers, vervoerders</a:t>
            </a:r>
            <a:br>
              <a:rPr lang="nl-NL" sz="2000" dirty="0"/>
            </a:br>
            <a:endParaRPr lang="nl-NL" sz="2000" dirty="0"/>
          </a:p>
          <a:p>
            <a:r>
              <a:rPr lang="nl-NL" dirty="0" smtClean="0"/>
              <a:t>Verbetering absorptiecapaciteit</a:t>
            </a:r>
            <a:br>
              <a:rPr lang="nl-NL" dirty="0" smtClean="0"/>
            </a:br>
            <a:r>
              <a:rPr lang="nl-NL" sz="2000" dirty="0"/>
              <a:t>Analyse nieuwe ontwikkelingen en mogelijke routes, toets aan plafonds (inclusief emplacementen), </a:t>
            </a:r>
            <a:r>
              <a:rPr lang="nl-NL" sz="2000" dirty="0" err="1"/>
              <a:t>zonodig</a:t>
            </a:r>
            <a:r>
              <a:rPr lang="nl-NL" sz="2000" dirty="0"/>
              <a:t> maatregelen, ophogen plafonds?</a:t>
            </a:r>
            <a:br>
              <a:rPr lang="nl-NL" sz="2000" dirty="0"/>
            </a:br>
            <a:endParaRPr lang="nl-NL" sz="2000" dirty="0"/>
          </a:p>
          <a:p>
            <a:r>
              <a:rPr lang="nl-NL" dirty="0"/>
              <a:t>Versnelde monitoring</a:t>
            </a:r>
            <a:r>
              <a:rPr lang="nl-NL" sz="2000" dirty="0"/>
              <a:t/>
            </a:r>
            <a:br>
              <a:rPr lang="nl-NL" sz="2000" dirty="0"/>
            </a:br>
            <a:r>
              <a:rPr lang="nl-NL" sz="2000" dirty="0"/>
              <a:t>(</a:t>
            </a:r>
            <a:r>
              <a:rPr lang="nl-NL" sz="2000" i="1" dirty="0"/>
              <a:t>Risico’s</a:t>
            </a:r>
            <a:r>
              <a:rPr lang="nl-NL" sz="2000" dirty="0"/>
              <a:t> dus niet </a:t>
            </a:r>
            <a:r>
              <a:rPr lang="nl-NL" sz="2000" i="1" dirty="0"/>
              <a:t>aantallen</a:t>
            </a:r>
            <a:r>
              <a:rPr lang="nl-NL" sz="2000" dirty="0"/>
              <a:t>, nieuwe technieken voor snellere info, jaarlijks, bij krapte hogere frequentie, </a:t>
            </a:r>
            <a:r>
              <a:rPr lang="nl-NL" sz="2000" dirty="0" err="1"/>
              <a:t>locatiespecifieke</a:t>
            </a:r>
            <a:r>
              <a:rPr lang="nl-NL" sz="2000" dirty="0"/>
              <a:t> tool) </a:t>
            </a:r>
          </a:p>
        </p:txBody>
      </p:sp>
    </p:spTree>
    <p:extLst>
      <p:ext uri="{BB962C8B-B14F-4D97-AF65-F5344CB8AC3E}">
        <p14:creationId xmlns:p14="http://schemas.microsoft.com/office/powerpoint/2010/main" val="40539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0"/>
            <a:r>
              <a:rPr lang="nl-NL" sz="3600" dirty="0"/>
              <a:t>Aanbevelingen</a:t>
            </a:r>
          </a:p>
        </p:txBody>
      </p:sp>
      <p:sp>
        <p:nvSpPr>
          <p:cNvPr id="3" name="Tijdelijke aanduiding voor inhoud 2"/>
          <p:cNvSpPr>
            <a:spLocks noGrp="1"/>
          </p:cNvSpPr>
          <p:nvPr>
            <p:ph idx="1"/>
          </p:nvPr>
        </p:nvSpPr>
        <p:spPr/>
        <p:txBody>
          <a:bodyPr/>
          <a:lstStyle/>
          <a:p>
            <a:r>
              <a:rPr lang="nl-NL" dirty="0" smtClean="0"/>
              <a:t>Optimaal gebruik Betuweroute</a:t>
            </a:r>
            <a:br>
              <a:rPr lang="nl-NL" dirty="0" smtClean="0"/>
            </a:br>
            <a:r>
              <a:rPr lang="nl-NL" sz="2000" dirty="0"/>
              <a:t>Bieden voorgaande aanbevelingen voldoende oplossing?, ERTMS op </a:t>
            </a:r>
            <a:r>
              <a:rPr lang="nl-NL" sz="2000" dirty="0" err="1"/>
              <a:t>aantakkende</a:t>
            </a:r>
            <a:r>
              <a:rPr lang="nl-NL" sz="2000" dirty="0"/>
              <a:t> routes, convenant met vervoerders en verladers, prestatieregeling, subsidieregeling?</a:t>
            </a:r>
            <a:br>
              <a:rPr lang="nl-NL" sz="2000" dirty="0"/>
            </a:br>
            <a:endParaRPr lang="nl-NL" sz="2000" dirty="0"/>
          </a:p>
          <a:p>
            <a:r>
              <a:rPr lang="nl-NL" dirty="0" smtClean="0"/>
              <a:t>Verbeteren proces</a:t>
            </a:r>
            <a:br>
              <a:rPr lang="nl-NL" dirty="0" smtClean="0"/>
            </a:br>
            <a:r>
              <a:rPr lang="nl-NL" sz="2000" dirty="0"/>
              <a:t>Overlegstructuur, ook met nieuwe partijen, niet alleen bij overschrijdingen, gericht op veiligheid</a:t>
            </a:r>
            <a:br>
              <a:rPr lang="nl-NL" sz="2000" dirty="0"/>
            </a:br>
            <a:endParaRPr lang="nl-NL" sz="2000" dirty="0"/>
          </a:p>
          <a:p>
            <a:r>
              <a:rPr lang="nl-NL" dirty="0"/>
              <a:t>Communicatie ‘naar buiten’</a:t>
            </a:r>
            <a:br>
              <a:rPr lang="nl-NL" dirty="0"/>
            </a:br>
            <a:r>
              <a:rPr lang="nl-NL" sz="2000" dirty="0"/>
              <a:t>Naar pers en omwonenden, over dit onderzoek, over nut en noodzaak vervoer (dus geen ‘</a:t>
            </a:r>
            <a:r>
              <a:rPr lang="nl-NL" sz="2000" dirty="0" err="1"/>
              <a:t>giftreinen</a:t>
            </a:r>
            <a:r>
              <a:rPr lang="nl-NL" sz="2000" dirty="0"/>
              <a:t>’)</a:t>
            </a:r>
          </a:p>
        </p:txBody>
      </p:sp>
    </p:spTree>
    <p:extLst>
      <p:ext uri="{BB962C8B-B14F-4D97-AF65-F5344CB8AC3E}">
        <p14:creationId xmlns:p14="http://schemas.microsoft.com/office/powerpoint/2010/main" val="2037370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Moeten we het Basisnet afschaffen?</a:t>
            </a:r>
            <a:endParaRPr lang="nl-NL" dirty="0"/>
          </a:p>
        </p:txBody>
      </p:sp>
      <p:sp>
        <p:nvSpPr>
          <p:cNvPr id="3" name="Tijdelijke aanduiding voor inhoud 2"/>
          <p:cNvSpPr>
            <a:spLocks noGrp="1"/>
          </p:cNvSpPr>
          <p:nvPr>
            <p:ph idx="1"/>
          </p:nvPr>
        </p:nvSpPr>
        <p:spPr/>
        <p:txBody>
          <a:bodyPr/>
          <a:lstStyle/>
          <a:p>
            <a:pPr marL="0" indent="0">
              <a:buNone/>
            </a:pPr>
            <a:r>
              <a:rPr lang="nl-NL" dirty="0" smtClean="0">
                <a:hlinkClick r:id="rId2"/>
              </a:rPr>
              <a:t>Vraag 5 </a:t>
            </a:r>
            <a:endParaRPr lang="nl-NL" dirty="0"/>
          </a:p>
        </p:txBody>
      </p:sp>
    </p:spTree>
    <p:extLst>
      <p:ext uri="{BB962C8B-B14F-4D97-AF65-F5344CB8AC3E}">
        <p14:creationId xmlns:p14="http://schemas.microsoft.com/office/powerpoint/2010/main" val="104472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Weet u wat het Basisnet Spoor is?</a:t>
            </a:r>
          </a:p>
        </p:txBody>
      </p:sp>
      <p:sp>
        <p:nvSpPr>
          <p:cNvPr id="3" name="Tijdelijke aanduiding voor inhoud 2"/>
          <p:cNvSpPr>
            <a:spLocks noGrp="1"/>
          </p:cNvSpPr>
          <p:nvPr>
            <p:ph idx="1"/>
          </p:nvPr>
        </p:nvSpPr>
        <p:spPr/>
        <p:txBody>
          <a:bodyPr/>
          <a:lstStyle/>
          <a:p>
            <a:pPr marL="0" indent="0">
              <a:buNone/>
            </a:pPr>
            <a:r>
              <a:rPr lang="nl-NL" dirty="0" smtClean="0"/>
              <a:t>Ga naar </a:t>
            </a:r>
            <a:r>
              <a:rPr lang="nl-NL" dirty="0" smtClean="0">
                <a:hlinkClick r:id="rId2"/>
              </a:rPr>
              <a:t>www.menti.com</a:t>
            </a:r>
            <a:endParaRPr lang="nl-NL" dirty="0" smtClean="0"/>
          </a:p>
          <a:p>
            <a:pPr marL="0" indent="0">
              <a:buNone/>
            </a:pPr>
            <a:endParaRPr lang="nl-NL" dirty="0"/>
          </a:p>
          <a:p>
            <a:pPr marL="0" indent="0">
              <a:buNone/>
            </a:pPr>
            <a:r>
              <a:rPr lang="nl-NL" dirty="0" smtClean="0"/>
              <a:t>Voer code 94 63 23 in</a:t>
            </a:r>
            <a:endParaRPr lang="nl-NL" dirty="0"/>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1222051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0"/>
            <a:r>
              <a:rPr lang="nl-NL" sz="3600" dirty="0"/>
              <a:t>Laatste stand van zaken…</a:t>
            </a:r>
          </a:p>
        </p:txBody>
      </p:sp>
      <p:sp>
        <p:nvSpPr>
          <p:cNvPr id="5" name="Tijdelijke aanduiding voor inhoud 4"/>
          <p:cNvSpPr>
            <a:spLocks noGrp="1"/>
          </p:cNvSpPr>
          <p:nvPr>
            <p:ph idx="1"/>
          </p:nvPr>
        </p:nvSpPr>
        <p:spPr/>
        <p:txBody>
          <a:bodyPr/>
          <a:lstStyle/>
          <a:p>
            <a:r>
              <a:rPr lang="nl-NL" dirty="0" smtClean="0"/>
              <a:t>Er is een loket bij ProRail</a:t>
            </a:r>
          </a:p>
          <a:p>
            <a:r>
              <a:rPr lang="nl-NL" dirty="0" smtClean="0"/>
              <a:t>Herijking over 2 jaar?</a:t>
            </a:r>
          </a:p>
          <a:p>
            <a:r>
              <a:rPr lang="nl-NL" dirty="0" smtClean="0"/>
              <a:t>Subsidie voor ERTMS?</a:t>
            </a:r>
            <a:endParaRPr lang="nl-NL" dirty="0"/>
          </a:p>
        </p:txBody>
      </p:sp>
    </p:spTree>
    <p:extLst>
      <p:ext uri="{BB962C8B-B14F-4D97-AF65-F5344CB8AC3E}">
        <p14:creationId xmlns:p14="http://schemas.microsoft.com/office/powerpoint/2010/main" val="24430472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9"/>
            <a:ext cx="10515600" cy="2347912"/>
          </a:xfrm>
        </p:spPr>
        <p:txBody>
          <a:bodyPr/>
          <a:lstStyle/>
          <a:p>
            <a:pPr eaLnBrk="0"/>
            <a:r>
              <a:rPr lang="nl-NL" sz="3600" dirty="0"/>
              <a:t>Heeft u nog vragen?</a:t>
            </a:r>
          </a:p>
        </p:txBody>
      </p:sp>
      <p:sp>
        <p:nvSpPr>
          <p:cNvPr id="3" name="Tijdelijke aanduiding voor inhoud 2"/>
          <p:cNvSpPr>
            <a:spLocks noGrp="1"/>
          </p:cNvSpPr>
          <p:nvPr>
            <p:ph type="body" idx="1"/>
          </p:nvPr>
        </p:nvSpPr>
        <p:spPr/>
        <p:txBody>
          <a:bodyPr>
            <a:normAutofit lnSpcReduction="10000"/>
          </a:bodyPr>
          <a:lstStyle/>
          <a:p>
            <a:pPr marL="0" indent="0">
              <a:buNone/>
            </a:pPr>
            <a:r>
              <a:rPr lang="nl-NL" sz="1600" dirty="0"/>
              <a:t>Monique Berrevoets 06 5372 6201</a:t>
            </a:r>
          </a:p>
          <a:p>
            <a:pPr marL="0" indent="0">
              <a:buNone/>
            </a:pPr>
            <a:r>
              <a:rPr lang="nl-NL" sz="1600" dirty="0">
                <a:hlinkClick r:id="rId2"/>
              </a:rPr>
              <a:t>monique.berrevoets@anteagroup.com</a:t>
            </a:r>
            <a:r>
              <a:rPr lang="nl-NL" sz="1600" dirty="0"/>
              <a:t/>
            </a:r>
            <a:br>
              <a:rPr lang="nl-NL" sz="1600" dirty="0"/>
            </a:br>
            <a:endParaRPr lang="nl-NL" sz="1600" dirty="0"/>
          </a:p>
          <a:p>
            <a:pPr marL="0" indent="0">
              <a:buNone/>
            </a:pPr>
            <a:r>
              <a:rPr lang="nl-NL" sz="1600" dirty="0"/>
              <a:t>Vincent van der Vlies 06 5536 4831</a:t>
            </a:r>
          </a:p>
          <a:p>
            <a:pPr marL="0" indent="0">
              <a:buNone/>
            </a:pPr>
            <a:r>
              <a:rPr lang="nl-NL" sz="1600" dirty="0">
                <a:hlinkClick r:id="rId3"/>
              </a:rPr>
              <a:t>v.vandervlies@berenschot.nl</a:t>
            </a:r>
            <a:endParaRPr lang="nl-NL" sz="1600" dirty="0"/>
          </a:p>
          <a:p>
            <a:pPr marL="0" indent="0">
              <a:buNone/>
            </a:pPr>
            <a:endParaRPr lang="nl-NL" sz="1600" dirty="0"/>
          </a:p>
        </p:txBody>
      </p:sp>
    </p:spTree>
    <p:extLst>
      <p:ext uri="{BB962C8B-B14F-4D97-AF65-F5344CB8AC3E}">
        <p14:creationId xmlns:p14="http://schemas.microsoft.com/office/powerpoint/2010/main" val="2793455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ivl\Pictures\IMG_905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7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t="8730" b="14673"/>
          <a:stretch/>
        </p:blipFill>
        <p:spPr bwMode="auto">
          <a:xfrm>
            <a:off x="0" y="-97277"/>
            <a:ext cx="12192000" cy="700391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618653" y="401216"/>
            <a:ext cx="4534678" cy="830997"/>
          </a:xfrm>
          <a:prstGeom prst="rect">
            <a:avLst/>
          </a:prstGeom>
          <a:noFill/>
        </p:spPr>
        <p:txBody>
          <a:bodyPr wrap="square" rtlCol="0">
            <a:spAutoFit/>
          </a:bodyPr>
          <a:lstStyle/>
          <a:p>
            <a:r>
              <a:rPr lang="nl-NL" sz="4800" b="1" dirty="0" smtClean="0">
                <a:solidFill>
                  <a:schemeClr val="bg1"/>
                </a:solidFill>
              </a:rPr>
              <a:t>Gevaarlijk?</a:t>
            </a:r>
            <a:endParaRPr lang="nl-NL" sz="4800" b="1" dirty="0">
              <a:solidFill>
                <a:schemeClr val="bg1"/>
              </a:solidFill>
            </a:endParaRPr>
          </a:p>
        </p:txBody>
      </p:sp>
    </p:spTree>
    <p:extLst>
      <p:ext uri="{BB962C8B-B14F-4D97-AF65-F5344CB8AC3E}">
        <p14:creationId xmlns:p14="http://schemas.microsoft.com/office/powerpoint/2010/main" val="324971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p:cNvPicPr>
            <a:picLocks noGrp="1"/>
          </p:cNvPicPr>
          <p:nvPr>
            <p:ph idx="1"/>
          </p:nvPr>
        </p:nvPicPr>
        <p:blipFill rotWithShape="1">
          <a:blip r:embed="rId2" cstate="print">
            <a:extLst>
              <a:ext uri="{28A0092B-C50C-407E-A947-70E740481C1C}">
                <a14:useLocalDpi xmlns:a14="http://schemas.microsoft.com/office/drawing/2010/main" val="0"/>
              </a:ext>
            </a:extLst>
          </a:blip>
          <a:srcRect l="10160" t="17169" r="43103" b="9036"/>
          <a:stretch/>
        </p:blipFill>
        <p:spPr bwMode="auto">
          <a:xfrm>
            <a:off x="675003" y="878088"/>
            <a:ext cx="6081021" cy="5398252"/>
          </a:xfrm>
          <a:prstGeom prst="rect">
            <a:avLst/>
          </a:prstGeom>
          <a:ln>
            <a:noFill/>
          </a:ln>
          <a:extLst>
            <a:ext uri="{53640926-AAD7-44D8-BBD7-CCE9431645EC}">
              <a14:shadowObscured xmlns:a14="http://schemas.microsoft.com/office/drawing/2010/main"/>
            </a:ext>
          </a:extLst>
        </p:spPr>
      </p:pic>
      <p:sp>
        <p:nvSpPr>
          <p:cNvPr id="8" name="Rechthoek 7"/>
          <p:cNvSpPr/>
          <p:nvPr/>
        </p:nvSpPr>
        <p:spPr>
          <a:xfrm>
            <a:off x="675002" y="5755944"/>
            <a:ext cx="608102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4498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0"/>
            <a:r>
              <a:rPr lang="nl-NL" sz="3600" dirty="0"/>
              <a:t>Is dit terecht of </a:t>
            </a:r>
            <a:br>
              <a:rPr lang="nl-NL" sz="3600" dirty="0"/>
            </a:br>
            <a:r>
              <a:rPr lang="nl-NL" sz="3600" dirty="0"/>
              <a:t>onterecht?</a:t>
            </a:r>
          </a:p>
        </p:txBody>
      </p:sp>
      <p:sp>
        <p:nvSpPr>
          <p:cNvPr id="7" name="Tijdelijke aanduiding voor inhoud 6"/>
          <p:cNvSpPr>
            <a:spLocks noGrp="1"/>
          </p:cNvSpPr>
          <p:nvPr>
            <p:ph idx="1"/>
          </p:nvPr>
        </p:nvSpPr>
        <p:spPr/>
        <p:txBody>
          <a:bodyPr/>
          <a:lstStyle/>
          <a:p>
            <a:pPr marL="0" indent="0">
              <a:buNone/>
            </a:pPr>
            <a:r>
              <a:rPr lang="nl-NL" dirty="0">
                <a:hlinkClick r:id="rId2"/>
              </a:rPr>
              <a:t>Vraag </a:t>
            </a:r>
            <a:r>
              <a:rPr lang="nl-NL" dirty="0" smtClean="0">
                <a:hlinkClick r:id="rId2"/>
              </a:rPr>
              <a:t>3 </a:t>
            </a:r>
            <a:endParaRPr lang="nl-NL" dirty="0"/>
          </a:p>
          <a:p>
            <a:endParaRPr lang="nl-NL" dirty="0"/>
          </a:p>
        </p:txBody>
      </p:sp>
      <p:pic>
        <p:nvPicPr>
          <p:cNvPr id="8" name="Picture 2" descr="C:\Users\vivl\Documents\Arcadis back-up 2\Overigen\Presentaties\krantenkop.JPG"/>
          <p:cNvPicPr>
            <a:picLocks noChangeAspect="1" noChangeArrowheads="1"/>
          </p:cNvPicPr>
          <p:nvPr/>
        </p:nvPicPr>
        <p:blipFill rotWithShape="1">
          <a:blip r:embed="rId3">
            <a:extLst>
              <a:ext uri="{28A0092B-C50C-407E-A947-70E740481C1C}">
                <a14:useLocalDpi xmlns:a14="http://schemas.microsoft.com/office/drawing/2010/main" val="0"/>
              </a:ext>
            </a:extLst>
          </a:blip>
          <a:srcRect l="15425" r="15290" b="4579"/>
          <a:stretch/>
        </p:blipFill>
        <p:spPr bwMode="auto">
          <a:xfrm>
            <a:off x="5036876" y="0"/>
            <a:ext cx="4971504" cy="684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658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Picture 2" descr="https://www.nieuwsuitdelden.nl/uploads/images/ingezonden_verzet_agh_tegen_spoorgoederenpad_twentekanaallijn_nieuws-uit-delden_20160831163119_Wetteren-ongeval.png"/>
          <p:cNvPicPr>
            <a:picLocks noChangeAspect="1" noChangeArrowheads="1"/>
          </p:cNvPicPr>
          <p:nvPr/>
        </p:nvPicPr>
        <p:blipFill rotWithShape="1">
          <a:blip r:embed="rId2">
            <a:extLst>
              <a:ext uri="{28A0092B-C50C-407E-A947-70E740481C1C}">
                <a14:useLocalDpi xmlns:a14="http://schemas.microsoft.com/office/drawing/2010/main" val="0"/>
              </a:ext>
            </a:extLst>
          </a:blip>
          <a:srcRect l="233" t="6587" r="-32" b="4427"/>
          <a:stretch/>
        </p:blipFill>
        <p:spPr bwMode="auto">
          <a:xfrm>
            <a:off x="0" y="-22302"/>
            <a:ext cx="10023807" cy="686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091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2550017"/>
            <a:ext cx="10515600" cy="3626946"/>
          </a:xfrm>
        </p:spPr>
        <p:txBody>
          <a:bodyPr>
            <a:normAutofit/>
          </a:bodyPr>
          <a:lstStyle/>
          <a:p>
            <a:pPr marL="0" indent="0" algn="ctr">
              <a:buNone/>
            </a:pPr>
            <a:r>
              <a:rPr lang="nl-NL" sz="4800" dirty="0" smtClean="0"/>
              <a:t>Maar wat nu als een dergelijk incident</a:t>
            </a:r>
          </a:p>
          <a:p>
            <a:pPr marL="0" indent="0" algn="ctr">
              <a:buNone/>
            </a:pPr>
            <a:r>
              <a:rPr lang="nl-NL" sz="4800" dirty="0" smtClean="0"/>
              <a:t> in de binnenstad plaatsvindt…</a:t>
            </a:r>
            <a:endParaRPr lang="nl-NL" sz="4800" dirty="0"/>
          </a:p>
        </p:txBody>
      </p:sp>
    </p:spTree>
    <p:extLst>
      <p:ext uri="{BB962C8B-B14F-4D97-AF65-F5344CB8AC3E}">
        <p14:creationId xmlns:p14="http://schemas.microsoft.com/office/powerpoint/2010/main" val="186760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a:p>
        </p:txBody>
      </p:sp>
      <p:pic>
        <p:nvPicPr>
          <p:cNvPr id="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l="5808" t="-6" r="-8" b="249"/>
          <a:stretch/>
        </p:blipFill>
        <p:spPr bwMode="auto">
          <a:xfrm>
            <a:off x="0" y="-26093"/>
            <a:ext cx="9946888" cy="6884093"/>
          </a:xfrm>
          <a:prstGeom prst="rect">
            <a:avLst/>
          </a:prstGeom>
          <a:noFill/>
          <a:ln w="12700">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960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TotalTime>
  <Words>379</Words>
  <Application>Microsoft Office PowerPoint</Application>
  <PresentationFormat>Breedbeeld</PresentationFormat>
  <Paragraphs>102</Paragraphs>
  <Slides>31</Slides>
  <Notes>0</Notes>
  <HiddenSlides>3</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31</vt:i4>
      </vt:variant>
    </vt:vector>
  </HeadingPairs>
  <TitlesOfParts>
    <vt:vector size="35" baseType="lpstr">
      <vt:lpstr>Arial</vt:lpstr>
      <vt:lpstr>Calibri</vt:lpstr>
      <vt:lpstr>Calibri Light</vt:lpstr>
      <vt:lpstr>Kantoorthema</vt:lpstr>
      <vt:lpstr>Robuust Basisnet</vt:lpstr>
      <vt:lpstr>Inhoud van de presentatie</vt:lpstr>
      <vt:lpstr>Weet u wat het Basisnet Spoor is?</vt:lpstr>
      <vt:lpstr>PowerPoint-presentatie</vt:lpstr>
      <vt:lpstr>PowerPoint-presentatie</vt:lpstr>
      <vt:lpstr>Is dit terecht of  onterecht?</vt:lpstr>
      <vt:lpstr>PowerPoint-presentatie</vt:lpstr>
      <vt:lpstr>PowerPoint-presentatie</vt:lpstr>
      <vt:lpstr>PowerPoint-presentatie</vt:lpstr>
      <vt:lpstr>PowerPoint-presentatie</vt:lpstr>
      <vt:lpstr>PowerPoint-presentatie</vt:lpstr>
      <vt:lpstr>PowerPoint-presentatie</vt:lpstr>
      <vt:lpstr>Visie: een Basisnet Spoor in balans</vt:lpstr>
      <vt:lpstr>Risicoplafonds</vt:lpstr>
      <vt:lpstr>Risicoplafonds</vt:lpstr>
      <vt:lpstr>Maar toen……..</vt:lpstr>
      <vt:lpstr>Centrale vraag: “Welke mogelijkheden zijn er om de robuustheid van het Basisnet spoor te vergroten?”</vt:lpstr>
      <vt:lpstr>Aanpak</vt:lpstr>
      <vt:lpstr>Onze bevindingen: veiligheid</vt:lpstr>
      <vt:lpstr>Onze bevindingen: transport</vt:lpstr>
      <vt:lpstr>Onze bevindingen: ruimtelijke ordening</vt:lpstr>
      <vt:lpstr>Onze bevindingen: Basisnet in balans</vt:lpstr>
      <vt:lpstr>Conclusie</vt:lpstr>
      <vt:lpstr>Is er sprake van NIMBY en hoe uit zich dat?</vt:lpstr>
      <vt:lpstr>Welke gemeente heeft er dan voorrang bij herverdeling op het netwerk?</vt:lpstr>
      <vt:lpstr>Aanbevelingen</vt:lpstr>
      <vt:lpstr>Aanbevelingen</vt:lpstr>
      <vt:lpstr>Aanbevelingen</vt:lpstr>
      <vt:lpstr>Moeten we het Basisnet afschaffen?</vt:lpstr>
      <vt:lpstr>Laatste stand van zaken…</vt:lpstr>
      <vt:lpstr>Heeft u nog vragen?</vt:lpstr>
    </vt:vector>
  </TitlesOfParts>
  <Company>Antea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Liefers Tanja, T.</dc:creator>
  <cp:lastModifiedBy>Administrator</cp:lastModifiedBy>
  <cp:revision>20</cp:revision>
  <dcterms:created xsi:type="dcterms:W3CDTF">2017-10-18T08:23:52Z</dcterms:created>
  <dcterms:modified xsi:type="dcterms:W3CDTF">2017-12-14T15:47:55Z</dcterms:modified>
</cp:coreProperties>
</file>