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4" r:id="rId2"/>
    <p:sldId id="270" r:id="rId3"/>
    <p:sldId id="287" r:id="rId4"/>
    <p:sldId id="286" r:id="rId5"/>
    <p:sldId id="292" r:id="rId6"/>
    <p:sldId id="293" r:id="rId7"/>
    <p:sldId id="294" r:id="rId8"/>
    <p:sldId id="295" r:id="rId9"/>
    <p:sldId id="258" r:id="rId10"/>
    <p:sldId id="296" r:id="rId11"/>
    <p:sldId id="297" r:id="rId12"/>
    <p:sldId id="259" r:id="rId13"/>
    <p:sldId id="260" r:id="rId14"/>
    <p:sldId id="261" r:id="rId15"/>
    <p:sldId id="262" r:id="rId16"/>
    <p:sldId id="263" r:id="rId17"/>
    <p:sldId id="283" r:id="rId18"/>
    <p:sldId id="288" r:id="rId19"/>
    <p:sldId id="298" r:id="rId20"/>
    <p:sldId id="289" r:id="rId21"/>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ink" initials="PM" lastIdx="3" clrIdx="0">
    <p:extLst>
      <p:ext uri="{19B8F6BF-5375-455C-9EA6-DF929625EA0E}">
        <p15:presenceInfo xmlns:p15="http://schemas.microsoft.com/office/powerpoint/2012/main" userId="S::paul.mink@rhdhv.com::b54a3e02-fc3e-44f7-8164-fb9e2b667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07" autoAdjust="0"/>
    <p:restoredTop sz="94872" autoAdjust="0"/>
  </p:normalViewPr>
  <p:slideViewPr>
    <p:cSldViewPr>
      <p:cViewPr varScale="1">
        <p:scale>
          <a:sx n="94" d="100"/>
          <a:sy n="94" d="100"/>
        </p:scale>
        <p:origin x="163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05" cy="498286"/>
          </a:xfrm>
          <a:prstGeom prst="rect">
            <a:avLst/>
          </a:prstGeom>
        </p:spPr>
        <p:txBody>
          <a:bodyPr vert="horz" lIns="88340" tIns="44170" rIns="88340" bIns="44170" rtlCol="0"/>
          <a:lstStyle>
            <a:lvl1pPr algn="l">
              <a:defRPr sz="1200"/>
            </a:lvl1pPr>
          </a:lstStyle>
          <a:p>
            <a:endParaRPr lang="nl-NL"/>
          </a:p>
        </p:txBody>
      </p:sp>
      <p:sp>
        <p:nvSpPr>
          <p:cNvPr id="3" name="Date Placeholder 2"/>
          <p:cNvSpPr>
            <a:spLocks noGrp="1"/>
          </p:cNvSpPr>
          <p:nvPr>
            <p:ph type="dt" idx="1"/>
          </p:nvPr>
        </p:nvSpPr>
        <p:spPr>
          <a:xfrm>
            <a:off x="3854588" y="0"/>
            <a:ext cx="2949505" cy="498286"/>
          </a:xfrm>
          <a:prstGeom prst="rect">
            <a:avLst/>
          </a:prstGeom>
        </p:spPr>
        <p:txBody>
          <a:bodyPr vert="horz" lIns="88340" tIns="44170" rIns="88340" bIns="44170" rtlCol="0"/>
          <a:lstStyle>
            <a:lvl1pPr algn="r">
              <a:defRPr sz="1200"/>
            </a:lvl1pPr>
          </a:lstStyle>
          <a:p>
            <a:fld id="{92C3F15C-3998-454B-977E-6D34FFFC8B97}" type="datetimeFigureOut">
              <a:rPr lang="nl-NL" smtClean="0"/>
              <a:t>11-2-2021</a:t>
            </a:fld>
            <a:endParaRPr lang="nl-NL"/>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88340" tIns="44170" rIns="88340" bIns="44170" rtlCol="0" anchor="ctr"/>
          <a:lstStyle/>
          <a:p>
            <a:endParaRPr lang="nl-NL"/>
          </a:p>
        </p:txBody>
      </p:sp>
      <p:sp>
        <p:nvSpPr>
          <p:cNvPr id="5" name="Notes Placeholder 4"/>
          <p:cNvSpPr>
            <a:spLocks noGrp="1"/>
          </p:cNvSpPr>
          <p:nvPr>
            <p:ph type="body" sz="quarter" idx="3"/>
          </p:nvPr>
        </p:nvSpPr>
        <p:spPr>
          <a:xfrm>
            <a:off x="679954" y="4785387"/>
            <a:ext cx="5445708" cy="3915316"/>
          </a:xfrm>
          <a:prstGeom prst="rect">
            <a:avLst/>
          </a:prstGeom>
        </p:spPr>
        <p:txBody>
          <a:bodyPr vert="horz" lIns="88340" tIns="44170" rIns="88340" bIns="441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445815"/>
            <a:ext cx="2949505" cy="498285"/>
          </a:xfrm>
          <a:prstGeom prst="rect">
            <a:avLst/>
          </a:prstGeom>
        </p:spPr>
        <p:txBody>
          <a:bodyPr vert="horz" lIns="88340" tIns="44170" rIns="88340" bIns="44170" rtlCol="0" anchor="b"/>
          <a:lstStyle>
            <a:lvl1pPr algn="l">
              <a:defRPr sz="1200"/>
            </a:lvl1pPr>
          </a:lstStyle>
          <a:p>
            <a:endParaRPr lang="nl-NL"/>
          </a:p>
        </p:txBody>
      </p:sp>
      <p:sp>
        <p:nvSpPr>
          <p:cNvPr id="7" name="Slide Number Placeholder 6"/>
          <p:cNvSpPr>
            <a:spLocks noGrp="1"/>
          </p:cNvSpPr>
          <p:nvPr>
            <p:ph type="sldNum" sz="quarter" idx="5"/>
          </p:nvPr>
        </p:nvSpPr>
        <p:spPr>
          <a:xfrm>
            <a:off x="3854588" y="9445815"/>
            <a:ext cx="2949505" cy="498285"/>
          </a:xfrm>
          <a:prstGeom prst="rect">
            <a:avLst/>
          </a:prstGeom>
        </p:spPr>
        <p:txBody>
          <a:bodyPr vert="horz" lIns="88340" tIns="44170" rIns="88340" bIns="44170" rtlCol="0" anchor="b"/>
          <a:lstStyle>
            <a:lvl1pPr algn="r">
              <a:defRPr sz="1200"/>
            </a:lvl1pPr>
          </a:lstStyle>
          <a:p>
            <a:fld id="{93A76C38-AE26-4232-A6EB-AC866CA597CE}" type="slidenum">
              <a:rPr lang="nl-NL" smtClean="0"/>
              <a:t>‹#›</a:t>
            </a:fld>
            <a:endParaRPr lang="nl-NL"/>
          </a:p>
        </p:txBody>
      </p:sp>
    </p:spTree>
    <p:extLst>
      <p:ext uri="{BB962C8B-B14F-4D97-AF65-F5344CB8AC3E}">
        <p14:creationId xmlns:p14="http://schemas.microsoft.com/office/powerpoint/2010/main" val="73706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Als opwarmer voor de dag zou ik graag kort met jullie in gesprek willen over hoe je aankijkt tegen veiligheid en de energietransitie. Zie je het als een kans of als een bedreiging? </a:t>
            </a:r>
          </a:p>
          <a:p>
            <a:r>
              <a:rPr lang="nl-NL" dirty="0"/>
              <a:t>Dit wil ik doen door in te  gaan op: </a:t>
            </a:r>
          </a:p>
          <a:p>
            <a:pPr marL="165637" indent="-165637">
              <a:buFontTx/>
              <a:buChar char="-"/>
            </a:pPr>
            <a:r>
              <a:rPr lang="nl-NL" dirty="0"/>
              <a:t>de rol van de kennistafel in dit vraagstuk</a:t>
            </a:r>
          </a:p>
          <a:p>
            <a:pPr marL="165637" indent="-165637">
              <a:buFontTx/>
              <a:buChar char="-"/>
            </a:pPr>
            <a:r>
              <a:rPr lang="nl-NL" dirty="0"/>
              <a:t>De visie van een bestuurder op dit vraagstuk</a:t>
            </a:r>
          </a:p>
          <a:p>
            <a:pPr marL="165637" indent="-165637">
              <a:buFontTx/>
              <a:buChar char="-"/>
            </a:pPr>
            <a:r>
              <a:rPr lang="nl-NL" dirty="0"/>
              <a:t>- enkele stellingen voor te leggen met behulp van een </a:t>
            </a:r>
            <a:r>
              <a:rPr lang="nl-NL" dirty="0" err="1"/>
              <a:t>mentimeter</a:t>
            </a:r>
            <a:r>
              <a:rPr lang="nl-NL" dirty="0"/>
              <a:t> </a:t>
            </a:r>
          </a:p>
          <a:p>
            <a:pPr marL="165637" indent="-165637">
              <a:buFontTx/>
              <a:buChar char="-"/>
            </a:pPr>
            <a:endParaRPr lang="nl-NL" dirty="0"/>
          </a:p>
          <a:p>
            <a:endParaRPr lang="nl-NL" dirty="0"/>
          </a:p>
        </p:txBody>
      </p:sp>
      <p:sp>
        <p:nvSpPr>
          <p:cNvPr id="4" name="Slide Number Placeholder 3"/>
          <p:cNvSpPr>
            <a:spLocks noGrp="1"/>
          </p:cNvSpPr>
          <p:nvPr>
            <p:ph type="sldNum" sz="quarter" idx="5"/>
          </p:nvPr>
        </p:nvSpPr>
        <p:spPr/>
        <p:txBody>
          <a:bodyPr/>
          <a:lstStyle/>
          <a:p>
            <a:fld id="{93A76C38-AE26-4232-A6EB-AC866CA597CE}" type="slidenum">
              <a:rPr lang="nl-NL" smtClean="0"/>
              <a:t>1</a:t>
            </a:fld>
            <a:endParaRPr lang="nl-NL"/>
          </a:p>
        </p:txBody>
      </p:sp>
    </p:spTree>
    <p:extLst>
      <p:ext uri="{BB962C8B-B14F-4D97-AF65-F5344CB8AC3E}">
        <p14:creationId xmlns:p14="http://schemas.microsoft.com/office/powerpoint/2010/main" val="381736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398" fontAlgn="base">
              <a:spcBef>
                <a:spcPct val="30000"/>
              </a:spcBef>
              <a:spcAft>
                <a:spcPct val="0"/>
              </a:spcAft>
              <a:defRPr/>
            </a:pPr>
            <a:r>
              <a:rPr lang="en-US" dirty="0"/>
              <a:t>Casus Leeuwarden: </a:t>
            </a:r>
            <a:r>
              <a:rPr lang="en-US" dirty="0" err="1"/>
              <a:t>uitsnede</a:t>
            </a:r>
            <a:r>
              <a:rPr lang="en-US" dirty="0"/>
              <a:t> </a:t>
            </a:r>
            <a:r>
              <a:rPr lang="en-US" dirty="0" err="1"/>
              <a:t>uitgezoomd</a:t>
            </a:r>
            <a:r>
              <a:rPr lang="en-US" dirty="0"/>
              <a:t>, Harm: </a:t>
            </a:r>
            <a:r>
              <a:rPr lang="nl-NL" dirty="0"/>
              <a:t>https://www.atlasleefomgeving.nl/kaarten?config=3ef897de-127f-471a-959b-93b7597de188&amp;gm-z=8.09019414617482&amp;gm-x=183433.80818195452&amp;gm-y=576692.1340896768&amp;gm-b=1552989744244,true,1;1553267883402,true,1;1553270471109,true,1;1606310650834,true,1;1606310650833,true,1;1553267883410,true,1</a:t>
            </a:r>
          </a:p>
          <a:p>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9</a:t>
            </a:fld>
            <a:endParaRPr lang="nl-NL" dirty="0"/>
          </a:p>
        </p:txBody>
      </p:sp>
    </p:spTree>
    <p:extLst>
      <p:ext uri="{BB962C8B-B14F-4D97-AF65-F5344CB8AC3E}">
        <p14:creationId xmlns:p14="http://schemas.microsoft.com/office/powerpoint/2010/main" val="244423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Ingezoomd</a:t>
            </a:r>
            <a:r>
              <a:rPr lang="en-US" dirty="0"/>
              <a:t> met </a:t>
            </a:r>
            <a:r>
              <a:rPr lang="en-US" dirty="0" err="1"/>
              <a:t>relevante</a:t>
            </a:r>
            <a:r>
              <a:rPr lang="en-US" dirty="0"/>
              <a:t> </a:t>
            </a:r>
            <a:r>
              <a:rPr lang="en-US" dirty="0" err="1"/>
              <a:t>kaarten</a:t>
            </a:r>
            <a:r>
              <a:rPr lang="en-US" dirty="0"/>
              <a:t> open: https://www.atlasleefomgeving.nl/kaarten?config=3ef897de-127f-471a-959b-93b7597de188&amp;activateOnStart=layercollection&amp;gm-x=183605.90509865244&amp;gm-y=580724.2242455318&amp;gm-z=11.6&amp;gm-b=1552989744244,true,1;1553267883404,true,1;1606310650833,true,1;1553267883402,true,1;1606310650834,true,1;1553270471109,true,1</a:t>
            </a:r>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12</a:t>
            </a:fld>
            <a:endParaRPr lang="nl-NL" dirty="0"/>
          </a:p>
        </p:txBody>
      </p:sp>
    </p:spTree>
    <p:extLst>
      <p:ext uri="{BB962C8B-B14F-4D97-AF65-F5344CB8AC3E}">
        <p14:creationId xmlns:p14="http://schemas.microsoft.com/office/powerpoint/2010/main" val="28028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Casus Leeuwarden: nu met </a:t>
            </a:r>
            <a:r>
              <a:rPr lang="en-US" dirty="0" err="1"/>
              <a:t>geluidkaart</a:t>
            </a:r>
            <a:r>
              <a:rPr lang="en-US" dirty="0"/>
              <a:t> </a:t>
            </a:r>
            <a:r>
              <a:rPr lang="en-US" dirty="0" err="1"/>
              <a:t>erbij</a:t>
            </a:r>
            <a:r>
              <a:rPr lang="en-US" dirty="0"/>
              <a:t>. </a:t>
            </a:r>
            <a:r>
              <a:rPr lang="en-US" dirty="0" err="1"/>
              <a:t>Duidelijk</a:t>
            </a:r>
            <a:r>
              <a:rPr lang="en-US" dirty="0"/>
              <a:t> </a:t>
            </a:r>
            <a:r>
              <a:rPr lang="en-US" dirty="0" err="1"/>
              <a:t>welke</a:t>
            </a:r>
            <a:r>
              <a:rPr lang="en-US" dirty="0"/>
              <a:t> </a:t>
            </a:r>
            <a:r>
              <a:rPr lang="en-US" dirty="0" err="1"/>
              <a:t>gevels</a:t>
            </a:r>
            <a:r>
              <a:rPr lang="en-US" dirty="0"/>
              <a:t> van </a:t>
            </a:r>
            <a:r>
              <a:rPr lang="en-US" dirty="0" err="1"/>
              <a:t>gebouwen</a:t>
            </a:r>
            <a:r>
              <a:rPr lang="en-US" dirty="0"/>
              <a:t> </a:t>
            </a:r>
            <a:r>
              <a:rPr lang="en-US" dirty="0" err="1"/>
              <a:t>geluidhinder</a:t>
            </a:r>
            <a:r>
              <a:rPr lang="en-US" dirty="0"/>
              <a:t> </a:t>
            </a:r>
            <a:r>
              <a:rPr lang="en-US" dirty="0" err="1"/>
              <a:t>zullen</a:t>
            </a:r>
            <a:r>
              <a:rPr lang="en-US" dirty="0"/>
              <a:t> </a:t>
            </a:r>
            <a:r>
              <a:rPr lang="en-US" dirty="0" err="1"/>
              <a:t>ondervinden</a:t>
            </a:r>
            <a:r>
              <a:rPr lang="en-US" dirty="0"/>
              <a:t>.</a:t>
            </a:r>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13</a:t>
            </a:fld>
            <a:endParaRPr lang="nl-NL" dirty="0"/>
          </a:p>
        </p:txBody>
      </p:sp>
    </p:spTree>
    <p:extLst>
      <p:ext uri="{BB962C8B-B14F-4D97-AF65-F5344CB8AC3E}">
        <p14:creationId xmlns:p14="http://schemas.microsoft.com/office/powerpoint/2010/main" val="350059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Casus Leeuwarden: </a:t>
            </a:r>
            <a:r>
              <a:rPr lang="en-US" dirty="0" err="1"/>
              <a:t>funderingsproblematiek</a:t>
            </a:r>
            <a:r>
              <a:rPr lang="en-US" dirty="0"/>
              <a:t>: https://www.atlasleefomgeving.nl/kaarten?config=3ef897de-127f-471a-959b-93b7597de188&amp;gm-z=11.6&amp;gm-x=183605.90509865244&amp;gm-y=580724.2242455318&amp;gm-b=1552989744244,true,1;1553267883404,true,1;1606310650833,true,1;1553267883402,true,1;1606310650834,true,1;1553270471109,true,1;1584094968340,true,0.8</a:t>
            </a:r>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14</a:t>
            </a:fld>
            <a:endParaRPr lang="nl-NL" dirty="0"/>
          </a:p>
        </p:txBody>
      </p:sp>
    </p:spTree>
    <p:extLst>
      <p:ext uri="{BB962C8B-B14F-4D97-AF65-F5344CB8AC3E}">
        <p14:creationId xmlns:p14="http://schemas.microsoft.com/office/powerpoint/2010/main" val="378349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Casus Leeuwarden: </a:t>
            </a:r>
            <a:r>
              <a:rPr lang="en-US" dirty="0" err="1"/>
              <a:t>waterdiepte</a:t>
            </a:r>
            <a:r>
              <a:rPr lang="en-US" dirty="0"/>
              <a:t> </a:t>
            </a:r>
            <a:r>
              <a:rPr lang="en-US" dirty="0" err="1"/>
              <a:t>na</a:t>
            </a:r>
            <a:r>
              <a:rPr lang="en-US" dirty="0"/>
              <a:t> </a:t>
            </a:r>
            <a:r>
              <a:rPr lang="en-US" dirty="0" err="1"/>
              <a:t>een</a:t>
            </a:r>
            <a:r>
              <a:rPr lang="en-US" dirty="0"/>
              <a:t> </a:t>
            </a:r>
            <a:r>
              <a:rPr lang="en-US" dirty="0" err="1"/>
              <a:t>piekbui</a:t>
            </a:r>
            <a:r>
              <a:rPr lang="en-US" dirty="0"/>
              <a:t> (70 mm in 2 </a:t>
            </a:r>
            <a:r>
              <a:rPr lang="en-US" dirty="0" err="1"/>
              <a:t>uur</a:t>
            </a:r>
            <a:r>
              <a:rPr lang="en-US" dirty="0"/>
              <a:t>); https://www.atlasleefomgeving.nl/kaarten?config=3ef897de-127f-471a-959b-93b7597de188&amp;gm-z=11.6&amp;gm-x=183605.90509865244&amp;gm-y=580724.2242455318&amp;gm-b=1552989744244,true,1;1553267883404,true,1;1606310650833,true,1;1553267883402,true,1;1606310650834,true,1;1553270471109,true,1;1578046862470,true,0.81</a:t>
            </a:r>
            <a:endParaRPr lang="nl-NL" dirty="0"/>
          </a:p>
        </p:txBody>
      </p:sp>
      <p:sp>
        <p:nvSpPr>
          <p:cNvPr id="4" name="Slide Number Placeholder 3"/>
          <p:cNvSpPr>
            <a:spLocks noGrp="1"/>
          </p:cNvSpPr>
          <p:nvPr>
            <p:ph type="sldNum" sz="quarter" idx="10"/>
          </p:nvPr>
        </p:nvSpPr>
        <p:spPr/>
        <p:txBody>
          <a:bodyPr/>
          <a:lstStyle/>
          <a:p>
            <a:fld id="{4DE5616D-1653-4A72-A4BA-E11F684B3036}" type="slidenum">
              <a:rPr lang="nl-NL" smtClean="0"/>
              <a:pPr/>
              <a:t>15</a:t>
            </a:fld>
            <a:endParaRPr lang="nl-NL" dirty="0"/>
          </a:p>
        </p:txBody>
      </p:sp>
    </p:spTree>
    <p:extLst>
      <p:ext uri="{BB962C8B-B14F-4D97-AF65-F5344CB8AC3E}">
        <p14:creationId xmlns:p14="http://schemas.microsoft.com/office/powerpoint/2010/main" val="23201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8838C479-67DB-484B-BBAB-EA95EA09E75D}" type="datetimeFigureOut">
              <a:rPr lang="nl-NL" smtClean="0"/>
              <a:t>11-2-2021</a:t>
            </a:fld>
            <a:endParaRPr lang="nl-NL"/>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nl-NL"/>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15B4242-196D-45E9-85AA-18D7793E0EA5}" type="slidenum">
              <a:rPr lang="nl-NL" smtClean="0"/>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38C479-67DB-484B-BBAB-EA95EA09E75D}" type="datetimeFigureOut">
              <a:rPr lang="nl-NL" smtClean="0"/>
              <a:t>11-2-2021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15B4242-196D-45E9-85AA-18D7793E0EA5}"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38C479-67DB-484B-BBAB-EA95EA09E75D}" type="datetimeFigureOut">
              <a:rPr lang="nl-NL" smtClean="0"/>
              <a:t>11-2-2021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15B4242-196D-45E9-85AA-18D7793E0EA5}"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8838C479-67DB-484B-BBAB-EA95EA09E75D}" type="datetimeFigureOut">
              <a:rPr lang="nl-NL" smtClean="0"/>
              <a:t>11-2-2021</a:t>
            </a:fld>
            <a:endParaRPr lang="nl-NL"/>
          </a:p>
        </p:txBody>
      </p:sp>
      <p:sp>
        <p:nvSpPr>
          <p:cNvPr id="9" name="Slide Number Placeholder 8"/>
          <p:cNvSpPr>
            <a:spLocks noGrp="1"/>
          </p:cNvSpPr>
          <p:nvPr>
            <p:ph type="sldNum" sz="quarter" idx="15"/>
          </p:nvPr>
        </p:nvSpPr>
        <p:spPr/>
        <p:txBody>
          <a:bodyPr rtlCol="0"/>
          <a:lstStyle/>
          <a:p>
            <a:fld id="{415B4242-196D-45E9-85AA-18D7793E0EA5}" type="slidenum">
              <a:rPr lang="nl-NL" smtClean="0"/>
              <a:t>‹#›</a:t>
            </a:fld>
            <a:endParaRPr lang="nl-NL"/>
          </a:p>
        </p:txBody>
      </p:sp>
      <p:sp>
        <p:nvSpPr>
          <p:cNvPr id="10" name="Footer Placeholder 9"/>
          <p:cNvSpPr>
            <a:spLocks noGrp="1"/>
          </p:cNvSpPr>
          <p:nvPr>
            <p:ph type="ftr" sz="quarter" idx="16"/>
          </p:nvPr>
        </p:nvSpPr>
        <p:spPr/>
        <p:txBody>
          <a:bodyPr rtlCol="0"/>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838C479-67DB-484B-BBAB-EA95EA09E75D}" type="datetimeFigureOut">
              <a:rPr lang="nl-NL" smtClean="0"/>
              <a:t>11-2-2021</a:t>
            </a:fld>
            <a:endParaRPr lang="nl-NL"/>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nl-NL"/>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15B4242-196D-45E9-85AA-18D7793E0EA5}" type="slidenum">
              <a:rPr lang="nl-NL" smtClean="0"/>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838C479-67DB-484B-BBAB-EA95EA09E75D}" type="datetimeFigureOut">
              <a:rPr lang="nl-NL" smtClean="0"/>
              <a:t>11-2-2021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15B4242-196D-45E9-85AA-18D7793E0EA5}" type="slidenum">
              <a:rPr lang="nl-NL" smtClean="0"/>
              <a:t>‹#›</a:t>
            </a:fld>
            <a:endParaRPr lang="nl-NL"/>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838C479-67DB-484B-BBAB-EA95EA09E75D}" type="datetimeFigureOut">
              <a:rPr lang="nl-NL" smtClean="0"/>
              <a:t>11-2-2021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15B4242-196D-45E9-85AA-18D7793E0EA5}" type="slidenum">
              <a:rPr lang="nl-NL" smtClean="0"/>
              <a:t>‹#›</a:t>
            </a:fld>
            <a:endParaRPr lang="nl-NL"/>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838C479-67DB-484B-BBAB-EA95EA09E75D}" type="datetimeFigureOut">
              <a:rPr lang="nl-NL" smtClean="0"/>
              <a:t>11-2-2021</a:t>
            </a:fld>
            <a:endParaRPr lang="nl-NL"/>
          </a:p>
        </p:txBody>
      </p:sp>
      <p:sp>
        <p:nvSpPr>
          <p:cNvPr id="7" name="Slide Number Placeholder 6"/>
          <p:cNvSpPr>
            <a:spLocks noGrp="1"/>
          </p:cNvSpPr>
          <p:nvPr>
            <p:ph type="sldNum" sz="quarter" idx="11"/>
          </p:nvPr>
        </p:nvSpPr>
        <p:spPr/>
        <p:txBody>
          <a:bodyPr rtlCol="0"/>
          <a:lstStyle/>
          <a:p>
            <a:fld id="{415B4242-196D-45E9-85AA-18D7793E0EA5}" type="slidenum">
              <a:rPr lang="nl-NL" smtClean="0"/>
              <a:t>‹#›</a:t>
            </a:fld>
            <a:endParaRPr lang="nl-NL"/>
          </a:p>
        </p:txBody>
      </p:sp>
      <p:sp>
        <p:nvSpPr>
          <p:cNvPr id="8" name="Footer Placeholder 7"/>
          <p:cNvSpPr>
            <a:spLocks noGrp="1"/>
          </p:cNvSpPr>
          <p:nvPr>
            <p:ph type="ftr" sz="quarter" idx="12"/>
          </p:nvPr>
        </p:nvSpPr>
        <p:spPr/>
        <p:txBody>
          <a:bodyPr rtlCol="0"/>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8C479-67DB-484B-BBAB-EA95EA09E75D}" type="datetimeFigureOut">
              <a:rPr lang="nl-NL" smtClean="0"/>
              <a:t>11-2-2021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15B4242-196D-45E9-85AA-18D7793E0EA5}"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838C479-67DB-484B-BBAB-EA95EA09E75D}" type="datetimeFigureOut">
              <a:rPr lang="nl-NL" smtClean="0"/>
              <a:t>11-2-2021</a:t>
            </a:fld>
            <a:endParaRPr lang="nl-NL"/>
          </a:p>
        </p:txBody>
      </p:sp>
      <p:sp>
        <p:nvSpPr>
          <p:cNvPr id="22" name="Slide Number Placeholder 21"/>
          <p:cNvSpPr>
            <a:spLocks noGrp="1"/>
          </p:cNvSpPr>
          <p:nvPr>
            <p:ph type="sldNum" sz="quarter" idx="15"/>
          </p:nvPr>
        </p:nvSpPr>
        <p:spPr/>
        <p:txBody>
          <a:bodyPr rtlCol="0"/>
          <a:lstStyle/>
          <a:p>
            <a:fld id="{415B4242-196D-45E9-85AA-18D7793E0EA5}" type="slidenum">
              <a:rPr lang="nl-NL" smtClean="0"/>
              <a:t>‹#›</a:t>
            </a:fld>
            <a:endParaRPr lang="nl-NL"/>
          </a:p>
        </p:txBody>
      </p:sp>
      <p:sp>
        <p:nvSpPr>
          <p:cNvPr id="23" name="Footer Placeholder 22"/>
          <p:cNvSpPr>
            <a:spLocks noGrp="1"/>
          </p:cNvSpPr>
          <p:nvPr>
            <p:ph type="ftr" sz="quarter" idx="16"/>
          </p:nvPr>
        </p:nvSpPr>
        <p:spPr/>
        <p:txBody>
          <a:bodyPr rtlCol="0"/>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838C479-67DB-484B-BBAB-EA95EA09E75D}" type="datetimeFigureOut">
              <a:rPr lang="nl-NL" smtClean="0"/>
              <a:t>11-2-2021</a:t>
            </a:fld>
            <a:endParaRPr lang="nl-NL"/>
          </a:p>
        </p:txBody>
      </p:sp>
      <p:sp>
        <p:nvSpPr>
          <p:cNvPr id="18" name="Slide Number Placeholder 17"/>
          <p:cNvSpPr>
            <a:spLocks noGrp="1"/>
          </p:cNvSpPr>
          <p:nvPr>
            <p:ph type="sldNum" sz="quarter" idx="11"/>
          </p:nvPr>
        </p:nvSpPr>
        <p:spPr/>
        <p:txBody>
          <a:bodyPr rtlCol="0"/>
          <a:lstStyle/>
          <a:p>
            <a:fld id="{415B4242-196D-45E9-85AA-18D7793E0EA5}" type="slidenum">
              <a:rPr lang="nl-NL" smtClean="0"/>
              <a:t>‹#›</a:t>
            </a:fld>
            <a:endParaRPr lang="nl-NL"/>
          </a:p>
        </p:txBody>
      </p:sp>
      <p:sp>
        <p:nvSpPr>
          <p:cNvPr id="21" name="Footer Placeholder 20"/>
          <p:cNvSpPr>
            <a:spLocks noGrp="1"/>
          </p:cNvSpPr>
          <p:nvPr>
            <p:ph type="ftr" sz="quarter" idx="12"/>
          </p:nvPr>
        </p:nvSpPr>
        <p:spPr/>
        <p:txBody>
          <a:bodyPr rtlCol="0"/>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38C479-67DB-484B-BBAB-EA95EA09E75D}" type="datetimeFigureOut">
              <a:rPr lang="nl-NL" smtClean="0"/>
              <a:t>11-2-2021</a:t>
            </a:fld>
            <a:endParaRPr lang="nl-NL"/>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NL"/>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15B4242-196D-45E9-85AA-18D7793E0EA5}"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fv.nl/kennisplein/Paginas/Handleiding-Omgevingsveiligheid-Mensen-op-Buitenlocaties.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Atlas%20Leefomgeving%20Kennistafel%20aandachtsgebieden%2011022021_v2.pptx"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2021-02-10%20Presentatie%20update%20REV.ppt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0692" y="2060848"/>
            <a:ext cx="6678488" cy="1894362"/>
          </a:xfrm>
        </p:spPr>
        <p:txBody>
          <a:bodyPr>
            <a:normAutofit fontScale="90000"/>
          </a:bodyPr>
          <a:lstStyle/>
          <a:p>
            <a:pPr algn="ctr"/>
            <a:r>
              <a:rPr lang="nl-NL" dirty="0"/>
              <a:t>Kennistafel aandachtsgebieden Omgevingsveiligheid</a:t>
            </a:r>
            <a:br>
              <a:rPr lang="nl-NL" dirty="0"/>
            </a:br>
            <a:br>
              <a:rPr lang="nl-NL" dirty="0"/>
            </a:br>
            <a:endParaRPr lang="nl-NL" i="1" dirty="0">
              <a:solidFill>
                <a:schemeClr val="accent1"/>
              </a:solidFill>
            </a:endParaRPr>
          </a:p>
        </p:txBody>
      </p:sp>
      <p:sp>
        <p:nvSpPr>
          <p:cNvPr id="3" name="Subtitle 2"/>
          <p:cNvSpPr>
            <a:spLocks noGrp="1"/>
          </p:cNvSpPr>
          <p:nvPr>
            <p:ph type="subTitle" idx="1"/>
          </p:nvPr>
        </p:nvSpPr>
        <p:spPr/>
        <p:txBody>
          <a:bodyPr/>
          <a:lstStyle/>
          <a:p>
            <a:r>
              <a:rPr lang="nl-NL" dirty="0"/>
              <a:t>Online Bijeenkomst 11 februari 2021</a:t>
            </a:r>
          </a:p>
        </p:txBody>
      </p:sp>
      <p:pic>
        <p:nvPicPr>
          <p:cNvPr id="4" name="Afbeelding 2" descr="http://platformtransportveiligheid.nl/images/stories/relevant_logo_lang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76672"/>
            <a:ext cx="2095500" cy="285750"/>
          </a:xfrm>
          <a:prstGeom prst="rect">
            <a:avLst/>
          </a:prstGeom>
          <a:noFill/>
          <a:ln>
            <a:noFill/>
          </a:ln>
        </p:spPr>
      </p:pic>
    </p:spTree>
    <p:extLst>
      <p:ext uri="{BB962C8B-B14F-4D97-AF65-F5344CB8AC3E}">
        <p14:creationId xmlns:p14="http://schemas.microsoft.com/office/powerpoint/2010/main" val="196255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A1E-6BB0-4CA1-941B-11D2F6D3F082}"/>
              </a:ext>
            </a:extLst>
          </p:cNvPr>
          <p:cNvSpPr>
            <a:spLocks noGrp="1"/>
          </p:cNvSpPr>
          <p:nvPr>
            <p:ph type="title"/>
          </p:nvPr>
        </p:nvSpPr>
        <p:spPr/>
        <p:txBody>
          <a:bodyPr/>
          <a:lstStyle/>
          <a:p>
            <a:r>
              <a:rPr lang="nl-NL" dirty="0"/>
              <a:t>Vragen Menti.com 80 29 464</a:t>
            </a:r>
            <a:endParaRPr lang="nl-NL" dirty="0">
              <a:highlight>
                <a:srgbClr val="FFFF00"/>
              </a:highlight>
            </a:endParaRPr>
          </a:p>
        </p:txBody>
      </p:sp>
      <p:sp>
        <p:nvSpPr>
          <p:cNvPr id="3" name="Content Placeholder 2">
            <a:extLst>
              <a:ext uri="{FF2B5EF4-FFF2-40B4-BE49-F238E27FC236}">
                <a16:creationId xmlns:a16="http://schemas.microsoft.com/office/drawing/2014/main" id="{561A7C4B-DC40-450C-9EFF-E42C4011D607}"/>
              </a:ext>
            </a:extLst>
          </p:cNvPr>
          <p:cNvSpPr>
            <a:spLocks noGrp="1"/>
          </p:cNvSpPr>
          <p:nvPr>
            <p:ph idx="1"/>
          </p:nvPr>
        </p:nvSpPr>
        <p:spPr/>
        <p:txBody>
          <a:bodyPr/>
          <a:lstStyle/>
          <a:p>
            <a:endParaRPr lang="nl-NL" dirty="0"/>
          </a:p>
          <a:p>
            <a:endParaRPr lang="nl-NL" dirty="0"/>
          </a:p>
        </p:txBody>
      </p:sp>
    </p:spTree>
    <p:extLst>
      <p:ext uri="{BB962C8B-B14F-4D97-AF65-F5344CB8AC3E}">
        <p14:creationId xmlns:p14="http://schemas.microsoft.com/office/powerpoint/2010/main" val="157105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A1E-6BB0-4CA1-941B-11D2F6D3F082}"/>
              </a:ext>
            </a:extLst>
          </p:cNvPr>
          <p:cNvSpPr>
            <a:spLocks noGrp="1"/>
          </p:cNvSpPr>
          <p:nvPr>
            <p:ph type="title"/>
          </p:nvPr>
        </p:nvSpPr>
        <p:spPr/>
        <p:txBody>
          <a:bodyPr/>
          <a:lstStyle/>
          <a:p>
            <a:r>
              <a:rPr lang="nl-NL" dirty="0"/>
              <a:t>Vragen Menti.com</a:t>
            </a:r>
          </a:p>
        </p:txBody>
      </p:sp>
      <p:sp>
        <p:nvSpPr>
          <p:cNvPr id="3" name="Content Placeholder 2">
            <a:extLst>
              <a:ext uri="{FF2B5EF4-FFF2-40B4-BE49-F238E27FC236}">
                <a16:creationId xmlns:a16="http://schemas.microsoft.com/office/drawing/2014/main" id="{561A7C4B-DC40-450C-9EFF-E42C4011D607}"/>
              </a:ext>
            </a:extLst>
          </p:cNvPr>
          <p:cNvSpPr>
            <a:spLocks noGrp="1"/>
          </p:cNvSpPr>
          <p:nvPr>
            <p:ph idx="1"/>
          </p:nvPr>
        </p:nvSpPr>
        <p:spPr/>
        <p:txBody>
          <a:bodyPr/>
          <a:lstStyle/>
          <a:p>
            <a:r>
              <a:rPr lang="nl-NL" dirty="0"/>
              <a:t>Welke informatie heb je nodig?</a:t>
            </a:r>
          </a:p>
          <a:p>
            <a:r>
              <a:rPr lang="nl-NL" dirty="0"/>
              <a:t>Zit deze informatie in de Atlas voor de leefomgeving of niet?</a:t>
            </a:r>
          </a:p>
          <a:p>
            <a:endParaRPr lang="nl-NL" dirty="0"/>
          </a:p>
          <a:p>
            <a:endParaRPr lang="nl-NL" dirty="0"/>
          </a:p>
        </p:txBody>
      </p:sp>
    </p:spTree>
    <p:extLst>
      <p:ext uri="{BB962C8B-B14F-4D97-AF65-F5344CB8AC3E}">
        <p14:creationId xmlns:p14="http://schemas.microsoft.com/office/powerpoint/2010/main" val="37760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dirty="0"/>
              <a:t>Casus Leeuwarden</a:t>
            </a:r>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FEBF79-CA3B-422F-B3E1-8B5FAE5FF72A}" type="datetimeFigureOut">
              <a:rPr lang="nl-NL" smtClean="0"/>
              <a:pPr algn="r"/>
              <a:t>11-2-2021</a:t>
            </a:fld>
            <a:endParaRPr lang="nl-NL" dirty="0"/>
          </a:p>
        </p:txBody>
      </p:sp>
      <p:pic>
        <p:nvPicPr>
          <p:cNvPr id="3" name="Afbeelding 2">
            <a:extLst>
              <a:ext uri="{FF2B5EF4-FFF2-40B4-BE49-F238E27FC236}">
                <a16:creationId xmlns:a16="http://schemas.microsoft.com/office/drawing/2014/main" id="{E04A6566-A11C-4515-85A6-ECC66C617015}"/>
              </a:ext>
            </a:extLst>
          </p:cNvPr>
          <p:cNvPicPr>
            <a:picLocks noChangeAspect="1"/>
          </p:cNvPicPr>
          <p:nvPr/>
        </p:nvPicPr>
        <p:blipFill>
          <a:blip r:embed="rId3"/>
          <a:stretch>
            <a:fillRect/>
          </a:stretch>
        </p:blipFill>
        <p:spPr>
          <a:xfrm>
            <a:off x="533400" y="2035154"/>
            <a:ext cx="7467600" cy="3505841"/>
          </a:xfrm>
          <a:prstGeom prst="rect">
            <a:avLst/>
          </a:prstGeom>
        </p:spPr>
      </p:pic>
    </p:spTree>
    <p:extLst>
      <p:ext uri="{BB962C8B-B14F-4D97-AF65-F5344CB8AC3E}">
        <p14:creationId xmlns:p14="http://schemas.microsoft.com/office/powerpoint/2010/main" val="188409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dirty="0"/>
              <a:t>Casus Leeuwarden</a:t>
            </a:r>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FEBF79-CA3B-422F-B3E1-8B5FAE5FF72A}" type="datetimeFigureOut">
              <a:rPr lang="nl-NL" smtClean="0"/>
              <a:pPr algn="r"/>
              <a:t>11-2-2021</a:t>
            </a:fld>
            <a:endParaRPr lang="nl-NL" dirty="0"/>
          </a:p>
        </p:txBody>
      </p:sp>
      <p:pic>
        <p:nvPicPr>
          <p:cNvPr id="3" name="Afbeelding 2">
            <a:extLst>
              <a:ext uri="{FF2B5EF4-FFF2-40B4-BE49-F238E27FC236}">
                <a16:creationId xmlns:a16="http://schemas.microsoft.com/office/drawing/2014/main" id="{11E704E7-D380-4398-B7BE-FC78823F29D9}"/>
              </a:ext>
            </a:extLst>
          </p:cNvPr>
          <p:cNvPicPr>
            <a:picLocks noChangeAspect="1"/>
          </p:cNvPicPr>
          <p:nvPr/>
        </p:nvPicPr>
        <p:blipFill>
          <a:blip r:embed="rId3"/>
          <a:stretch>
            <a:fillRect/>
          </a:stretch>
        </p:blipFill>
        <p:spPr>
          <a:xfrm>
            <a:off x="401495" y="2060848"/>
            <a:ext cx="7609527" cy="2916445"/>
          </a:xfrm>
          <a:prstGeom prst="rect">
            <a:avLst/>
          </a:prstGeom>
        </p:spPr>
      </p:pic>
    </p:spTree>
    <p:extLst>
      <p:ext uri="{BB962C8B-B14F-4D97-AF65-F5344CB8AC3E}">
        <p14:creationId xmlns:p14="http://schemas.microsoft.com/office/powerpoint/2010/main" val="202765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dirty="0"/>
              <a:t>Casus Leeuwarden</a:t>
            </a:r>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FEBF79-CA3B-422F-B3E1-8B5FAE5FF72A}" type="datetimeFigureOut">
              <a:rPr lang="nl-NL" smtClean="0"/>
              <a:pPr algn="r"/>
              <a:t>11-2-2021</a:t>
            </a:fld>
            <a:endParaRPr lang="nl-NL" dirty="0"/>
          </a:p>
        </p:txBody>
      </p:sp>
      <p:pic>
        <p:nvPicPr>
          <p:cNvPr id="3" name="Afbeelding 2">
            <a:extLst>
              <a:ext uri="{FF2B5EF4-FFF2-40B4-BE49-F238E27FC236}">
                <a16:creationId xmlns:a16="http://schemas.microsoft.com/office/drawing/2014/main" id="{F1E7D7E0-5AFE-4929-AB63-1AD689DCDB6C}"/>
              </a:ext>
            </a:extLst>
          </p:cNvPr>
          <p:cNvPicPr>
            <a:picLocks noChangeAspect="1"/>
          </p:cNvPicPr>
          <p:nvPr/>
        </p:nvPicPr>
        <p:blipFill>
          <a:blip r:embed="rId3"/>
          <a:stretch>
            <a:fillRect/>
          </a:stretch>
        </p:blipFill>
        <p:spPr>
          <a:xfrm>
            <a:off x="174231" y="2060849"/>
            <a:ext cx="7826769" cy="2983616"/>
          </a:xfrm>
          <a:prstGeom prst="rect">
            <a:avLst/>
          </a:prstGeom>
        </p:spPr>
      </p:pic>
    </p:spTree>
    <p:extLst>
      <p:ext uri="{BB962C8B-B14F-4D97-AF65-F5344CB8AC3E}">
        <p14:creationId xmlns:p14="http://schemas.microsoft.com/office/powerpoint/2010/main" val="285910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dirty="0"/>
              <a:t>Casus Leeuwarden</a:t>
            </a:r>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FEBF79-CA3B-422F-B3E1-8B5FAE5FF72A}" type="datetimeFigureOut">
              <a:rPr lang="nl-NL" smtClean="0"/>
              <a:pPr algn="r"/>
              <a:t>11-2-2021</a:t>
            </a:fld>
            <a:endParaRPr lang="nl-NL" dirty="0"/>
          </a:p>
        </p:txBody>
      </p:sp>
      <p:pic>
        <p:nvPicPr>
          <p:cNvPr id="3" name="Afbeelding 2">
            <a:extLst>
              <a:ext uri="{FF2B5EF4-FFF2-40B4-BE49-F238E27FC236}">
                <a16:creationId xmlns:a16="http://schemas.microsoft.com/office/drawing/2014/main" id="{308ED625-BB4D-4FFC-BF58-2EB0C088F225}"/>
              </a:ext>
            </a:extLst>
          </p:cNvPr>
          <p:cNvPicPr>
            <a:picLocks noChangeAspect="1"/>
          </p:cNvPicPr>
          <p:nvPr/>
        </p:nvPicPr>
        <p:blipFill>
          <a:blip r:embed="rId3"/>
          <a:stretch>
            <a:fillRect/>
          </a:stretch>
        </p:blipFill>
        <p:spPr>
          <a:xfrm>
            <a:off x="245220" y="1772816"/>
            <a:ext cx="7755780" cy="2968720"/>
          </a:xfrm>
          <a:prstGeom prst="rect">
            <a:avLst/>
          </a:prstGeom>
        </p:spPr>
      </p:pic>
    </p:spTree>
    <p:extLst>
      <p:ext uri="{BB962C8B-B14F-4D97-AF65-F5344CB8AC3E}">
        <p14:creationId xmlns:p14="http://schemas.microsoft.com/office/powerpoint/2010/main" val="8011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7A1E-6BB0-4CA1-941B-11D2F6D3F082}"/>
              </a:ext>
            </a:extLst>
          </p:cNvPr>
          <p:cNvSpPr>
            <a:spLocks noGrp="1"/>
          </p:cNvSpPr>
          <p:nvPr>
            <p:ph type="title"/>
          </p:nvPr>
        </p:nvSpPr>
        <p:spPr/>
        <p:txBody>
          <a:bodyPr/>
          <a:lstStyle/>
          <a:p>
            <a:r>
              <a:rPr lang="nl-NL" dirty="0"/>
              <a:t>Vragen Menti.com - code 80 29 464</a:t>
            </a:r>
          </a:p>
        </p:txBody>
      </p:sp>
      <p:sp>
        <p:nvSpPr>
          <p:cNvPr id="3" name="Content Placeholder 2">
            <a:extLst>
              <a:ext uri="{FF2B5EF4-FFF2-40B4-BE49-F238E27FC236}">
                <a16:creationId xmlns:a16="http://schemas.microsoft.com/office/drawing/2014/main" id="{561A7C4B-DC40-450C-9EFF-E42C4011D607}"/>
              </a:ext>
            </a:extLst>
          </p:cNvPr>
          <p:cNvSpPr>
            <a:spLocks noGrp="1"/>
          </p:cNvSpPr>
          <p:nvPr>
            <p:ph idx="1"/>
          </p:nvPr>
        </p:nvSpPr>
        <p:spPr/>
        <p:txBody>
          <a:bodyPr/>
          <a:lstStyle/>
          <a:p>
            <a:r>
              <a:rPr lang="nl-NL" dirty="0"/>
              <a:t>Welke informatie mis je?</a:t>
            </a:r>
          </a:p>
          <a:p>
            <a:r>
              <a:rPr lang="nl-NL" dirty="0"/>
              <a:t>Welke randvoorwaarden neem je op voor dit plangebied?</a:t>
            </a:r>
          </a:p>
          <a:p>
            <a:r>
              <a:rPr lang="nl-NL" dirty="0"/>
              <a:t>De gemeente wil hier woningen bouwen. Wat vind je daarvan?</a:t>
            </a:r>
          </a:p>
          <a:p>
            <a:r>
              <a:rPr lang="nl-NL" dirty="0"/>
              <a:t>Zou je hier zelf willen wonen? Waarom wel/niet?</a:t>
            </a:r>
          </a:p>
          <a:p>
            <a:r>
              <a:rPr lang="nl-NL" dirty="0"/>
              <a:t>Met wie ga je contact zoeken?</a:t>
            </a:r>
          </a:p>
          <a:p>
            <a:endParaRPr lang="nl-NL" dirty="0"/>
          </a:p>
          <a:p>
            <a:endParaRPr lang="nl-NL" dirty="0"/>
          </a:p>
        </p:txBody>
      </p:sp>
    </p:spTree>
    <p:extLst>
      <p:ext uri="{BB962C8B-B14F-4D97-AF65-F5344CB8AC3E}">
        <p14:creationId xmlns:p14="http://schemas.microsoft.com/office/powerpoint/2010/main" val="376086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FF7E-1906-4E97-9882-9999148E30BF}"/>
              </a:ext>
            </a:extLst>
          </p:cNvPr>
          <p:cNvSpPr>
            <a:spLocks noGrp="1"/>
          </p:cNvSpPr>
          <p:nvPr>
            <p:ph type="title"/>
          </p:nvPr>
        </p:nvSpPr>
        <p:spPr/>
        <p:txBody>
          <a:bodyPr/>
          <a:lstStyle/>
          <a:p>
            <a:r>
              <a:rPr lang="nl-NL" dirty="0"/>
              <a:t>Actualiteiten en onderwerpen voor 2021 </a:t>
            </a:r>
          </a:p>
        </p:txBody>
      </p:sp>
      <p:sp>
        <p:nvSpPr>
          <p:cNvPr id="3" name="Content Placeholder 2">
            <a:extLst>
              <a:ext uri="{FF2B5EF4-FFF2-40B4-BE49-F238E27FC236}">
                <a16:creationId xmlns:a16="http://schemas.microsoft.com/office/drawing/2014/main" id="{0B5A0DE2-68D8-48CA-9D78-33419E7CF9DB}"/>
              </a:ext>
            </a:extLst>
          </p:cNvPr>
          <p:cNvSpPr>
            <a:spLocks noGrp="1"/>
          </p:cNvSpPr>
          <p:nvPr>
            <p:ph sz="quarter" idx="1"/>
          </p:nvPr>
        </p:nvSpPr>
        <p:spPr>
          <a:xfrm>
            <a:off x="457200" y="1628800"/>
            <a:ext cx="7467600" cy="4873752"/>
          </a:xfrm>
        </p:spPr>
        <p:txBody>
          <a:bodyPr>
            <a:normAutofit/>
          </a:bodyPr>
          <a:lstStyle/>
          <a:p>
            <a:pPr lvl="1"/>
            <a:r>
              <a:rPr lang="nl-NL" u="sng" dirty="0">
                <a:hlinkClick r:id="rId2"/>
              </a:rPr>
              <a:t>https://www.ifv.nl/kennisplein/Paginas/Handleiding-Omgevingsveiligheid-Mensen-op-Buitenlocaties.aspx</a:t>
            </a:r>
            <a:r>
              <a:rPr lang="nl-NL" dirty="0"/>
              <a:t> </a:t>
            </a:r>
          </a:p>
          <a:p>
            <a:pPr lvl="1"/>
            <a:r>
              <a:rPr lang="nl-NL" dirty="0"/>
              <a:t>Menti.com</a:t>
            </a:r>
          </a:p>
        </p:txBody>
      </p:sp>
    </p:spTree>
    <p:extLst>
      <p:ext uri="{BB962C8B-B14F-4D97-AF65-F5344CB8AC3E}">
        <p14:creationId xmlns:p14="http://schemas.microsoft.com/office/powerpoint/2010/main" val="104491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FF7E-1906-4E97-9882-9999148E30BF}"/>
              </a:ext>
            </a:extLst>
          </p:cNvPr>
          <p:cNvSpPr>
            <a:spLocks noGrp="1"/>
          </p:cNvSpPr>
          <p:nvPr>
            <p:ph type="title"/>
          </p:nvPr>
        </p:nvSpPr>
        <p:spPr/>
        <p:txBody>
          <a:bodyPr/>
          <a:lstStyle/>
          <a:p>
            <a:r>
              <a:rPr lang="nl-NL" dirty="0"/>
              <a:t>Evaluatie  </a:t>
            </a:r>
          </a:p>
        </p:txBody>
      </p:sp>
      <p:sp>
        <p:nvSpPr>
          <p:cNvPr id="3" name="Content Placeholder 2">
            <a:extLst>
              <a:ext uri="{FF2B5EF4-FFF2-40B4-BE49-F238E27FC236}">
                <a16:creationId xmlns:a16="http://schemas.microsoft.com/office/drawing/2014/main" id="{0B5A0DE2-68D8-48CA-9D78-33419E7CF9DB}"/>
              </a:ext>
            </a:extLst>
          </p:cNvPr>
          <p:cNvSpPr>
            <a:spLocks noGrp="1"/>
          </p:cNvSpPr>
          <p:nvPr>
            <p:ph sz="quarter" idx="1"/>
          </p:nvPr>
        </p:nvSpPr>
        <p:spPr/>
        <p:txBody>
          <a:bodyPr>
            <a:normAutofit/>
          </a:bodyPr>
          <a:lstStyle/>
          <a:p>
            <a:r>
              <a:rPr lang="nl-NL" dirty="0">
                <a:sym typeface="Wingdings" panose="05000000000000000000" pitchFamily="2" charset="2"/>
              </a:rPr>
              <a:t>Algemene mening</a:t>
            </a:r>
          </a:p>
          <a:p>
            <a:r>
              <a:rPr lang="nl-NL" dirty="0">
                <a:sym typeface="Wingdings" panose="05000000000000000000" pitchFamily="2" charset="2"/>
              </a:rPr>
              <a:t>Tip voor volgende bijeenkomsten</a:t>
            </a:r>
          </a:p>
        </p:txBody>
      </p:sp>
    </p:spTree>
    <p:extLst>
      <p:ext uri="{BB962C8B-B14F-4D97-AF65-F5344CB8AC3E}">
        <p14:creationId xmlns:p14="http://schemas.microsoft.com/office/powerpoint/2010/main" val="239046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2127-D6AB-4960-A443-5E20E1E5C999}"/>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3929D20C-8803-4EE9-9A1F-DA829E2E01F7}"/>
              </a:ext>
            </a:extLst>
          </p:cNvPr>
          <p:cNvSpPr>
            <a:spLocks noGrp="1"/>
          </p:cNvSpPr>
          <p:nvPr>
            <p:ph sz="quarter" idx="1"/>
          </p:nvPr>
        </p:nvSpPr>
        <p:spPr/>
        <p:txBody>
          <a:bodyPr/>
          <a:lstStyle/>
          <a:p>
            <a:endParaRPr lang="nl-NL"/>
          </a:p>
        </p:txBody>
      </p:sp>
    </p:spTree>
    <p:extLst>
      <p:ext uri="{BB962C8B-B14F-4D97-AF65-F5344CB8AC3E}">
        <p14:creationId xmlns:p14="http://schemas.microsoft.com/office/powerpoint/2010/main" val="327098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9410-C61A-4940-8CC4-2ED3601986F2}"/>
              </a:ext>
            </a:extLst>
          </p:cNvPr>
          <p:cNvSpPr>
            <a:spLocks noGrp="1"/>
          </p:cNvSpPr>
          <p:nvPr>
            <p:ph type="title"/>
          </p:nvPr>
        </p:nvSpPr>
        <p:spPr/>
        <p:txBody>
          <a:bodyPr/>
          <a:lstStyle/>
          <a:p>
            <a:r>
              <a:rPr lang="nl-NL" dirty="0"/>
              <a:t>Agenda</a:t>
            </a:r>
          </a:p>
        </p:txBody>
      </p:sp>
      <p:graphicFrame>
        <p:nvGraphicFramePr>
          <p:cNvPr id="4" name="Table 3">
            <a:extLst>
              <a:ext uri="{FF2B5EF4-FFF2-40B4-BE49-F238E27FC236}">
                <a16:creationId xmlns:a16="http://schemas.microsoft.com/office/drawing/2014/main" id="{9527ECE7-518D-484A-8293-34FF6F220917}"/>
              </a:ext>
            </a:extLst>
          </p:cNvPr>
          <p:cNvGraphicFramePr>
            <a:graphicFrameLocks noGrp="1"/>
          </p:cNvGraphicFramePr>
          <p:nvPr>
            <p:extLst>
              <p:ext uri="{D42A27DB-BD31-4B8C-83A1-F6EECF244321}">
                <p14:modId xmlns:p14="http://schemas.microsoft.com/office/powerpoint/2010/main" val="3624561087"/>
              </p:ext>
            </p:extLst>
          </p:nvPr>
        </p:nvGraphicFramePr>
        <p:xfrm>
          <a:off x="467544" y="2060848"/>
          <a:ext cx="7344816" cy="4906272"/>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33547383"/>
                    </a:ext>
                  </a:extLst>
                </a:gridCol>
                <a:gridCol w="864096">
                  <a:extLst>
                    <a:ext uri="{9D8B030D-6E8A-4147-A177-3AD203B41FA5}">
                      <a16:colId xmlns:a16="http://schemas.microsoft.com/office/drawing/2014/main" val="83619956"/>
                    </a:ext>
                  </a:extLst>
                </a:gridCol>
                <a:gridCol w="3888432">
                  <a:extLst>
                    <a:ext uri="{9D8B030D-6E8A-4147-A177-3AD203B41FA5}">
                      <a16:colId xmlns:a16="http://schemas.microsoft.com/office/drawing/2014/main" val="4171998915"/>
                    </a:ext>
                  </a:extLst>
                </a:gridCol>
                <a:gridCol w="1728192">
                  <a:extLst>
                    <a:ext uri="{9D8B030D-6E8A-4147-A177-3AD203B41FA5}">
                      <a16:colId xmlns:a16="http://schemas.microsoft.com/office/drawing/2014/main" val="1455325301"/>
                    </a:ext>
                  </a:extLst>
                </a:gridCol>
              </a:tblGrid>
              <a:tr h="659572">
                <a:tc>
                  <a:txBody>
                    <a:bodyPr/>
                    <a:lstStyle/>
                    <a:p>
                      <a:pPr marL="0" marR="0">
                        <a:lnSpc>
                          <a:spcPct val="107000"/>
                        </a:lnSpc>
                        <a:spcBef>
                          <a:spcPts val="0"/>
                        </a:spcBef>
                        <a:spcAft>
                          <a:spcPts val="800"/>
                        </a:spcAft>
                      </a:pPr>
                      <a:r>
                        <a:rPr lang="nl-NL" sz="1400" dirty="0">
                          <a:effectLst/>
                        </a:rPr>
                        <a:t>Starttijd</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Eindtijd</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Onderwerp</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Door wie?</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140046"/>
                  </a:ext>
                </a:extLst>
              </a:tr>
              <a:tr h="659572">
                <a:tc>
                  <a:txBody>
                    <a:bodyPr/>
                    <a:lstStyle/>
                    <a:p>
                      <a:pPr marL="0" marR="0">
                        <a:lnSpc>
                          <a:spcPct val="107000"/>
                        </a:lnSpc>
                        <a:spcBef>
                          <a:spcPts val="0"/>
                        </a:spcBef>
                        <a:spcAft>
                          <a:spcPts val="800"/>
                        </a:spcAft>
                      </a:pPr>
                      <a:r>
                        <a:rPr lang="nl-NL" sz="1400" dirty="0">
                          <a:effectLst/>
                        </a:rPr>
                        <a:t>10:00</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10:10</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400" dirty="0">
                          <a:effectLst/>
                        </a:rPr>
                        <a:t>Opening en doelstelling kennistafel</a:t>
                      </a:r>
                    </a:p>
                    <a:p>
                      <a:pPr marL="0" marR="0">
                        <a:lnSpc>
                          <a:spcPct val="107000"/>
                        </a:lnSpc>
                        <a:spcBef>
                          <a:spcPts val="0"/>
                        </a:spcBef>
                        <a:spcAft>
                          <a:spcPts val="800"/>
                        </a:spcAft>
                      </a:pPr>
                      <a:r>
                        <a:rPr lang="nl-NL" sz="1400" dirty="0">
                          <a:effectLst/>
                        </a:rPr>
                        <a:t> </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a:effectLst/>
                        </a:rPr>
                        <a:t>Simone van Dijk </a:t>
                      </a:r>
                      <a:endParaRPr lang="nl-NL"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981468"/>
                  </a:ext>
                </a:extLst>
              </a:tr>
              <a:tr h="229331">
                <a:tc>
                  <a:txBody>
                    <a:bodyPr/>
                    <a:lstStyle/>
                    <a:p>
                      <a:pPr marL="0" marR="0">
                        <a:lnSpc>
                          <a:spcPct val="107000"/>
                        </a:lnSpc>
                        <a:spcBef>
                          <a:spcPts val="0"/>
                        </a:spcBef>
                        <a:spcAft>
                          <a:spcPts val="800"/>
                        </a:spcAft>
                      </a:pPr>
                      <a:r>
                        <a:rPr lang="nl-NL" sz="1400" dirty="0">
                          <a:effectLst/>
                        </a:rPr>
                        <a:t>10:10</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10:40</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2000"/>
                        </a:lnSpc>
                        <a:spcBef>
                          <a:spcPts val="0"/>
                        </a:spcBef>
                        <a:spcAft>
                          <a:spcPts val="0"/>
                        </a:spcAft>
                      </a:pPr>
                      <a:r>
                        <a:rPr lang="nl-NL" sz="1400" dirty="0"/>
                        <a:t>Atlas voor de leefomgeving en omgevingsveiligheid</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2000"/>
                        </a:lnSpc>
                        <a:spcBef>
                          <a:spcPts val="0"/>
                        </a:spcBef>
                        <a:spcAft>
                          <a:spcPts val="0"/>
                        </a:spcAft>
                      </a:pP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Miranda Mesman (RIVM)</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912189"/>
                  </a:ext>
                </a:extLst>
              </a:tr>
              <a:tr h="229331">
                <a:tc>
                  <a:txBody>
                    <a:bodyPr/>
                    <a:lstStyle/>
                    <a:p>
                      <a:pPr marL="0" marR="0" algn="l" rtl="0" eaLnBrk="1" latinLnBrk="0" hangingPunct="1">
                        <a:lnSpc>
                          <a:spcPct val="112000"/>
                        </a:lnSpc>
                        <a:spcBef>
                          <a:spcPts val="0"/>
                        </a:spcBef>
                        <a:spcAft>
                          <a:spcPts val="0"/>
                        </a:spcAft>
                      </a:pPr>
                      <a:r>
                        <a:rPr kumimoji="0" lang="nl-NL" sz="1400" kern="1200" dirty="0">
                          <a:solidFill>
                            <a:schemeClr val="dk1"/>
                          </a:solidFill>
                          <a:latin typeface="+mn-lt"/>
                          <a:ea typeface="+mn-ea"/>
                          <a:cs typeface="+mn-cs"/>
                        </a:rPr>
                        <a:t>10:40</a:t>
                      </a:r>
                    </a:p>
                  </a:txBody>
                  <a:tcPr marL="68580" marR="68580" marT="0" marB="0"/>
                </a:tc>
                <a:tc>
                  <a:txBody>
                    <a:bodyPr/>
                    <a:lstStyle/>
                    <a:p>
                      <a:pPr marL="0" marR="0" algn="l" rtl="0" eaLnBrk="1" latinLnBrk="0" hangingPunct="1">
                        <a:lnSpc>
                          <a:spcPct val="112000"/>
                        </a:lnSpc>
                        <a:spcBef>
                          <a:spcPts val="0"/>
                        </a:spcBef>
                        <a:spcAft>
                          <a:spcPts val="0"/>
                        </a:spcAft>
                      </a:pPr>
                      <a:r>
                        <a:rPr kumimoji="0" lang="nl-NL" sz="1400" kern="1200" dirty="0">
                          <a:solidFill>
                            <a:schemeClr val="dk1"/>
                          </a:solidFill>
                          <a:latin typeface="+mn-lt"/>
                          <a:ea typeface="+mn-ea"/>
                          <a:cs typeface="+mn-cs"/>
                        </a:rPr>
                        <a:t>11:00</a:t>
                      </a:r>
                    </a:p>
                  </a:txBody>
                  <a:tcPr marL="68580" marR="68580" marT="0" marB="0"/>
                </a:tc>
                <a:tc>
                  <a:txBody>
                    <a:bodyPr/>
                    <a:lstStyle/>
                    <a:p>
                      <a:pPr marL="0" marR="0" algn="l" rtl="0" eaLnBrk="1" latinLnBrk="0" hangingPunct="1">
                        <a:lnSpc>
                          <a:spcPct val="112000"/>
                        </a:lnSpc>
                        <a:spcBef>
                          <a:spcPts val="0"/>
                        </a:spcBef>
                        <a:spcAft>
                          <a:spcPts val="0"/>
                        </a:spcAft>
                      </a:pPr>
                      <a:r>
                        <a:rPr kumimoji="0" lang="nl-NL" sz="1400" kern="1200" dirty="0">
                          <a:solidFill>
                            <a:schemeClr val="dk1"/>
                          </a:solidFill>
                          <a:latin typeface="+mn-lt"/>
                          <a:ea typeface="+mn-ea"/>
                          <a:cs typeface="+mn-cs"/>
                        </a:rPr>
                        <a:t>Register externe veiligheidsrisico’s (REV) </a:t>
                      </a:r>
                    </a:p>
                  </a:txBody>
                  <a:tcPr marL="68580" marR="68580" marT="0" marB="0"/>
                </a:tc>
                <a:tc>
                  <a:txBody>
                    <a:bodyPr/>
                    <a:lstStyle/>
                    <a:p>
                      <a:pPr marL="0" marR="0" algn="l" rtl="0" eaLnBrk="1" latinLnBrk="0" hangingPunct="1">
                        <a:lnSpc>
                          <a:spcPct val="112000"/>
                        </a:lnSpc>
                        <a:spcBef>
                          <a:spcPts val="0"/>
                        </a:spcBef>
                        <a:spcAft>
                          <a:spcPts val="0"/>
                        </a:spcAft>
                      </a:pPr>
                      <a:r>
                        <a:rPr kumimoji="0" lang="nl-NL" sz="1400" kern="1200" dirty="0">
                          <a:solidFill>
                            <a:schemeClr val="dk1"/>
                          </a:solidFill>
                          <a:latin typeface="+mn-lt"/>
                          <a:ea typeface="+mn-ea"/>
                          <a:cs typeface="+mn-cs"/>
                        </a:rPr>
                        <a:t>Rianne Dobbelsteen (Ministerie </a:t>
                      </a:r>
                      <a:r>
                        <a:rPr kumimoji="0" lang="nl-NL" sz="1400" kern="1200" dirty="0" err="1">
                          <a:solidFill>
                            <a:schemeClr val="dk1"/>
                          </a:solidFill>
                          <a:latin typeface="+mn-lt"/>
                          <a:ea typeface="+mn-ea"/>
                          <a:cs typeface="+mn-cs"/>
                        </a:rPr>
                        <a:t>IenW</a:t>
                      </a:r>
                      <a:r>
                        <a:rPr kumimoji="0" lang="nl-NL" sz="1400" kern="1200" dirty="0">
                          <a:solidFill>
                            <a:schemeClr val="dk1"/>
                          </a:solidFill>
                          <a:latin typeface="+mn-lt"/>
                          <a:ea typeface="+mn-ea"/>
                          <a:cs typeface="+mn-cs"/>
                        </a:rPr>
                        <a:t>)</a:t>
                      </a:r>
                    </a:p>
                  </a:txBody>
                  <a:tcPr marL="68580" marR="68580" marT="0" marB="0"/>
                </a:tc>
                <a:extLst>
                  <a:ext uri="{0D108BD9-81ED-4DB2-BD59-A6C34878D82A}">
                    <a16:rowId xmlns:a16="http://schemas.microsoft.com/office/drawing/2014/main" val="911912665"/>
                  </a:ext>
                </a:extLst>
              </a:tr>
              <a:tr h="335790">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11:00</a:t>
                      </a:r>
                    </a:p>
                  </a:txBody>
                  <a:tcPr marL="68580" marR="68580" marT="0" marB="0"/>
                </a:tc>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11:05</a:t>
                      </a:r>
                    </a:p>
                  </a:txBody>
                  <a:tcPr marL="68580" marR="68580" marT="0" marB="0"/>
                </a:tc>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Korte pauze</a:t>
                      </a:r>
                    </a:p>
                  </a:txBody>
                  <a:tcPr marL="68580" marR="68580" marT="0" marB="0"/>
                </a:tc>
                <a:tc>
                  <a:txBody>
                    <a:bodyPr/>
                    <a:lstStyle/>
                    <a:p>
                      <a:pPr marL="0" marR="0">
                        <a:lnSpc>
                          <a:spcPct val="107000"/>
                        </a:lnSpc>
                        <a:spcBef>
                          <a:spcPts val="0"/>
                        </a:spcBef>
                        <a:spcAft>
                          <a:spcPts val="800"/>
                        </a:spcAft>
                      </a:pPr>
                      <a:endParaRPr kumimoji="0" lang="nl-NL"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64413549"/>
                  </a:ext>
                </a:extLst>
              </a:tr>
              <a:tr h="343795">
                <a:tc>
                  <a:txBody>
                    <a:bodyPr/>
                    <a:lstStyle/>
                    <a:p>
                      <a:pPr marL="0" marR="0">
                        <a:lnSpc>
                          <a:spcPct val="107000"/>
                        </a:lnSpc>
                        <a:spcBef>
                          <a:spcPts val="0"/>
                        </a:spcBef>
                        <a:spcAft>
                          <a:spcPts val="800"/>
                        </a:spcAft>
                      </a:pPr>
                      <a:r>
                        <a:rPr lang="nl-NL" sz="1400" dirty="0">
                          <a:effectLst/>
                        </a:rPr>
                        <a:t>11:05</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11:40</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12000"/>
                        </a:lnSpc>
                        <a:spcBef>
                          <a:spcPts val="0"/>
                        </a:spcBef>
                        <a:spcAft>
                          <a:spcPts val="0"/>
                        </a:spcAft>
                      </a:pPr>
                      <a:r>
                        <a:rPr kumimoji="0" lang="nl-NL" sz="1400" kern="1200" dirty="0">
                          <a:solidFill>
                            <a:schemeClr val="dk1"/>
                          </a:solidFill>
                          <a:latin typeface="+mn-lt"/>
                          <a:ea typeface="+mn-ea"/>
                          <a:cs typeface="+mn-cs"/>
                        </a:rPr>
                        <a:t>Casus omgevingsveiligheid in het omgevingsplan</a:t>
                      </a:r>
                    </a:p>
                  </a:txBody>
                  <a:tcPr marL="68580" marR="68580" marT="0" marB="0"/>
                </a:tc>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Roel Schaap</a:t>
                      </a:r>
                    </a:p>
                  </a:txBody>
                  <a:tcPr marL="68580" marR="68580" marT="0" marB="0"/>
                </a:tc>
                <a:extLst>
                  <a:ext uri="{0D108BD9-81ED-4DB2-BD59-A6C34878D82A}">
                    <a16:rowId xmlns:a16="http://schemas.microsoft.com/office/drawing/2014/main" val="1883201895"/>
                  </a:ext>
                </a:extLst>
              </a:tr>
              <a:tr h="343795">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11:40</a:t>
                      </a:r>
                    </a:p>
                  </a:txBody>
                  <a:tcPr marL="68580" marR="68580" marT="0" marB="0"/>
                </a:tc>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11:55</a:t>
                      </a:r>
                    </a:p>
                  </a:txBody>
                  <a:tcPr marL="68580" marR="68580" marT="0" marB="0"/>
                </a:tc>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Actualiteitenrondje en onderwerpen voor 2021:</a:t>
                      </a:r>
                    </a:p>
                    <a:p>
                      <a:pPr marL="285750" marR="0" indent="-285750" algn="l" rtl="0" eaLnBrk="1" latinLnBrk="0" hangingPunct="1">
                        <a:lnSpc>
                          <a:spcPct val="107000"/>
                        </a:lnSpc>
                        <a:spcBef>
                          <a:spcPts val="0"/>
                        </a:spcBef>
                        <a:spcAft>
                          <a:spcPts val="800"/>
                        </a:spcAft>
                        <a:buFont typeface="Arial" panose="020B0604020202020204" pitchFamily="34" charset="0"/>
                        <a:buChar char="•"/>
                      </a:pPr>
                      <a:r>
                        <a:rPr kumimoji="0" lang="nl-NL" sz="1400" kern="1200" dirty="0">
                          <a:solidFill>
                            <a:schemeClr val="dk1"/>
                          </a:solidFill>
                          <a:effectLst/>
                          <a:latin typeface="+mn-lt"/>
                          <a:ea typeface="+mn-ea"/>
                          <a:cs typeface="+mn-cs"/>
                        </a:rPr>
                        <a:t>Filmpje </a:t>
                      </a:r>
                      <a:r>
                        <a:rPr kumimoji="0" lang="nl-NL" sz="1400" kern="1200" dirty="0" err="1">
                          <a:solidFill>
                            <a:schemeClr val="dk1"/>
                          </a:solidFill>
                          <a:effectLst/>
                          <a:latin typeface="+mn-lt"/>
                          <a:ea typeface="+mn-ea"/>
                          <a:cs typeface="+mn-cs"/>
                        </a:rPr>
                        <a:t>BrandweerNL</a:t>
                      </a:r>
                      <a:endParaRPr kumimoji="0" lang="nl-NL" sz="1400" kern="1200" dirty="0">
                        <a:solidFill>
                          <a:schemeClr val="dk1"/>
                        </a:solidFill>
                        <a:effectLst/>
                        <a:latin typeface="+mn-lt"/>
                        <a:ea typeface="+mn-ea"/>
                        <a:cs typeface="+mn-cs"/>
                      </a:endParaRPr>
                    </a:p>
                  </a:txBody>
                  <a:tcPr marL="68580" marR="68580" marT="0" marB="0"/>
                </a:tc>
                <a:tc>
                  <a:txBody>
                    <a:bodyPr/>
                    <a:lstStyle/>
                    <a:p>
                      <a:pPr marL="0" marR="0" algn="l" rtl="0" eaLnBrk="1" latinLnBrk="0" hangingPunct="1">
                        <a:lnSpc>
                          <a:spcPct val="107000"/>
                        </a:lnSpc>
                        <a:spcBef>
                          <a:spcPts val="0"/>
                        </a:spcBef>
                        <a:spcAft>
                          <a:spcPts val="800"/>
                        </a:spcAft>
                      </a:pPr>
                      <a:r>
                        <a:rPr kumimoji="0" lang="nl-NL" sz="1400" kern="1200" dirty="0">
                          <a:solidFill>
                            <a:schemeClr val="dk1"/>
                          </a:solidFill>
                          <a:effectLst/>
                          <a:latin typeface="+mn-lt"/>
                          <a:ea typeface="+mn-ea"/>
                          <a:cs typeface="+mn-cs"/>
                        </a:rPr>
                        <a:t>Allen</a:t>
                      </a:r>
                    </a:p>
                  </a:txBody>
                  <a:tcPr marL="68580" marR="68580" marT="0" marB="0"/>
                </a:tc>
                <a:extLst>
                  <a:ext uri="{0D108BD9-81ED-4DB2-BD59-A6C34878D82A}">
                    <a16:rowId xmlns:a16="http://schemas.microsoft.com/office/drawing/2014/main" val="1072017297"/>
                  </a:ext>
                </a:extLst>
              </a:tr>
              <a:tr h="634058">
                <a:tc>
                  <a:txBody>
                    <a:bodyPr/>
                    <a:lstStyle/>
                    <a:p>
                      <a:pPr marL="0" marR="0">
                        <a:lnSpc>
                          <a:spcPct val="107000"/>
                        </a:lnSpc>
                        <a:spcBef>
                          <a:spcPts val="0"/>
                        </a:spcBef>
                        <a:spcAft>
                          <a:spcPts val="800"/>
                        </a:spcAft>
                      </a:pPr>
                      <a:r>
                        <a:rPr lang="nl-NL" sz="1400" dirty="0">
                          <a:effectLst/>
                        </a:rPr>
                        <a:t>11:55</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12:00</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Evaluatie en afsluiting </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nl-NL" sz="1400" dirty="0">
                          <a:effectLst/>
                        </a:rPr>
                        <a:t>Allen</a:t>
                      </a:r>
                      <a:endParaRPr lang="nl-NL"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6666213"/>
                  </a:ext>
                </a:extLst>
              </a:tr>
            </a:tbl>
          </a:graphicData>
        </a:graphic>
      </p:graphicFrame>
    </p:spTree>
    <p:extLst>
      <p:ext uri="{BB962C8B-B14F-4D97-AF65-F5344CB8AC3E}">
        <p14:creationId xmlns:p14="http://schemas.microsoft.com/office/powerpoint/2010/main" val="281661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FF7E-1906-4E97-9882-9999148E30BF}"/>
              </a:ext>
            </a:extLst>
          </p:cNvPr>
          <p:cNvSpPr>
            <a:spLocks noGrp="1"/>
          </p:cNvSpPr>
          <p:nvPr>
            <p:ph type="title"/>
          </p:nvPr>
        </p:nvSpPr>
        <p:spPr/>
        <p:txBody>
          <a:bodyPr/>
          <a:lstStyle/>
          <a:p>
            <a:r>
              <a:rPr lang="nl-NL" dirty="0"/>
              <a:t>Lijst met onderwerpen/Casussen </a:t>
            </a:r>
          </a:p>
        </p:txBody>
      </p:sp>
      <p:sp>
        <p:nvSpPr>
          <p:cNvPr id="3" name="Content Placeholder 2">
            <a:extLst>
              <a:ext uri="{FF2B5EF4-FFF2-40B4-BE49-F238E27FC236}">
                <a16:creationId xmlns:a16="http://schemas.microsoft.com/office/drawing/2014/main" id="{0B5A0DE2-68D8-48CA-9D78-33419E7CF9DB}"/>
              </a:ext>
            </a:extLst>
          </p:cNvPr>
          <p:cNvSpPr>
            <a:spLocks noGrp="1"/>
          </p:cNvSpPr>
          <p:nvPr>
            <p:ph sz="quarter" idx="1"/>
          </p:nvPr>
        </p:nvSpPr>
        <p:spPr>
          <a:xfrm>
            <a:off x="457200" y="1628800"/>
            <a:ext cx="7467600" cy="4873752"/>
          </a:xfrm>
        </p:spPr>
        <p:txBody>
          <a:bodyPr>
            <a:normAutofit/>
          </a:bodyPr>
          <a:lstStyle/>
          <a:p>
            <a:r>
              <a:rPr lang="nl-NL" dirty="0"/>
              <a:t>Mogelijke </a:t>
            </a:r>
            <a:r>
              <a:rPr lang="nl-NL" sz="2000" dirty="0"/>
              <a:t>casussen</a:t>
            </a:r>
            <a:r>
              <a:rPr lang="nl-NL" dirty="0"/>
              <a:t>/ onderwerpen</a:t>
            </a:r>
          </a:p>
          <a:p>
            <a:pPr lvl="1"/>
            <a:r>
              <a:rPr lang="nl-NL" sz="1800" dirty="0"/>
              <a:t>Visie externe veiligheid Dordrecht (Ronald Kooman)</a:t>
            </a:r>
          </a:p>
          <a:p>
            <a:pPr lvl="1"/>
            <a:r>
              <a:rPr lang="nl-NL" sz="1800" dirty="0"/>
              <a:t>Visie EZK op energietransitie (Jan van Tol)</a:t>
            </a:r>
          </a:p>
          <a:p>
            <a:pPr lvl="1"/>
            <a:r>
              <a:rPr lang="nl-NL" sz="1800" dirty="0"/>
              <a:t>….</a:t>
            </a:r>
          </a:p>
          <a:p>
            <a:pPr lvl="1"/>
            <a:r>
              <a:rPr lang="nl-NL" sz="1800"/>
              <a:t>….</a:t>
            </a:r>
            <a:endParaRPr lang="nl-NL" sz="1800" dirty="0"/>
          </a:p>
        </p:txBody>
      </p:sp>
    </p:spTree>
    <p:extLst>
      <p:ext uri="{BB962C8B-B14F-4D97-AF65-F5344CB8AC3E}">
        <p14:creationId xmlns:p14="http://schemas.microsoft.com/office/powerpoint/2010/main" val="194993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A8E1-BAF7-4863-9B0F-3083E72EF640}"/>
              </a:ext>
            </a:extLst>
          </p:cNvPr>
          <p:cNvSpPr>
            <a:spLocks noGrp="1"/>
          </p:cNvSpPr>
          <p:nvPr>
            <p:ph type="title"/>
          </p:nvPr>
        </p:nvSpPr>
        <p:spPr>
          <a:xfrm>
            <a:off x="474238" y="260648"/>
            <a:ext cx="8291264" cy="648072"/>
          </a:xfrm>
        </p:spPr>
        <p:txBody>
          <a:bodyPr/>
          <a:lstStyle/>
          <a:p>
            <a:r>
              <a:rPr lang="nl-NL" dirty="0"/>
              <a:t>Opening en huishoudelijke mededelingen </a:t>
            </a:r>
          </a:p>
        </p:txBody>
      </p:sp>
      <p:sp>
        <p:nvSpPr>
          <p:cNvPr id="3" name="Content Placeholder 2">
            <a:extLst>
              <a:ext uri="{FF2B5EF4-FFF2-40B4-BE49-F238E27FC236}">
                <a16:creationId xmlns:a16="http://schemas.microsoft.com/office/drawing/2014/main" id="{F71BD6E2-C5EE-45DD-BCB1-1D37B0617F63}"/>
              </a:ext>
            </a:extLst>
          </p:cNvPr>
          <p:cNvSpPr>
            <a:spLocks noGrp="1"/>
          </p:cNvSpPr>
          <p:nvPr>
            <p:ph sz="quarter" idx="1"/>
          </p:nvPr>
        </p:nvSpPr>
        <p:spPr/>
        <p:txBody>
          <a:bodyPr/>
          <a:lstStyle/>
          <a:p>
            <a:r>
              <a:rPr lang="nl-NL" dirty="0"/>
              <a:t>Opening door Simone van Dijk</a:t>
            </a:r>
          </a:p>
          <a:p>
            <a:r>
              <a:rPr lang="nl-NL" dirty="0"/>
              <a:t>Afspraken virtueel vergaderen</a:t>
            </a:r>
          </a:p>
          <a:p>
            <a:pPr lvl="1"/>
            <a:r>
              <a:rPr lang="nl-NL" dirty="0"/>
              <a:t>Voorzitter is leidend</a:t>
            </a:r>
          </a:p>
          <a:p>
            <a:pPr lvl="1"/>
            <a:r>
              <a:rPr lang="nl-NL" dirty="0"/>
              <a:t>Heb je problemen met de verbinding: </a:t>
            </a:r>
          </a:p>
          <a:p>
            <a:pPr lvl="2"/>
            <a:r>
              <a:rPr lang="nl-NL" dirty="0"/>
              <a:t>chat via teams als dat nog wel gaat</a:t>
            </a:r>
          </a:p>
          <a:p>
            <a:pPr lvl="2"/>
            <a:r>
              <a:rPr lang="nl-NL" dirty="0"/>
              <a:t>stuur een appje naar Roel (06 13 52 41 37) </a:t>
            </a:r>
          </a:p>
          <a:p>
            <a:pPr lvl="1"/>
            <a:r>
              <a:rPr lang="nl-NL" dirty="0"/>
              <a:t>Zet je camera alleen aan bij het voorstelrondje en eventueel als je wat wilt zeggen</a:t>
            </a:r>
          </a:p>
          <a:p>
            <a:pPr lvl="1"/>
            <a:r>
              <a:rPr lang="nl-NL" dirty="0"/>
              <a:t>Je zet jezelf op </a:t>
            </a:r>
            <a:r>
              <a:rPr lang="nl-NL" dirty="0" err="1"/>
              <a:t>mute</a:t>
            </a:r>
            <a:r>
              <a:rPr lang="nl-NL" dirty="0"/>
              <a:t> als je niets te zeggen hebt</a:t>
            </a:r>
          </a:p>
          <a:p>
            <a:pPr lvl="1"/>
            <a:r>
              <a:rPr lang="nl-NL" dirty="0"/>
              <a:t>Wil je iets zeggen en kom je er niet tussen, tik dan even je naam via de chat-functie</a:t>
            </a:r>
          </a:p>
          <a:p>
            <a:endParaRPr lang="nl-NL" dirty="0"/>
          </a:p>
        </p:txBody>
      </p:sp>
    </p:spTree>
    <p:extLst>
      <p:ext uri="{BB962C8B-B14F-4D97-AF65-F5344CB8AC3E}">
        <p14:creationId xmlns:p14="http://schemas.microsoft.com/office/powerpoint/2010/main" val="268092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19F0-6616-4AE3-AF31-4DBD5B7A5AC2}"/>
              </a:ext>
            </a:extLst>
          </p:cNvPr>
          <p:cNvSpPr>
            <a:spLocks noGrp="1"/>
          </p:cNvSpPr>
          <p:nvPr>
            <p:ph type="title"/>
          </p:nvPr>
        </p:nvSpPr>
        <p:spPr/>
        <p:txBody>
          <a:bodyPr/>
          <a:lstStyle/>
          <a:p>
            <a:r>
              <a:rPr lang="nl-NL" dirty="0"/>
              <a:t>Even voorstellen </a:t>
            </a:r>
          </a:p>
        </p:txBody>
      </p:sp>
      <p:sp>
        <p:nvSpPr>
          <p:cNvPr id="3" name="Content Placeholder 2">
            <a:extLst>
              <a:ext uri="{FF2B5EF4-FFF2-40B4-BE49-F238E27FC236}">
                <a16:creationId xmlns:a16="http://schemas.microsoft.com/office/drawing/2014/main" id="{3CDE820D-ED16-4677-B7B1-B91A0151EEFD}"/>
              </a:ext>
            </a:extLst>
          </p:cNvPr>
          <p:cNvSpPr>
            <a:spLocks noGrp="1"/>
          </p:cNvSpPr>
          <p:nvPr>
            <p:ph sz="quarter" idx="1"/>
          </p:nvPr>
        </p:nvSpPr>
        <p:spPr>
          <a:xfrm>
            <a:off x="457200" y="1600200"/>
            <a:ext cx="6923112" cy="4572000"/>
          </a:xfrm>
        </p:spPr>
        <p:txBody>
          <a:bodyPr>
            <a:normAutofit/>
          </a:bodyPr>
          <a:lstStyle/>
          <a:p>
            <a:r>
              <a:rPr lang="nl-NL" dirty="0"/>
              <a:t>Roel en Simone</a:t>
            </a:r>
          </a:p>
          <a:p>
            <a:r>
              <a:rPr lang="nl-NL" dirty="0"/>
              <a:t>Zie verder deelnemerslijst</a:t>
            </a:r>
          </a:p>
          <a:p>
            <a:endParaRPr lang="nl-NL" dirty="0"/>
          </a:p>
        </p:txBody>
      </p:sp>
    </p:spTree>
    <p:extLst>
      <p:ext uri="{BB962C8B-B14F-4D97-AF65-F5344CB8AC3E}">
        <p14:creationId xmlns:p14="http://schemas.microsoft.com/office/powerpoint/2010/main" val="385857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2D1A-9C40-41C9-95CC-14C197DC6B07}"/>
              </a:ext>
            </a:extLst>
          </p:cNvPr>
          <p:cNvSpPr>
            <a:spLocks noGrp="1"/>
          </p:cNvSpPr>
          <p:nvPr>
            <p:ph type="title"/>
          </p:nvPr>
        </p:nvSpPr>
        <p:spPr/>
        <p:txBody>
          <a:bodyPr>
            <a:normAutofit/>
          </a:bodyPr>
          <a:lstStyle/>
          <a:p>
            <a:r>
              <a:rPr lang="nl-NL" dirty="0" err="1"/>
              <a:t>Altas</a:t>
            </a:r>
            <a:r>
              <a:rPr lang="nl-NL" dirty="0"/>
              <a:t> voor de leefomgeving</a:t>
            </a:r>
          </a:p>
        </p:txBody>
      </p:sp>
      <p:sp>
        <p:nvSpPr>
          <p:cNvPr id="4" name="Content Placeholder 3">
            <a:extLst>
              <a:ext uri="{FF2B5EF4-FFF2-40B4-BE49-F238E27FC236}">
                <a16:creationId xmlns:a16="http://schemas.microsoft.com/office/drawing/2014/main" id="{19E4C406-E14C-42CD-B93A-26C1B4E8C5B7}"/>
              </a:ext>
            </a:extLst>
          </p:cNvPr>
          <p:cNvSpPr>
            <a:spLocks noGrp="1"/>
          </p:cNvSpPr>
          <p:nvPr>
            <p:ph sz="quarter" idx="2"/>
          </p:nvPr>
        </p:nvSpPr>
        <p:spPr>
          <a:xfrm>
            <a:off x="457200" y="1600200"/>
            <a:ext cx="7470648" cy="4572000"/>
          </a:xfrm>
        </p:spPr>
        <p:txBody>
          <a:bodyPr/>
          <a:lstStyle/>
          <a:p>
            <a:pPr marL="0" marR="0">
              <a:lnSpc>
                <a:spcPct val="107000"/>
              </a:lnSpc>
              <a:spcBef>
                <a:spcPts val="0"/>
              </a:spcBef>
              <a:spcAft>
                <a:spcPts val="800"/>
              </a:spcAft>
            </a:pPr>
            <a:r>
              <a:rPr lang="nl-NL" dirty="0"/>
              <a:t>RIVM (Miranda Mesman)</a:t>
            </a:r>
          </a:p>
          <a:p>
            <a:pPr marL="0" marR="0" indent="0">
              <a:lnSpc>
                <a:spcPct val="107000"/>
              </a:lnSpc>
              <a:spcBef>
                <a:spcPts val="0"/>
              </a:spcBef>
              <a:spcAft>
                <a:spcPts val="800"/>
              </a:spcAft>
              <a:buNone/>
            </a:pPr>
            <a:r>
              <a:rPr lang="nl-NL" dirty="0">
                <a:hlinkClick r:id="rId2" action="ppaction://hlinkpres?slideindex=1&amp;slidetitle="/>
              </a:rPr>
              <a:t>Atlas Leefomgeving Kennistafel aandachtsgebieden 11022021_v2.pptx</a:t>
            </a:r>
            <a:endParaRPr lang="nl-NL" dirty="0"/>
          </a:p>
          <a:p>
            <a:pPr marL="0" marR="0">
              <a:lnSpc>
                <a:spcPct val="107000"/>
              </a:lnSpc>
              <a:spcBef>
                <a:spcPts val="0"/>
              </a:spcBef>
              <a:spcAft>
                <a:spcPts val="800"/>
              </a:spcAft>
            </a:pPr>
            <a:endParaRPr lang="nl-NL"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endParaRPr lang="nl-NL"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1350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2D1A-9C40-41C9-95CC-14C197DC6B07}"/>
              </a:ext>
            </a:extLst>
          </p:cNvPr>
          <p:cNvSpPr>
            <a:spLocks noGrp="1"/>
          </p:cNvSpPr>
          <p:nvPr>
            <p:ph type="title"/>
          </p:nvPr>
        </p:nvSpPr>
        <p:spPr/>
        <p:txBody>
          <a:bodyPr>
            <a:normAutofit/>
          </a:bodyPr>
          <a:lstStyle/>
          <a:p>
            <a:r>
              <a:rPr lang="nl-NL" dirty="0"/>
              <a:t>Register externe veiligheid (REV)</a:t>
            </a:r>
          </a:p>
        </p:txBody>
      </p:sp>
      <p:sp>
        <p:nvSpPr>
          <p:cNvPr id="4" name="Content Placeholder 3">
            <a:extLst>
              <a:ext uri="{FF2B5EF4-FFF2-40B4-BE49-F238E27FC236}">
                <a16:creationId xmlns:a16="http://schemas.microsoft.com/office/drawing/2014/main" id="{19E4C406-E14C-42CD-B93A-26C1B4E8C5B7}"/>
              </a:ext>
            </a:extLst>
          </p:cNvPr>
          <p:cNvSpPr>
            <a:spLocks noGrp="1"/>
          </p:cNvSpPr>
          <p:nvPr>
            <p:ph sz="quarter" idx="2"/>
          </p:nvPr>
        </p:nvSpPr>
        <p:spPr>
          <a:xfrm>
            <a:off x="457200" y="1600200"/>
            <a:ext cx="7470648" cy="4572000"/>
          </a:xfrm>
        </p:spPr>
        <p:txBody>
          <a:bodyPr/>
          <a:lstStyle/>
          <a:p>
            <a:pPr marL="0" marR="0">
              <a:lnSpc>
                <a:spcPct val="107000"/>
              </a:lnSpc>
              <a:spcBef>
                <a:spcPts val="0"/>
              </a:spcBef>
              <a:spcAft>
                <a:spcPts val="800"/>
              </a:spcAft>
            </a:pPr>
            <a:r>
              <a:rPr lang="nl-NL" dirty="0"/>
              <a:t>Rianne Dobbelsteen – Ministerie </a:t>
            </a:r>
            <a:r>
              <a:rPr lang="nl-NL" dirty="0" err="1"/>
              <a:t>IenW</a:t>
            </a:r>
            <a:endParaRPr lang="nl-NL" dirty="0"/>
          </a:p>
          <a:p>
            <a:pPr marL="0" marR="0">
              <a:lnSpc>
                <a:spcPct val="107000"/>
              </a:lnSpc>
              <a:spcBef>
                <a:spcPts val="0"/>
              </a:spcBef>
              <a:spcAft>
                <a:spcPts val="800"/>
              </a:spcAft>
            </a:pPr>
            <a:endParaRPr lang="nl-NL"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nl-NL" dirty="0">
                <a:latin typeface="Arial" panose="020B0604020202020204" pitchFamily="34" charset="0"/>
                <a:ea typeface="Arial" panose="020B0604020202020204" pitchFamily="34" charset="0"/>
                <a:cs typeface="Times New Roman" panose="02020603050405020304" pitchFamily="18" charset="0"/>
                <a:hlinkClick r:id="rId2" action="ppaction://hlinkpres?slideindex=1&amp;slidetitle="/>
              </a:rPr>
              <a:t>2021-02-10 Presentatie update REV.pptx</a:t>
            </a:r>
            <a:endParaRPr lang="nl-NL"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132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C2DD-068F-478E-9FE1-B822D53BEAEB}"/>
              </a:ext>
            </a:extLst>
          </p:cNvPr>
          <p:cNvSpPr>
            <a:spLocks noGrp="1"/>
          </p:cNvSpPr>
          <p:nvPr>
            <p:ph type="title"/>
          </p:nvPr>
        </p:nvSpPr>
        <p:spPr>
          <a:xfrm>
            <a:off x="457200" y="274638"/>
            <a:ext cx="7467600" cy="4594522"/>
          </a:xfrm>
        </p:spPr>
        <p:txBody>
          <a:bodyPr/>
          <a:lstStyle/>
          <a:p>
            <a:pPr algn="ctr"/>
            <a:r>
              <a:rPr lang="nl-NL" sz="7200" dirty="0">
                <a:solidFill>
                  <a:schemeClr val="tx1"/>
                </a:solidFill>
                <a:latin typeface="Cavolini" panose="020B0502040204020203" pitchFamily="66" charset="0"/>
                <a:cs typeface="Cavolini" panose="020B0502040204020203" pitchFamily="66" charset="0"/>
              </a:rPr>
              <a:t>PAUZE</a:t>
            </a:r>
            <a:br>
              <a:rPr lang="nl-NL" dirty="0"/>
            </a:br>
            <a:br>
              <a:rPr lang="nl-NL" dirty="0"/>
            </a:br>
            <a:br>
              <a:rPr lang="nl-NL" dirty="0"/>
            </a:br>
            <a:endParaRPr lang="nl-NL" dirty="0"/>
          </a:p>
        </p:txBody>
      </p:sp>
    </p:spTree>
    <p:extLst>
      <p:ext uri="{BB962C8B-B14F-4D97-AF65-F5344CB8AC3E}">
        <p14:creationId xmlns:p14="http://schemas.microsoft.com/office/powerpoint/2010/main" val="57657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FF7E-1906-4E97-9882-9999148E30BF}"/>
              </a:ext>
            </a:extLst>
          </p:cNvPr>
          <p:cNvSpPr>
            <a:spLocks noGrp="1"/>
          </p:cNvSpPr>
          <p:nvPr>
            <p:ph type="title"/>
          </p:nvPr>
        </p:nvSpPr>
        <p:spPr/>
        <p:txBody>
          <a:bodyPr/>
          <a:lstStyle/>
          <a:p>
            <a:r>
              <a:rPr lang="nl-NL" dirty="0"/>
              <a:t>Casus Leeuwarden (fictief) </a:t>
            </a:r>
          </a:p>
        </p:txBody>
      </p:sp>
      <p:pic>
        <p:nvPicPr>
          <p:cNvPr id="4" name="Afbeelding 4">
            <a:extLst>
              <a:ext uri="{FF2B5EF4-FFF2-40B4-BE49-F238E27FC236}">
                <a16:creationId xmlns:a16="http://schemas.microsoft.com/office/drawing/2014/main" id="{C72B4144-C013-4D8D-8815-68105C444E2D}"/>
              </a:ext>
            </a:extLst>
          </p:cNvPr>
          <p:cNvPicPr>
            <a:picLocks noChangeAspect="1"/>
          </p:cNvPicPr>
          <p:nvPr/>
        </p:nvPicPr>
        <p:blipFill rotWithShape="1">
          <a:blip r:embed="rId2"/>
          <a:srcRect t="4490" b="25209"/>
          <a:stretch/>
        </p:blipFill>
        <p:spPr>
          <a:xfrm>
            <a:off x="1223628" y="1484784"/>
            <a:ext cx="6682152" cy="4426019"/>
          </a:xfrm>
          <a:prstGeom prst="rect">
            <a:avLst/>
          </a:prstGeom>
        </p:spPr>
      </p:pic>
    </p:spTree>
    <p:extLst>
      <p:ext uri="{BB962C8B-B14F-4D97-AF65-F5344CB8AC3E}">
        <p14:creationId xmlns:p14="http://schemas.microsoft.com/office/powerpoint/2010/main" val="135327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dirty="0"/>
              <a:t>Casus Leeuwarden</a:t>
            </a:r>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FEBF79-CA3B-422F-B3E1-8B5FAE5FF72A}" type="datetimeFigureOut">
              <a:rPr lang="nl-NL" smtClean="0"/>
              <a:pPr algn="r"/>
              <a:t>11-2-2021</a:t>
            </a:fld>
            <a:endParaRPr lang="nl-NL" dirty="0"/>
          </a:p>
        </p:txBody>
      </p:sp>
      <p:pic>
        <p:nvPicPr>
          <p:cNvPr id="6" name="Afbeelding 5">
            <a:extLst>
              <a:ext uri="{FF2B5EF4-FFF2-40B4-BE49-F238E27FC236}">
                <a16:creationId xmlns:a16="http://schemas.microsoft.com/office/drawing/2014/main" id="{06E7AB76-62D0-47E2-92E0-8CAD43623AF9}"/>
              </a:ext>
            </a:extLst>
          </p:cNvPr>
          <p:cNvPicPr>
            <a:picLocks noChangeAspect="1"/>
          </p:cNvPicPr>
          <p:nvPr/>
        </p:nvPicPr>
        <p:blipFill>
          <a:blip r:embed="rId3"/>
          <a:stretch>
            <a:fillRect/>
          </a:stretch>
        </p:blipFill>
        <p:spPr>
          <a:xfrm>
            <a:off x="427027" y="2060848"/>
            <a:ext cx="7883669" cy="3044147"/>
          </a:xfrm>
          <a:prstGeom prst="rect">
            <a:avLst/>
          </a:prstGeom>
        </p:spPr>
      </p:pic>
    </p:spTree>
    <p:extLst>
      <p:ext uri="{BB962C8B-B14F-4D97-AF65-F5344CB8AC3E}">
        <p14:creationId xmlns:p14="http://schemas.microsoft.com/office/powerpoint/2010/main" val="2463317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3365</TotalTime>
  <Words>731</Words>
  <Application>Microsoft Office PowerPoint</Application>
  <PresentationFormat>On-screen Show (4:3)</PresentationFormat>
  <Paragraphs>106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Cavolini</vt:lpstr>
      <vt:lpstr>Century Schoolbook</vt:lpstr>
      <vt:lpstr>Wingdings</vt:lpstr>
      <vt:lpstr>Wingdings 2</vt:lpstr>
      <vt:lpstr>Oriel</vt:lpstr>
      <vt:lpstr>Kennistafel aandachtsgebieden Omgevingsveiligheid  </vt:lpstr>
      <vt:lpstr>Agenda</vt:lpstr>
      <vt:lpstr>Opening en huishoudelijke mededelingen </vt:lpstr>
      <vt:lpstr>Even voorstellen </vt:lpstr>
      <vt:lpstr>Altas voor de leefomgeving</vt:lpstr>
      <vt:lpstr>Register externe veiligheid (REV)</vt:lpstr>
      <vt:lpstr>PAUZE   </vt:lpstr>
      <vt:lpstr>Casus Leeuwarden (fictief) </vt:lpstr>
      <vt:lpstr>Casus Leeuwarden</vt:lpstr>
      <vt:lpstr>Vragen Menti.com 80 29 464</vt:lpstr>
      <vt:lpstr>Vragen Menti.com</vt:lpstr>
      <vt:lpstr>Casus Leeuwarden</vt:lpstr>
      <vt:lpstr>Casus Leeuwarden</vt:lpstr>
      <vt:lpstr>Casus Leeuwarden</vt:lpstr>
      <vt:lpstr>Casus Leeuwarden</vt:lpstr>
      <vt:lpstr>Vragen Menti.com - code 80 29 464</vt:lpstr>
      <vt:lpstr>Actualiteiten en onderwerpen voor 2021 </vt:lpstr>
      <vt:lpstr>Evaluatie  </vt:lpstr>
      <vt:lpstr>PowerPoint Presentation</vt:lpstr>
      <vt:lpstr>Lijst met onderwerpen/Casussen </vt:lpstr>
    </vt:vector>
  </TitlesOfParts>
  <Company>Royal Haskoning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Themabijeenkomst buisleidingen</dc:title>
  <dc:creator>Merle de Lange</dc:creator>
  <cp:lastModifiedBy>Simone van Dijk</cp:lastModifiedBy>
  <cp:revision>109</cp:revision>
  <cp:lastPrinted>2021-02-11T07:23:06Z</cp:lastPrinted>
  <dcterms:created xsi:type="dcterms:W3CDTF">2018-03-05T08:58:51Z</dcterms:created>
  <dcterms:modified xsi:type="dcterms:W3CDTF">2021-02-11T14:01:51Z</dcterms:modified>
</cp:coreProperties>
</file>