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2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Lst>
  <p:sldSz cx="9144000" cy="5143500" type="screen16x9"/>
  <p:notesSz cx="6858000" cy="9144000"/>
  <p:embeddedFontLst>
    <p:embeddedFont>
      <p:font typeface="Calibri" panose="020F0502020204030204" pitchFamily="34" charset="0"/>
      <p:regular r:id="rId22"/>
      <p:bold r:id="rId23"/>
      <p:italic r:id="rId24"/>
      <p:boldItalic r:id="rId25"/>
    </p:embeddedFont>
    <p:embeddedFont>
      <p:font typeface="Noto Sans" panose="020B0502040504020204" pitchFamily="34" charset="0"/>
      <p:regular r:id="rId26"/>
    </p:embeddedFont>
    <p:embeddedFont>
      <p:font typeface="Titillium Web" pitchFamily="2" charset="77"/>
      <p:regular r:id="rId27"/>
      <p:bold r:id="rId28"/>
      <p:italic r:id="rId29"/>
      <p:boldItalic r:id="rId30"/>
    </p:embeddedFont>
    <p:embeddedFont>
      <p:font typeface="Titillium Web SemiBold" pitchFamily="2" charset="77"/>
      <p:regular r:id="rId31"/>
      <p:bold r:id="rId32"/>
      <p:italic r:id="rId33"/>
      <p:boldItalic r:id="rId3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guide id="3" orient="horz" pos="1467">
          <p15:clr>
            <a:srgbClr val="9AA0A6"/>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5" roundtripDataSignature="AMtx7mh+SOVuqQaERa+xeMr9cN46kps5eg=="/>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16AA8997-9630-47A1-BE3F-78DD861513FF}">
  <a:tblStyle styleId="{16AA8997-9630-47A1-BE3F-78DD861513FF}" styleName="Table_0">
    <a:wholeTbl>
      <a:tcTxStyle b="off" i="off">
        <a:font>
          <a:latin typeface="Arial"/>
          <a:ea typeface="Arial"/>
          <a:cs typeface="Arial"/>
        </a:font>
        <a:srgbClr val="000000"/>
      </a:tcTxStyle>
      <a:tcStyle>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94"/>
  </p:normalViewPr>
  <p:slideViewPr>
    <p:cSldViewPr snapToGrid="0">
      <p:cViewPr varScale="1">
        <p:scale>
          <a:sx n="156" d="100"/>
          <a:sy n="156" d="100"/>
        </p:scale>
        <p:origin x="808" y="168"/>
      </p:cViewPr>
      <p:guideLst>
        <p:guide orient="horz" pos="1620"/>
        <p:guide pos="2880"/>
        <p:guide orient="horz" pos="146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5.fntdata"/><Relationship Id="rId39" Type="http://schemas.openxmlformats.org/officeDocument/2006/relationships/tableStyles" Target="tableStyles.xml"/><Relationship Id="rId21" Type="http://schemas.openxmlformats.org/officeDocument/2006/relationships/notesMaster" Target="notesMasters/notesMaster1.xml"/><Relationship Id="rId34" Type="http://schemas.openxmlformats.org/officeDocument/2006/relationships/font" Target="fonts/font13.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4.fntdata"/><Relationship Id="rId33" Type="http://schemas.openxmlformats.org/officeDocument/2006/relationships/font" Target="fonts/font12.fntdata"/><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8.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3.fntdata"/><Relationship Id="rId32" Type="http://schemas.openxmlformats.org/officeDocument/2006/relationships/font" Target="fonts/font11.fntdata"/><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2.fntdata"/><Relationship Id="rId28" Type="http://schemas.openxmlformats.org/officeDocument/2006/relationships/font" Target="fonts/font7.fntdata"/><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10.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1.fntdata"/><Relationship Id="rId27" Type="http://schemas.openxmlformats.org/officeDocument/2006/relationships/font" Target="fonts/font6.fntdata"/><Relationship Id="rId30" Type="http://schemas.openxmlformats.org/officeDocument/2006/relationships/font" Target="fonts/font9.fntdata"/><Relationship Id="rId35" Type="http://customschemas.google.com/relationships/presentationmetadata" Target="metadata"/><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52" name="Google Shape;52;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Google Shape;187;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88" name="Google Shape;188;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Google Shape;199;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00" name="Google Shape;200;p11: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Google Shape;206;p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07" name="Google Shape;207;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1"/>
        <p:cNvGrpSpPr/>
        <p:nvPr/>
      </p:nvGrpSpPr>
      <p:grpSpPr>
        <a:xfrm>
          <a:off x="0" y="0"/>
          <a:ext cx="0" cy="0"/>
          <a:chOff x="0" y="0"/>
          <a:chExt cx="0" cy="0"/>
        </a:xfrm>
      </p:grpSpPr>
      <p:sp>
        <p:nvSpPr>
          <p:cNvPr id="212" name="Google Shape;212;p2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13" name="Google Shape;213;p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19" name="Google Shape;219;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Google Shape;224;p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25" name="Google Shape;225;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p3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31" name="Google Shape;231;p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Google Shape;236;p3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37" name="Google Shape;237;p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2" name="Google Shape;242;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3" name="Google Shape;243;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it-IT"/>
              <a:t>Intro </a:t>
            </a:r>
            <a:endParaRPr/>
          </a:p>
          <a:p>
            <a:pPr marL="0" lvl="0" indent="0" algn="l" rtl="0">
              <a:lnSpc>
                <a:spcPct val="100000"/>
              </a:lnSpc>
              <a:spcBef>
                <a:spcPts val="0"/>
              </a:spcBef>
              <a:spcAft>
                <a:spcPts val="0"/>
              </a:spcAft>
              <a:buSzPts val="1100"/>
              <a:buNone/>
            </a:pPr>
            <a:r>
              <a:rPr lang="it-IT"/>
              <a:t>Lista di cui circ </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it-IT"/>
              <a:t>Lista e note</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2"/>
        <p:cNvGrpSpPr/>
        <p:nvPr/>
      </p:nvGrpSpPr>
      <p:grpSpPr>
        <a:xfrm>
          <a:off x="0" y="0"/>
          <a:ext cx="0" cy="0"/>
          <a:chOff x="0" y="0"/>
          <a:chExt cx="0" cy="0"/>
        </a:xfrm>
      </p:grpSpPr>
      <p:sp>
        <p:nvSpPr>
          <p:cNvPr id="253" name="Google Shape;253;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54" name="Google Shape;254;p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8" name="Google Shape;58;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Google Shape;66;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7" name="Google Shape;67;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7" name="Google Shape;77;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5" name="Google Shape;105;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9" name="Google Shape;119;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3" name="Google Shape;133;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g185051b23f3_0_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7" name="Google Shape;147;g185051b23f3_0_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7" name="Google Shape;167;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9"/>
        <p:cNvGrpSpPr/>
        <p:nvPr/>
      </p:nvGrpSpPr>
      <p:grpSpPr>
        <a:xfrm>
          <a:off x="0" y="0"/>
          <a:ext cx="0" cy="0"/>
          <a:chOff x="0" y="0"/>
          <a:chExt cx="0" cy="0"/>
        </a:xfrm>
      </p:grpSpPr>
      <p:sp>
        <p:nvSpPr>
          <p:cNvPr id="10" name="Google Shape;10;p18"/>
          <p:cNvSpPr txBox="1">
            <a:spLocks noGrp="1"/>
          </p:cNvSpPr>
          <p:nvPr>
            <p:ph type="title"/>
          </p:nvPr>
        </p:nvSpPr>
        <p:spPr>
          <a:xfrm>
            <a:off x="311700" y="2150850"/>
            <a:ext cx="8520600" cy="8418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a:endParaRPr/>
          </a:p>
        </p:txBody>
      </p:sp>
      <p:sp>
        <p:nvSpPr>
          <p:cNvPr id="11" name="Google Shape;11;p1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27"/>
          <p:cNvSpPr txBox="1">
            <a:spLocks noGrp="1"/>
          </p:cNvSpPr>
          <p:nvPr>
            <p:ph type="title" hasCustomPrompt="1"/>
          </p:nvPr>
        </p:nvSpPr>
        <p:spPr>
          <a:xfrm>
            <a:off x="311700" y="1106125"/>
            <a:ext cx="8520600" cy="19635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46" name="Google Shape;46;p27"/>
          <p:cNvSpPr txBox="1">
            <a:spLocks noGrp="1"/>
          </p:cNvSpPr>
          <p:nvPr>
            <p:ph type="body" idx="1"/>
          </p:nvPr>
        </p:nvSpPr>
        <p:spPr>
          <a:xfrm>
            <a:off x="311700" y="3152225"/>
            <a:ext cx="8520600" cy="1300800"/>
          </a:xfrm>
          <a:prstGeom prst="rect">
            <a:avLst/>
          </a:prstGeom>
          <a:noFill/>
          <a:ln>
            <a:noFill/>
          </a:ln>
        </p:spPr>
        <p:txBody>
          <a:bodyPr spcFirstLastPara="1" wrap="square" lIns="91425" tIns="91425" rIns="91425" bIns="91425" anchor="t" anchorCtr="0">
            <a:no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1600"/>
              </a:spcBef>
              <a:spcAft>
                <a:spcPts val="0"/>
              </a:spcAft>
              <a:buSzPts val="1400"/>
              <a:buChar char="○"/>
              <a:defRPr/>
            </a:lvl2pPr>
            <a:lvl3pPr marL="1371600" lvl="2" indent="-317500" algn="ctr">
              <a:lnSpc>
                <a:spcPct val="115000"/>
              </a:lnSpc>
              <a:spcBef>
                <a:spcPts val="1600"/>
              </a:spcBef>
              <a:spcAft>
                <a:spcPts val="0"/>
              </a:spcAft>
              <a:buSzPts val="1400"/>
              <a:buChar char="■"/>
              <a:defRPr/>
            </a:lvl3pPr>
            <a:lvl4pPr marL="1828800" lvl="3" indent="-317500" algn="ctr">
              <a:lnSpc>
                <a:spcPct val="115000"/>
              </a:lnSpc>
              <a:spcBef>
                <a:spcPts val="1600"/>
              </a:spcBef>
              <a:spcAft>
                <a:spcPts val="0"/>
              </a:spcAft>
              <a:buSzPts val="1400"/>
              <a:buChar char="●"/>
              <a:defRPr/>
            </a:lvl4pPr>
            <a:lvl5pPr marL="2286000" lvl="4" indent="-317500" algn="ctr">
              <a:lnSpc>
                <a:spcPct val="115000"/>
              </a:lnSpc>
              <a:spcBef>
                <a:spcPts val="1600"/>
              </a:spcBef>
              <a:spcAft>
                <a:spcPts val="0"/>
              </a:spcAft>
              <a:buSzPts val="1400"/>
              <a:buChar char="○"/>
              <a:defRPr/>
            </a:lvl5pPr>
            <a:lvl6pPr marL="2743200" lvl="5" indent="-317500" algn="ctr">
              <a:lnSpc>
                <a:spcPct val="115000"/>
              </a:lnSpc>
              <a:spcBef>
                <a:spcPts val="1600"/>
              </a:spcBef>
              <a:spcAft>
                <a:spcPts val="0"/>
              </a:spcAft>
              <a:buSzPts val="1400"/>
              <a:buChar char="■"/>
              <a:defRPr/>
            </a:lvl6pPr>
            <a:lvl7pPr marL="3200400" lvl="6" indent="-317500" algn="ctr">
              <a:lnSpc>
                <a:spcPct val="115000"/>
              </a:lnSpc>
              <a:spcBef>
                <a:spcPts val="1600"/>
              </a:spcBef>
              <a:spcAft>
                <a:spcPts val="0"/>
              </a:spcAft>
              <a:buSzPts val="1400"/>
              <a:buChar char="●"/>
              <a:defRPr/>
            </a:lvl7pPr>
            <a:lvl8pPr marL="3657600" lvl="7" indent="-317500" algn="ctr">
              <a:lnSpc>
                <a:spcPct val="115000"/>
              </a:lnSpc>
              <a:spcBef>
                <a:spcPts val="1600"/>
              </a:spcBef>
              <a:spcAft>
                <a:spcPts val="0"/>
              </a:spcAft>
              <a:buSzPts val="1400"/>
              <a:buChar char="○"/>
              <a:defRPr/>
            </a:lvl8pPr>
            <a:lvl9pPr marL="4114800" lvl="8" indent="-317500" algn="ctr">
              <a:lnSpc>
                <a:spcPct val="115000"/>
              </a:lnSpc>
              <a:spcBef>
                <a:spcPts val="1600"/>
              </a:spcBef>
              <a:spcAft>
                <a:spcPts val="1600"/>
              </a:spcAft>
              <a:buSzPts val="1400"/>
              <a:buChar char="■"/>
              <a:defRPr/>
            </a:lvl9pPr>
          </a:lstStyle>
          <a:p>
            <a:endParaRPr/>
          </a:p>
        </p:txBody>
      </p:sp>
      <p:sp>
        <p:nvSpPr>
          <p:cNvPr id="47" name="Google Shape;47;p2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2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2"/>
        <p:cNvGrpSpPr/>
        <p:nvPr/>
      </p:nvGrpSpPr>
      <p:grpSpPr>
        <a:xfrm>
          <a:off x="0" y="0"/>
          <a:ext cx="0" cy="0"/>
          <a:chOff x="0" y="0"/>
          <a:chExt cx="0" cy="0"/>
        </a:xfrm>
      </p:grpSpPr>
      <p:sp>
        <p:nvSpPr>
          <p:cNvPr id="13" name="Google Shape;13;p19"/>
          <p:cNvSpPr txBox="1">
            <a:spLocks noGrp="1"/>
          </p:cNvSpPr>
          <p:nvPr>
            <p:ph type="ctrTitle"/>
          </p:nvPr>
        </p:nvSpPr>
        <p:spPr>
          <a:xfrm>
            <a:off x="311708" y="744575"/>
            <a:ext cx="8520600" cy="20526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a:endParaRPr/>
          </a:p>
        </p:txBody>
      </p:sp>
      <p:sp>
        <p:nvSpPr>
          <p:cNvPr id="14" name="Google Shape;14;p19"/>
          <p:cNvSpPr txBox="1">
            <a:spLocks noGrp="1"/>
          </p:cNvSpPr>
          <p:nvPr>
            <p:ph type="subTitle" idx="1"/>
          </p:nvPr>
        </p:nvSpPr>
        <p:spPr>
          <a:xfrm>
            <a:off x="311700" y="2834125"/>
            <a:ext cx="8520600" cy="7926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5" name="Google Shape;15;p1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20"/>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18" name="Google Shape;18;p20"/>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19" name="Google Shape;19;p2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2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22" name="Google Shape;22;p21"/>
          <p:cNvSpPr txBox="1">
            <a:spLocks noGrp="1"/>
          </p:cNvSpPr>
          <p:nvPr>
            <p:ph type="body" idx="1"/>
          </p:nvPr>
        </p:nvSpPr>
        <p:spPr>
          <a:xfrm>
            <a:off x="311700" y="1152475"/>
            <a:ext cx="3999900" cy="34164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23" name="Google Shape;23;p21"/>
          <p:cNvSpPr txBox="1">
            <a:spLocks noGrp="1"/>
          </p:cNvSpPr>
          <p:nvPr>
            <p:ph type="body" idx="2"/>
          </p:nvPr>
        </p:nvSpPr>
        <p:spPr>
          <a:xfrm>
            <a:off x="4832400" y="1152475"/>
            <a:ext cx="3999900" cy="34164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24" name="Google Shape;24;p2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22"/>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27" name="Google Shape;27;p2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23"/>
          <p:cNvSpPr txBox="1">
            <a:spLocks noGrp="1"/>
          </p:cNvSpPr>
          <p:nvPr>
            <p:ph type="title"/>
          </p:nvPr>
        </p:nvSpPr>
        <p:spPr>
          <a:xfrm>
            <a:off x="311700" y="555600"/>
            <a:ext cx="2808000" cy="7557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30" name="Google Shape;30;p23"/>
          <p:cNvSpPr txBox="1">
            <a:spLocks noGrp="1"/>
          </p:cNvSpPr>
          <p:nvPr>
            <p:ph type="body" idx="1"/>
          </p:nvPr>
        </p:nvSpPr>
        <p:spPr>
          <a:xfrm>
            <a:off x="311700" y="1389600"/>
            <a:ext cx="2808000" cy="3179400"/>
          </a:xfrm>
          <a:prstGeom prst="rect">
            <a:avLst/>
          </a:prstGeom>
          <a:noFill/>
          <a:ln>
            <a:noFill/>
          </a:ln>
        </p:spPr>
        <p:txBody>
          <a:bodyPr spcFirstLastPara="1" wrap="square" lIns="91425" tIns="91425" rIns="91425" bIns="91425" anchor="t" anchorCtr="0">
            <a:no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31" name="Google Shape;31;p2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24"/>
          <p:cNvSpPr txBox="1">
            <a:spLocks noGrp="1"/>
          </p:cNvSpPr>
          <p:nvPr>
            <p:ph type="title"/>
          </p:nvPr>
        </p:nvSpPr>
        <p:spPr>
          <a:xfrm>
            <a:off x="490250" y="450150"/>
            <a:ext cx="6367800" cy="4090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34" name="Google Shape;34;p2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25"/>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 name="Google Shape;37;p25"/>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38" name="Google Shape;38;p25"/>
          <p:cNvSpPr txBox="1">
            <a:spLocks noGrp="1"/>
          </p:cNvSpPr>
          <p:nvPr>
            <p:ph type="subTitle" idx="1"/>
          </p:nvPr>
        </p:nvSpPr>
        <p:spPr>
          <a:xfrm>
            <a:off x="265500" y="2803075"/>
            <a:ext cx="40452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25"/>
          <p:cNvSpPr txBox="1">
            <a:spLocks noGrp="1"/>
          </p:cNvSpPr>
          <p:nvPr>
            <p:ph type="body" idx="2"/>
          </p:nvPr>
        </p:nvSpPr>
        <p:spPr>
          <a:xfrm>
            <a:off x="4939500" y="724075"/>
            <a:ext cx="3837000" cy="3695100"/>
          </a:xfrm>
          <a:prstGeom prst="rect">
            <a:avLst/>
          </a:prstGeom>
          <a:noFill/>
          <a:ln>
            <a:noFill/>
          </a:ln>
        </p:spPr>
        <p:txBody>
          <a:bodyPr spcFirstLastPara="1" wrap="square" lIns="91425" tIns="91425" rIns="91425" bIns="91425" anchor="ctr"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40" name="Google Shape;40;p2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26"/>
          <p:cNvSpPr txBox="1">
            <a:spLocks noGrp="1"/>
          </p:cNvSpPr>
          <p:nvPr>
            <p:ph type="body" idx="1"/>
          </p:nvPr>
        </p:nvSpPr>
        <p:spPr>
          <a:xfrm>
            <a:off x="311700" y="4230575"/>
            <a:ext cx="5998800" cy="605100"/>
          </a:xfrm>
          <a:prstGeom prst="rect">
            <a:avLst/>
          </a:prstGeom>
          <a:noFill/>
          <a:ln>
            <a:noFill/>
          </a:ln>
        </p:spPr>
        <p:txBody>
          <a:bodyPr spcFirstLastPara="1" wrap="square" lIns="91425" tIns="91425" rIns="91425" bIns="91425" anchor="ctr" anchorCtr="0">
            <a:noAutofit/>
          </a:bodyPr>
          <a:lstStyle>
            <a:lvl1pPr marL="457200" lvl="0" indent="-228600" algn="l">
              <a:lnSpc>
                <a:spcPct val="100000"/>
              </a:lnSpc>
              <a:spcBef>
                <a:spcPts val="0"/>
              </a:spcBef>
              <a:spcAft>
                <a:spcPts val="0"/>
              </a:spcAft>
              <a:buSzPts val="1800"/>
              <a:buNone/>
              <a:defRPr/>
            </a:lvl1pPr>
          </a:lstStyle>
          <a:p>
            <a:endParaRPr/>
          </a:p>
        </p:txBody>
      </p:sp>
      <p:sp>
        <p:nvSpPr>
          <p:cNvPr id="43" name="Google Shape;43;p2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7"/>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17"/>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8" name="Google Shape;8;p1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IT"/>
              <a:t>‹N›</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rgs.mef.gov.it/VERSIONE-I/circolari/2022/circolare_n_33_2022/"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hyperlink" Target="https://e3p.jrc.ec.europa.eu/coc-dc-partners" TargetMode="Externa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hyperlink" Target="https://ec.europa.eu/environment/gpp/pdf/toolkit/computers%20and%20monitors/ENV-2021-00071-00-00-IT-TRA-00.pdf" TargetMode="External"/><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hyperlink" Target="https://eur-lex.europa.eu/legal-content/IT/TXT/PDF/?uri=CELEX:32019R0424&amp;from=FR"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s://eur-lex.europa.eu/legal-content/IT/TXT/PDF/?uri=CELEX:32006R1907R(01)" TargetMode="External"/><Relationship Id="rId2" Type="http://schemas.openxmlformats.org/officeDocument/2006/relationships/notesSlide" Target="../notesSlides/notesSlide13.xml"/><Relationship Id="rId1" Type="http://schemas.openxmlformats.org/officeDocument/2006/relationships/slideLayout" Target="../slideLayouts/slideLayout1.xml"/><Relationship Id="rId5" Type="http://schemas.openxmlformats.org/officeDocument/2006/relationships/hyperlink" Target="https://eur-lex.europa.eu/legal-content/IT/TXT/PDF/?uri=CELEX:32014L0030&amp;from=en" TargetMode="External"/><Relationship Id="rId4" Type="http://schemas.openxmlformats.org/officeDocument/2006/relationships/hyperlink" Target="https://eur-lex.europa.eu/legal-content/IT/TXT/PDF/?uri=CEhttps://eur-lex.europa.eu/legal-content/IT/TXT/PDF/?uri=CELEX:32011L0065&amp;from=ENLEX:32011L0065&amp;from=EN"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ec.europa.eu/environment/gpp/pdf/20032020_EU_GPP_criteria_for_data_centres_server_rooms_and%20cloud_services_SWD_(2020)_55_final_it.pdf" TargetMode="External"/><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hyperlink" Target="https://ec.europa.eu/environment/gpp/pdf/20032020_EU_GPP_criteria_for_data_centres_server_rooms_and%20cloud_services_SWD_(2020)_55_final_it.pdf" TargetMode="External"/><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hyperlink" Target="https://www.rgs.mef.gov.it/VERSIONE-I/circolari/2022/circolare_n_30_2022/index.html" TargetMode="External"/><Relationship Id="rId4" Type="http://schemas.openxmlformats.org/officeDocument/2006/relationships/hyperlink" Target="https://www.rgs.mef.gov.it/VERSIONE-I/circolari/2022/circolare_n_33_2022/index.htmll" TargetMode="External"/></Relationships>
</file>

<file path=ppt/slides/_rels/slide19.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hyperlink" Target="https://op.europa.eu/en/publication-detail/-/publication/c5989846-e08b-11eb-895a-01aa75ed71a1/language-it" TargetMode="External"/><Relationship Id="rId7" Type="http://schemas.openxmlformats.org/officeDocument/2006/relationships/image" Target="../media/image14.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8.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hyperlink" Target="https://www.mite.gov.it/pagina/i-criteri-ambientali-minimi#:~:text=I%20Criteri%20Ambientali%20Minimi%20(CAM,conto%20della%20disponibilit%C3%A0%20di%20mercato"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
          <p:cNvSpPr txBox="1">
            <a:spLocks noGrp="1"/>
          </p:cNvSpPr>
          <p:nvPr>
            <p:ph type="title"/>
          </p:nvPr>
        </p:nvSpPr>
        <p:spPr>
          <a:xfrm>
            <a:off x="311700" y="1818050"/>
            <a:ext cx="8520600" cy="26004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3600"/>
              <a:buNone/>
            </a:pPr>
            <a:r>
              <a:rPr lang="it-IT" sz="2400" b="1" i="0" u="none" strike="noStrike" cap="none">
                <a:solidFill>
                  <a:schemeClr val="dk1"/>
                </a:solidFill>
                <a:latin typeface="Titillium Web"/>
                <a:ea typeface="Titillium Web"/>
                <a:cs typeface="Titillium Web"/>
                <a:sym typeface="Titillium Web"/>
              </a:rPr>
              <a:t>Allegato 5</a:t>
            </a:r>
            <a:br>
              <a:rPr lang="it-IT" sz="2400" b="1" i="0" u="none" strike="noStrike" cap="none">
                <a:solidFill>
                  <a:schemeClr val="dk1"/>
                </a:solidFill>
                <a:latin typeface="Titillium Web"/>
                <a:ea typeface="Titillium Web"/>
                <a:cs typeface="Titillium Web"/>
                <a:sym typeface="Titillium Web"/>
              </a:rPr>
            </a:br>
            <a:r>
              <a:rPr lang="it-IT" sz="2400" b="1" i="0" u="none" strike="noStrike" cap="none">
                <a:solidFill>
                  <a:schemeClr val="dk1"/>
                </a:solidFill>
                <a:latin typeface="Titillium Web"/>
                <a:ea typeface="Titillium Web"/>
                <a:cs typeface="Titillium Web"/>
                <a:sym typeface="Titillium Web"/>
              </a:rPr>
              <a:t>DNSH</a:t>
            </a:r>
            <a:endParaRPr sz="2400" b="1" i="0" u="none" strike="noStrike" cap="none" dirty="0">
              <a:solidFill>
                <a:schemeClr val="dk1"/>
              </a:solidFill>
              <a:latin typeface="Titillium Web"/>
              <a:ea typeface="Titillium Web"/>
              <a:cs typeface="Titillium Web"/>
              <a:sym typeface="Titillium Web"/>
            </a:endParaRPr>
          </a:p>
          <a:p>
            <a:pPr marL="0" lvl="0" indent="0" algn="ctr" rtl="0">
              <a:lnSpc>
                <a:spcPct val="100000"/>
              </a:lnSpc>
              <a:spcBef>
                <a:spcPts val="0"/>
              </a:spcBef>
              <a:spcAft>
                <a:spcPts val="0"/>
              </a:spcAft>
              <a:buSzPts val="3600"/>
              <a:buNone/>
            </a:pPr>
            <a:endParaRPr sz="2400" b="1" dirty="0">
              <a:latin typeface="Titillium Web"/>
              <a:ea typeface="Titillium Web"/>
              <a:cs typeface="Titillium Web"/>
              <a:sym typeface="Titillium Web"/>
            </a:endParaRPr>
          </a:p>
          <a:p>
            <a:pPr marL="0" lvl="0" indent="0" algn="ctr" rtl="0">
              <a:lnSpc>
                <a:spcPct val="100000"/>
              </a:lnSpc>
              <a:spcBef>
                <a:spcPts val="0"/>
              </a:spcBef>
              <a:spcAft>
                <a:spcPts val="0"/>
              </a:spcAft>
              <a:buSzPts val="3600"/>
              <a:buNone/>
            </a:pPr>
            <a:r>
              <a:rPr lang="it-IT" sz="2400" dirty="0">
                <a:latin typeface="Titillium Web"/>
                <a:ea typeface="Titillium Web"/>
                <a:cs typeface="Titillium Web"/>
                <a:sym typeface="Titillium Web"/>
              </a:rPr>
              <a:t>Versione n. 2 - Aggiornamento </a:t>
            </a:r>
            <a:endParaRPr sz="2400" dirty="0">
              <a:latin typeface="Titillium Web"/>
              <a:ea typeface="Titillium Web"/>
              <a:cs typeface="Titillium Web"/>
              <a:sym typeface="Titillium Web"/>
            </a:endParaRPr>
          </a:p>
          <a:p>
            <a:pPr marL="0" lvl="0" indent="0" algn="ctr" rtl="0">
              <a:lnSpc>
                <a:spcPct val="100000"/>
              </a:lnSpc>
              <a:spcBef>
                <a:spcPts val="0"/>
              </a:spcBef>
              <a:spcAft>
                <a:spcPts val="0"/>
              </a:spcAft>
              <a:buSzPts val="3600"/>
              <a:buNone/>
            </a:pPr>
            <a:r>
              <a:rPr lang="it-IT" sz="2400" dirty="0">
                <a:latin typeface="Titillium Web"/>
                <a:ea typeface="Titillium Web"/>
                <a:cs typeface="Titillium Web"/>
                <a:sym typeface="Titillium Web"/>
              </a:rPr>
              <a:t>dicembre 2022</a:t>
            </a:r>
            <a:endParaRPr sz="2400" dirty="0">
              <a:latin typeface="Titillium Web"/>
              <a:ea typeface="Titillium Web"/>
              <a:cs typeface="Titillium Web"/>
              <a:sym typeface="Titillium Web"/>
            </a:endParaRPr>
          </a:p>
          <a:p>
            <a:pPr marL="0" lvl="0" indent="0" algn="ctr" rtl="0">
              <a:lnSpc>
                <a:spcPct val="100000"/>
              </a:lnSpc>
              <a:spcBef>
                <a:spcPts val="0"/>
              </a:spcBef>
              <a:spcAft>
                <a:spcPts val="0"/>
              </a:spcAft>
              <a:buSzPts val="3600"/>
              <a:buNone/>
            </a:pPr>
            <a:r>
              <a:rPr lang="it-IT" sz="2400" dirty="0">
                <a:latin typeface="Titillium Web"/>
                <a:ea typeface="Titillium Web"/>
                <a:cs typeface="Titillium Web"/>
                <a:sym typeface="Titillium Web"/>
              </a:rPr>
              <a:t>a seguito della</a:t>
            </a:r>
            <a:endParaRPr sz="2400" dirty="0">
              <a:latin typeface="Titillium Web"/>
              <a:ea typeface="Titillium Web"/>
              <a:cs typeface="Titillium Web"/>
              <a:sym typeface="Titillium Web"/>
            </a:endParaRPr>
          </a:p>
          <a:p>
            <a:pPr marL="0" lvl="0" indent="0" algn="ctr" rtl="0">
              <a:lnSpc>
                <a:spcPct val="100000"/>
              </a:lnSpc>
              <a:spcBef>
                <a:spcPts val="0"/>
              </a:spcBef>
              <a:spcAft>
                <a:spcPts val="0"/>
              </a:spcAft>
              <a:buSzPts val="3600"/>
              <a:buNone/>
            </a:pPr>
            <a:r>
              <a:rPr lang="it-IT" sz="2400" u="sng" dirty="0">
                <a:solidFill>
                  <a:schemeClr val="hlink"/>
                </a:solidFill>
                <a:latin typeface="Titillium Web"/>
                <a:ea typeface="Titillium Web"/>
                <a:cs typeface="Titillium Web"/>
                <a:sym typeface="Titillium Web"/>
                <a:hlinkClick r:id="rId3"/>
              </a:rPr>
              <a:t>Circolare MEF-RGS del 13 ottobre 2022, n. 33</a:t>
            </a:r>
            <a:endParaRPr sz="2400" dirty="0">
              <a:latin typeface="Titillium Web"/>
              <a:ea typeface="Titillium Web"/>
              <a:cs typeface="Titillium Web"/>
              <a:sym typeface="Titillium Web"/>
            </a:endParaRPr>
          </a:p>
        </p:txBody>
      </p:sp>
      <p:pic>
        <p:nvPicPr>
          <p:cNvPr id="55" name="Google Shape;55;p1"/>
          <p:cNvPicPr preferRelativeResize="0"/>
          <p:nvPr/>
        </p:nvPicPr>
        <p:blipFill rotWithShape="1">
          <a:blip r:embed="rId4">
            <a:alphaModFix/>
          </a:blip>
          <a:srcRect/>
          <a:stretch/>
        </p:blipFill>
        <p:spPr>
          <a:xfrm>
            <a:off x="152400" y="175625"/>
            <a:ext cx="8839204" cy="1027212"/>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sp>
        <p:nvSpPr>
          <p:cNvPr id="190" name="Google Shape;190;p10"/>
          <p:cNvSpPr txBox="1"/>
          <p:nvPr/>
        </p:nvSpPr>
        <p:spPr>
          <a:xfrm>
            <a:off x="3213100" y="455328"/>
            <a:ext cx="5684375" cy="2677656"/>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Clr>
                <a:srgbClr val="000000"/>
              </a:buClr>
              <a:buSzPts val="1200"/>
              <a:buFont typeface="Arial"/>
              <a:buNone/>
            </a:pPr>
            <a:r>
              <a:rPr lang="it-IT" sz="1200" b="1" i="0" u="none" strike="noStrike" cap="none">
                <a:solidFill>
                  <a:srgbClr val="C00000"/>
                </a:solidFill>
                <a:latin typeface="Titillium Web"/>
                <a:ea typeface="Titillium Web"/>
                <a:cs typeface="Titillium Web"/>
                <a:sym typeface="Titillium Web"/>
              </a:rPr>
              <a:t>(1) </a:t>
            </a:r>
            <a:r>
              <a:rPr lang="it-IT" sz="1200" b="0" i="0" u="none" strike="noStrike" cap="none">
                <a:solidFill>
                  <a:srgbClr val="5A6772"/>
                </a:solidFill>
                <a:latin typeface="Titillium Web"/>
                <a:ea typeface="Titillium Web"/>
                <a:cs typeface="Titillium Web"/>
                <a:sym typeface="Titillium Web"/>
              </a:rPr>
              <a:t>Possesso dell’iscrizione al Registro nazionale dei soggetti obbligati al finanziamento dei sistemi di gestione dei RAEE, istituito e funzionante ai sensi del regolamento 25 settembre 2007, n. 185, da parte, alternativamente:</a:t>
            </a:r>
            <a:endParaRPr sz="1400" b="0" i="0" u="none" strike="noStrike" cap="none">
              <a:solidFill>
                <a:srgbClr val="000000"/>
              </a:solidFill>
              <a:latin typeface="Arial"/>
              <a:ea typeface="Arial"/>
              <a:cs typeface="Arial"/>
              <a:sym typeface="Arial"/>
            </a:endParaRPr>
          </a:p>
          <a:p>
            <a:pPr marL="0" marR="0" lvl="0" indent="0" algn="just" rtl="0">
              <a:lnSpc>
                <a:spcPct val="100000"/>
              </a:lnSpc>
              <a:spcBef>
                <a:spcPts val="0"/>
              </a:spcBef>
              <a:spcAft>
                <a:spcPts val="0"/>
              </a:spcAft>
              <a:buClr>
                <a:srgbClr val="000000"/>
              </a:buClr>
              <a:buSzPts val="1200"/>
              <a:buFont typeface="Arial"/>
              <a:buNone/>
            </a:pPr>
            <a:r>
              <a:rPr lang="it-IT" sz="1200" b="0" i="0" u="none" strike="noStrike" cap="none">
                <a:solidFill>
                  <a:srgbClr val="5A6772"/>
                </a:solidFill>
                <a:latin typeface="Titillium Web"/>
                <a:ea typeface="Titillium Web"/>
                <a:cs typeface="Titillium Web"/>
                <a:sym typeface="Titillium Web"/>
              </a:rPr>
              <a:t>dell’offerente;</a:t>
            </a:r>
            <a:endParaRPr sz="1400" b="0" i="0" u="none" strike="noStrike" cap="none">
              <a:solidFill>
                <a:srgbClr val="000000"/>
              </a:solidFill>
              <a:latin typeface="Arial"/>
              <a:ea typeface="Arial"/>
              <a:cs typeface="Arial"/>
              <a:sym typeface="Arial"/>
            </a:endParaRPr>
          </a:p>
          <a:p>
            <a:pPr marL="0" marR="0" lvl="0" indent="0" algn="just" rtl="0">
              <a:lnSpc>
                <a:spcPct val="100000"/>
              </a:lnSpc>
              <a:spcBef>
                <a:spcPts val="0"/>
              </a:spcBef>
              <a:spcAft>
                <a:spcPts val="0"/>
              </a:spcAft>
              <a:buClr>
                <a:srgbClr val="000000"/>
              </a:buClr>
              <a:buSzPts val="1200"/>
              <a:buFont typeface="Arial"/>
              <a:buNone/>
            </a:pPr>
            <a:r>
              <a:rPr lang="it-IT" sz="1200" b="0" i="0" u="none" strike="noStrike" cap="none">
                <a:solidFill>
                  <a:srgbClr val="5A6772"/>
                </a:solidFill>
                <a:latin typeface="Titillium Web"/>
                <a:ea typeface="Titillium Web"/>
                <a:cs typeface="Titillium Web"/>
                <a:sym typeface="Titillium Web"/>
              </a:rPr>
              <a:t>oppure, se diverso dall’offerente, dal produttore, così come definito all’art. 4, lett. g), del D.Lgs. 49/2014;</a:t>
            </a:r>
            <a:endParaRPr sz="1400" b="0" i="0" u="none" strike="noStrike" cap="none">
              <a:solidFill>
                <a:srgbClr val="000000"/>
              </a:solidFill>
              <a:latin typeface="Arial"/>
              <a:ea typeface="Arial"/>
              <a:cs typeface="Arial"/>
              <a:sym typeface="Arial"/>
            </a:endParaRPr>
          </a:p>
          <a:p>
            <a:pPr marL="0" marR="0" lvl="0" indent="0" algn="just" rtl="0">
              <a:lnSpc>
                <a:spcPct val="100000"/>
              </a:lnSpc>
              <a:spcBef>
                <a:spcPts val="0"/>
              </a:spcBef>
              <a:spcAft>
                <a:spcPts val="0"/>
              </a:spcAft>
              <a:buClr>
                <a:srgbClr val="000000"/>
              </a:buClr>
              <a:buSzPts val="1200"/>
              <a:buFont typeface="Arial"/>
              <a:buNone/>
            </a:pPr>
            <a:r>
              <a:rPr lang="it-IT" sz="1200" b="0" i="0" u="none" strike="noStrike" cap="none">
                <a:solidFill>
                  <a:srgbClr val="5A6772"/>
                </a:solidFill>
                <a:latin typeface="Titillium Web"/>
                <a:ea typeface="Titillium Web"/>
                <a:cs typeface="Titillium Web"/>
                <a:sym typeface="Titillium Web"/>
              </a:rPr>
              <a:t>oppure, sempre se diverso dall’offerente, dal distributore, così come definito all’art. 4, lett. h), del D.Lgs. 49/2014.</a:t>
            </a:r>
            <a:endParaRPr sz="1400" b="0" i="0" u="none" strike="noStrike" cap="none">
              <a:solidFill>
                <a:srgbClr val="000000"/>
              </a:solidFill>
              <a:latin typeface="Arial"/>
              <a:ea typeface="Arial"/>
              <a:cs typeface="Arial"/>
              <a:sym typeface="Arial"/>
            </a:endParaRPr>
          </a:p>
          <a:p>
            <a:pPr marL="0" marR="0" lvl="0" indent="0" algn="just" rtl="0">
              <a:lnSpc>
                <a:spcPct val="100000"/>
              </a:lnSpc>
              <a:spcBef>
                <a:spcPts val="0"/>
              </a:spcBef>
              <a:spcAft>
                <a:spcPts val="0"/>
              </a:spcAft>
              <a:buClr>
                <a:srgbClr val="000000"/>
              </a:buClr>
              <a:buSzPts val="1200"/>
              <a:buFont typeface="Arial"/>
              <a:buNone/>
            </a:pPr>
            <a:endParaRPr sz="1200" b="0" i="0" u="none" strike="noStrike" cap="none">
              <a:solidFill>
                <a:srgbClr val="5A6772"/>
              </a:solidFill>
              <a:latin typeface="Titillium Web"/>
              <a:ea typeface="Titillium Web"/>
              <a:cs typeface="Titillium Web"/>
              <a:sym typeface="Titillium Web"/>
            </a:endParaRPr>
          </a:p>
          <a:p>
            <a:pPr marL="0" marR="0" lvl="0" indent="0" algn="just" rtl="0">
              <a:lnSpc>
                <a:spcPct val="100000"/>
              </a:lnSpc>
              <a:spcBef>
                <a:spcPts val="0"/>
              </a:spcBef>
              <a:spcAft>
                <a:spcPts val="0"/>
              </a:spcAft>
              <a:buClr>
                <a:srgbClr val="000000"/>
              </a:buClr>
              <a:buSzPts val="1200"/>
              <a:buFont typeface="Arial"/>
              <a:buNone/>
            </a:pPr>
            <a:r>
              <a:rPr lang="it-IT" sz="1200" b="1" i="0" u="none" strike="noStrike" cap="none">
                <a:solidFill>
                  <a:srgbClr val="C00000"/>
                </a:solidFill>
                <a:latin typeface="Titillium Web"/>
                <a:ea typeface="Titillium Web"/>
                <a:cs typeface="Titillium Web"/>
                <a:sym typeface="Titillium Web"/>
              </a:rPr>
              <a:t>(2) </a:t>
            </a:r>
            <a:r>
              <a:rPr lang="it-IT" sz="1200" b="0" i="0" u="none" strike="noStrike" cap="none">
                <a:solidFill>
                  <a:srgbClr val="5A6772"/>
                </a:solidFill>
                <a:latin typeface="Titillium Web"/>
                <a:ea typeface="Titillium Web"/>
                <a:cs typeface="Titillium Web"/>
                <a:sym typeface="Titillium Web"/>
              </a:rPr>
              <a:t>Le conformità dei prodotti devono essere autocertificate dai produttori/fornitori tramite un dossier/fascicolo tecnico adeguandosi alla seguente normativa: Reach (Regolamento (CE) n.1907/2006); RoHS (Direttiva 2011/65/EU); ecodesign (Regolamento (EU) 2019/424) e compatibilità elettromagnetica (Direttiva 2014/30/UE).</a:t>
            </a:r>
            <a:endParaRPr sz="1200" b="0" i="0" u="none" strike="noStrike" cap="none">
              <a:solidFill>
                <a:srgbClr val="000000"/>
              </a:solidFill>
              <a:latin typeface="Arial"/>
              <a:ea typeface="Arial"/>
              <a:cs typeface="Arial"/>
              <a:sym typeface="Arial"/>
            </a:endParaRPr>
          </a:p>
        </p:txBody>
      </p:sp>
      <p:sp>
        <p:nvSpPr>
          <p:cNvPr id="191" name="Google Shape;191;p10"/>
          <p:cNvSpPr txBox="1"/>
          <p:nvPr/>
        </p:nvSpPr>
        <p:spPr>
          <a:xfrm>
            <a:off x="1235928" y="1101936"/>
            <a:ext cx="2058525" cy="100344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400"/>
              <a:buFont typeface="Arial"/>
              <a:buNone/>
            </a:pPr>
            <a:r>
              <a:rPr lang="it-IT" sz="2400" b="1" i="0" u="none" strike="noStrike" cap="none">
                <a:solidFill>
                  <a:srgbClr val="0066CC"/>
                </a:solidFill>
                <a:latin typeface="Titillium Web"/>
                <a:ea typeface="Titillium Web"/>
                <a:cs typeface="Titillium Web"/>
                <a:sym typeface="Titillium Web"/>
              </a:rPr>
              <a:t>Normativa</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400"/>
              <a:buFont typeface="Arial"/>
              <a:buNone/>
            </a:pPr>
            <a:r>
              <a:rPr lang="it-IT" sz="2400" b="1" i="0" u="none" strike="noStrike" cap="none">
                <a:solidFill>
                  <a:srgbClr val="0066CC"/>
                </a:solidFill>
                <a:latin typeface="Titillium Web"/>
                <a:ea typeface="Titillium Web"/>
                <a:cs typeface="Titillium Web"/>
                <a:sym typeface="Titillium Web"/>
              </a:rPr>
              <a:t>di riferimento</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400"/>
              <a:buFont typeface="Arial"/>
              <a:buNone/>
            </a:pPr>
            <a:endParaRPr sz="2400" b="1" i="0" u="none" strike="noStrike" cap="none">
              <a:solidFill>
                <a:srgbClr val="0066CC"/>
              </a:solidFill>
              <a:latin typeface="Titillium Web"/>
              <a:ea typeface="Titillium Web"/>
              <a:cs typeface="Titillium Web"/>
              <a:sym typeface="Titillium Web"/>
            </a:endParaRPr>
          </a:p>
        </p:txBody>
      </p:sp>
      <p:pic>
        <p:nvPicPr>
          <p:cNvPr id="192" name="Google Shape;192;p10" descr="Libri con riempimento a tinta unita"/>
          <p:cNvPicPr preferRelativeResize="0"/>
          <p:nvPr/>
        </p:nvPicPr>
        <p:blipFill rotWithShape="1">
          <a:blip r:embed="rId3">
            <a:alphaModFix/>
          </a:blip>
          <a:srcRect/>
          <a:stretch/>
        </p:blipFill>
        <p:spPr>
          <a:xfrm>
            <a:off x="411625" y="1232779"/>
            <a:ext cx="741753" cy="741753"/>
          </a:xfrm>
          <a:prstGeom prst="rect">
            <a:avLst/>
          </a:prstGeom>
          <a:noFill/>
          <a:ln>
            <a:noFill/>
          </a:ln>
        </p:spPr>
      </p:pic>
      <p:sp>
        <p:nvSpPr>
          <p:cNvPr id="193" name="Google Shape;193;p10"/>
          <p:cNvSpPr txBox="1"/>
          <p:nvPr/>
        </p:nvSpPr>
        <p:spPr>
          <a:xfrm>
            <a:off x="502665" y="71265"/>
            <a:ext cx="2505746" cy="553236"/>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2000"/>
              <a:buFont typeface="Arial"/>
              <a:buNone/>
            </a:pPr>
            <a:r>
              <a:rPr lang="it-IT" sz="2000" b="1" i="0" u="none" strike="noStrike" cap="none">
                <a:solidFill>
                  <a:srgbClr val="0066CC"/>
                </a:solidFill>
                <a:latin typeface="Titillium Web SemiBold"/>
                <a:ea typeface="Titillium Web SemiBold"/>
                <a:cs typeface="Titillium Web SemiBold"/>
                <a:sym typeface="Titillium Web SemiBold"/>
              </a:rPr>
              <a:t>Scheda </a:t>
            </a:r>
            <a:r>
              <a:rPr lang="it-IT" sz="2800" b="1" i="0" u="none" strike="noStrike" cap="none">
                <a:solidFill>
                  <a:srgbClr val="0066CC"/>
                </a:solidFill>
                <a:latin typeface="Titillium Web SemiBold"/>
                <a:ea typeface="Titillium Web SemiBold"/>
                <a:cs typeface="Titillium Web SemiBold"/>
                <a:sym typeface="Titillium Web SemiBold"/>
              </a:rPr>
              <a:t>3,6 e 8</a:t>
            </a:r>
            <a:endParaRPr sz="2000" b="1" i="0" u="none" strike="noStrike" cap="none">
              <a:solidFill>
                <a:srgbClr val="0066CC"/>
              </a:solidFill>
              <a:latin typeface="Titillium Web SemiBold"/>
              <a:ea typeface="Titillium Web SemiBold"/>
              <a:cs typeface="Titillium Web SemiBold"/>
              <a:sym typeface="Titillium Web SemiBold"/>
            </a:endParaRPr>
          </a:p>
        </p:txBody>
      </p:sp>
      <p:cxnSp>
        <p:nvCxnSpPr>
          <p:cNvPr id="194" name="Google Shape;194;p10"/>
          <p:cNvCxnSpPr/>
          <p:nvPr/>
        </p:nvCxnSpPr>
        <p:spPr>
          <a:xfrm rot="10800000">
            <a:off x="816640" y="3263899"/>
            <a:ext cx="8075278" cy="0"/>
          </a:xfrm>
          <a:prstGeom prst="straightConnector1">
            <a:avLst/>
          </a:prstGeom>
          <a:noFill/>
          <a:ln w="19050" cap="flat" cmpd="sng">
            <a:solidFill>
              <a:srgbClr val="0059C8"/>
            </a:solidFill>
            <a:prstDash val="solid"/>
            <a:round/>
            <a:headEnd type="none" w="sm" len="sm"/>
            <a:tailEnd type="none" w="sm" len="sm"/>
          </a:ln>
        </p:spPr>
      </p:cxnSp>
      <p:sp>
        <p:nvSpPr>
          <p:cNvPr id="195" name="Google Shape;195;p10"/>
          <p:cNvSpPr txBox="1"/>
          <p:nvPr/>
        </p:nvSpPr>
        <p:spPr>
          <a:xfrm>
            <a:off x="1297058" y="3737009"/>
            <a:ext cx="1936264" cy="824799"/>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000"/>
              <a:buFont typeface="Arial"/>
              <a:buNone/>
            </a:pPr>
            <a:r>
              <a:rPr lang="it-IT" sz="2000" b="1" i="0" u="none" strike="noStrike" cap="none">
                <a:solidFill>
                  <a:srgbClr val="0066CC"/>
                </a:solidFill>
                <a:latin typeface="Titillium Web"/>
                <a:ea typeface="Titillium Web"/>
                <a:cs typeface="Titillium Web"/>
                <a:sym typeface="Titillium Web"/>
              </a:rPr>
              <a:t>Lista Data Center</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000"/>
              <a:buFont typeface="Arial"/>
              <a:buNone/>
            </a:pPr>
            <a:r>
              <a:rPr lang="it-IT" sz="2000" b="1" i="0" u="none" strike="noStrike" cap="none">
                <a:solidFill>
                  <a:srgbClr val="0066CC"/>
                </a:solidFill>
                <a:latin typeface="Titillium Web"/>
                <a:ea typeface="Titillium Web"/>
                <a:cs typeface="Titillium Web"/>
                <a:sym typeface="Titillium Web"/>
              </a:rPr>
              <a:t>certificati UE</a:t>
            </a:r>
            <a:endParaRPr sz="2600" b="1" i="0" u="none" strike="noStrike" cap="none">
              <a:solidFill>
                <a:srgbClr val="0066CC"/>
              </a:solidFill>
              <a:latin typeface="Titillium Web"/>
              <a:ea typeface="Titillium Web"/>
              <a:cs typeface="Titillium Web"/>
              <a:sym typeface="Titillium Web"/>
            </a:endParaRPr>
          </a:p>
        </p:txBody>
      </p:sp>
      <p:pic>
        <p:nvPicPr>
          <p:cNvPr id="196" name="Google Shape;196;p10" descr="Elenco con riempimento a tinta unita"/>
          <p:cNvPicPr preferRelativeResize="0"/>
          <p:nvPr/>
        </p:nvPicPr>
        <p:blipFill rotWithShape="1">
          <a:blip r:embed="rId4">
            <a:alphaModFix/>
          </a:blip>
          <a:srcRect/>
          <a:stretch/>
        </p:blipFill>
        <p:spPr>
          <a:xfrm>
            <a:off x="446525" y="3737009"/>
            <a:ext cx="740229" cy="740229"/>
          </a:xfrm>
          <a:prstGeom prst="rect">
            <a:avLst/>
          </a:prstGeom>
          <a:noFill/>
          <a:ln>
            <a:noFill/>
          </a:ln>
        </p:spPr>
      </p:pic>
      <p:sp>
        <p:nvSpPr>
          <p:cNvPr id="197" name="Google Shape;197;p10"/>
          <p:cNvSpPr txBox="1"/>
          <p:nvPr/>
        </p:nvSpPr>
        <p:spPr>
          <a:xfrm>
            <a:off x="3233323" y="3837788"/>
            <a:ext cx="5745578" cy="741105"/>
          </a:xfrm>
          <a:prstGeom prst="rect">
            <a:avLst/>
          </a:prstGeom>
          <a:noFill/>
          <a:ln>
            <a:noFill/>
          </a:ln>
        </p:spPr>
        <p:txBody>
          <a:bodyPr spcFirstLastPara="1" wrap="square" lIns="91425" tIns="91425" rIns="91425" bIns="91425" anchor="ctr" anchorCtr="0">
            <a:noAutofit/>
          </a:bodyPr>
          <a:lstStyle/>
          <a:p>
            <a:pPr marL="457200" marR="76200" lvl="0" indent="-317500" algn="just" rtl="0">
              <a:lnSpc>
                <a:spcPct val="115000"/>
              </a:lnSpc>
              <a:spcBef>
                <a:spcPts val="0"/>
              </a:spcBef>
              <a:spcAft>
                <a:spcPts val="0"/>
              </a:spcAft>
              <a:buClr>
                <a:srgbClr val="00C2C7"/>
              </a:buClr>
              <a:buSzPts val="1400"/>
              <a:buFont typeface="Titillium Web"/>
              <a:buChar char="➔"/>
            </a:pPr>
            <a:r>
              <a:rPr lang="it-IT" sz="1200" b="0" i="0" u="none" strike="noStrike" cap="none">
                <a:solidFill>
                  <a:srgbClr val="5A6772"/>
                </a:solidFill>
                <a:latin typeface="Titillium Web"/>
                <a:ea typeface="Titillium Web"/>
                <a:cs typeface="Titillium Web"/>
                <a:sym typeface="Titillium Web"/>
              </a:rPr>
              <a:t>Al link, la lista dei partecipanti al Codice di Condotta Europeo sull’efficientamento energetico dei Data Center  (Data Centres Code of Conduct) </a:t>
            </a:r>
            <a:endParaRPr sz="1400" b="0" i="0" u="none" strike="noStrike" cap="none">
              <a:solidFill>
                <a:srgbClr val="000000"/>
              </a:solidFill>
              <a:latin typeface="Arial"/>
              <a:ea typeface="Arial"/>
              <a:cs typeface="Arial"/>
              <a:sym typeface="Arial"/>
            </a:endParaRPr>
          </a:p>
          <a:p>
            <a:pPr marL="139700" marR="76200" lvl="0" indent="0" algn="just" rtl="0">
              <a:lnSpc>
                <a:spcPct val="115000"/>
              </a:lnSpc>
              <a:spcBef>
                <a:spcPts val="0"/>
              </a:spcBef>
              <a:spcAft>
                <a:spcPts val="0"/>
              </a:spcAft>
              <a:buClr>
                <a:srgbClr val="000000"/>
              </a:buClr>
              <a:buSzPts val="1200"/>
              <a:buFont typeface="Arial"/>
              <a:buNone/>
            </a:pPr>
            <a:r>
              <a:rPr lang="it-IT" sz="1200" b="1" i="0" u="sng" strike="noStrike" cap="none">
                <a:solidFill>
                  <a:srgbClr val="5A6772"/>
                </a:solidFill>
                <a:latin typeface="Titillium Web"/>
                <a:ea typeface="Titillium Web"/>
                <a:cs typeface="Titillium Web"/>
                <a:sym typeface="Titillium Web"/>
                <a:hlinkClick r:id="rId5">
                  <a:extLst>
                    <a:ext uri="{A12FA001-AC4F-418D-AE19-62706E023703}">
                      <ahyp:hlinkClr xmlns:ahyp="http://schemas.microsoft.com/office/drawing/2018/hyperlinkcolor" val="tx"/>
                    </a:ext>
                  </a:extLst>
                </a:hlinkClick>
              </a:rPr>
              <a:t>https://e3p.jrc.ec.europa.eu/coc-dc-partners</a:t>
            </a:r>
            <a:endParaRPr sz="1200" b="1" i="0" u="none" strike="noStrike" cap="none">
              <a:solidFill>
                <a:srgbClr val="5A6772"/>
              </a:solidFill>
              <a:latin typeface="Titillium Web"/>
              <a:ea typeface="Titillium Web"/>
              <a:cs typeface="Titillium Web"/>
              <a:sym typeface="Titillium Web"/>
            </a:endParaRPr>
          </a:p>
          <a:p>
            <a:pPr marL="457200" marR="76200" lvl="0" indent="-228600" algn="l" rtl="0">
              <a:lnSpc>
                <a:spcPct val="115000"/>
              </a:lnSpc>
              <a:spcBef>
                <a:spcPts val="0"/>
              </a:spcBef>
              <a:spcAft>
                <a:spcPts val="0"/>
              </a:spcAft>
              <a:buClr>
                <a:srgbClr val="00C2C7"/>
              </a:buClr>
              <a:buSzPts val="1400"/>
              <a:buFont typeface="Titillium Web"/>
              <a:buNone/>
            </a:pPr>
            <a:endParaRPr sz="1200" b="1" i="0" u="none" strike="noStrike" cap="none">
              <a:solidFill>
                <a:srgbClr val="5A6772"/>
              </a:solidFill>
              <a:latin typeface="Titillium Web"/>
              <a:ea typeface="Titillium Web"/>
              <a:cs typeface="Titillium Web"/>
              <a:sym typeface="Titillium Web"/>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01"/>
        <p:cNvGrpSpPr/>
        <p:nvPr/>
      </p:nvGrpSpPr>
      <p:grpSpPr>
        <a:xfrm>
          <a:off x="0" y="0"/>
          <a:ext cx="0" cy="0"/>
          <a:chOff x="0" y="0"/>
          <a:chExt cx="0" cy="0"/>
        </a:xfrm>
      </p:grpSpPr>
      <p:sp>
        <p:nvSpPr>
          <p:cNvPr id="202" name="Google Shape;202;p11"/>
          <p:cNvSpPr txBox="1">
            <a:spLocks noGrp="1"/>
          </p:cNvSpPr>
          <p:nvPr>
            <p:ph type="title"/>
          </p:nvPr>
        </p:nvSpPr>
        <p:spPr>
          <a:xfrm>
            <a:off x="311700" y="1505021"/>
            <a:ext cx="8520600" cy="2772228"/>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3600"/>
              <a:buNone/>
            </a:pPr>
            <a:r>
              <a:rPr lang="it-IT" sz="1800">
                <a:solidFill>
                  <a:schemeClr val="dk1"/>
                </a:solidFill>
                <a:latin typeface="Titillium Web"/>
                <a:ea typeface="Titillium Web"/>
                <a:cs typeface="Titillium Web"/>
                <a:sym typeface="Titillium Web"/>
              </a:rPr>
              <a:t>1) Checklist Scheda 3</a:t>
            </a:r>
            <a:br>
              <a:rPr lang="it-IT" sz="1800">
                <a:solidFill>
                  <a:schemeClr val="dk1"/>
                </a:solidFill>
                <a:latin typeface="Titillium Web"/>
                <a:ea typeface="Titillium Web"/>
                <a:cs typeface="Titillium Web"/>
                <a:sym typeface="Titillium Web"/>
              </a:rPr>
            </a:br>
            <a:r>
              <a:rPr lang="it-IT" sz="1800">
                <a:solidFill>
                  <a:schemeClr val="dk1"/>
                </a:solidFill>
                <a:latin typeface="Titillium Web"/>
                <a:ea typeface="Titillium Web"/>
                <a:cs typeface="Titillium Web"/>
                <a:sym typeface="Titillium Web"/>
              </a:rPr>
              <a:t>2) Checklist scheda 6</a:t>
            </a:r>
            <a:br>
              <a:rPr lang="it-IT" sz="1800">
                <a:solidFill>
                  <a:schemeClr val="dk1"/>
                </a:solidFill>
                <a:latin typeface="Titillium Web"/>
                <a:ea typeface="Titillium Web"/>
                <a:cs typeface="Titillium Web"/>
                <a:sym typeface="Titillium Web"/>
              </a:rPr>
            </a:br>
            <a:r>
              <a:rPr lang="it-IT" sz="1800">
                <a:solidFill>
                  <a:schemeClr val="dk1"/>
                </a:solidFill>
                <a:latin typeface="Titillium Web"/>
                <a:ea typeface="Titillium Web"/>
                <a:cs typeface="Titillium Web"/>
                <a:sym typeface="Titillium Web"/>
              </a:rPr>
              <a:t>3) Checklist scheda 8</a:t>
            </a:r>
            <a:endParaRPr/>
          </a:p>
        </p:txBody>
      </p:sp>
      <p:sp>
        <p:nvSpPr>
          <p:cNvPr id="203" name="Google Shape;203;p11"/>
          <p:cNvSpPr txBox="1"/>
          <p:nvPr/>
        </p:nvSpPr>
        <p:spPr>
          <a:xfrm>
            <a:off x="2235200" y="1402090"/>
            <a:ext cx="4572000" cy="615553"/>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000"/>
              <a:buFont typeface="Arial"/>
              <a:buNone/>
            </a:pPr>
            <a:r>
              <a:rPr lang="it-IT" sz="2000" b="1" i="0" u="none" strike="noStrike" cap="none">
                <a:solidFill>
                  <a:schemeClr val="dk1"/>
                </a:solidFill>
                <a:latin typeface="Titillium Web"/>
                <a:ea typeface="Titillium Web"/>
                <a:cs typeface="Titillium Web"/>
                <a:sym typeface="Titillium Web"/>
              </a:rPr>
              <a:t>Check-list DNSH</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204" name="Google Shape;204;p11"/>
          <p:cNvPicPr preferRelativeResize="0"/>
          <p:nvPr/>
        </p:nvPicPr>
        <p:blipFill rotWithShape="1">
          <a:blip r:embed="rId3">
            <a:alphaModFix/>
          </a:blip>
          <a:srcRect/>
          <a:stretch/>
        </p:blipFill>
        <p:spPr>
          <a:xfrm>
            <a:off x="152400" y="175625"/>
            <a:ext cx="8839204" cy="1027212"/>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08"/>
        <p:cNvGrpSpPr/>
        <p:nvPr/>
      </p:nvGrpSpPr>
      <p:grpSpPr>
        <a:xfrm>
          <a:off x="0" y="0"/>
          <a:ext cx="0" cy="0"/>
          <a:chOff x="0" y="0"/>
          <a:chExt cx="0" cy="0"/>
        </a:xfrm>
      </p:grpSpPr>
      <p:sp>
        <p:nvSpPr>
          <p:cNvPr id="209" name="Google Shape;209;p12"/>
          <p:cNvSpPr txBox="1"/>
          <p:nvPr/>
        </p:nvSpPr>
        <p:spPr>
          <a:xfrm>
            <a:off x="2286000" y="107111"/>
            <a:ext cx="4572000" cy="40011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000"/>
              <a:buFont typeface="Arial"/>
              <a:buNone/>
            </a:pPr>
            <a:r>
              <a:rPr lang="it-IT" sz="2000" b="1" i="0" u="none" strike="noStrike" cap="none">
                <a:solidFill>
                  <a:srgbClr val="0059C8"/>
                </a:solidFill>
                <a:latin typeface="Titillium Web"/>
                <a:ea typeface="Titillium Web"/>
                <a:cs typeface="Titillium Web"/>
                <a:sym typeface="Titillium Web"/>
              </a:rPr>
              <a:t>Check-list Scheda 3 – parte 1</a:t>
            </a:r>
            <a:endParaRPr sz="1400" b="0" i="0" u="none" strike="noStrike" cap="none">
              <a:solidFill>
                <a:srgbClr val="000000"/>
              </a:solidFill>
              <a:latin typeface="Arial"/>
              <a:ea typeface="Arial"/>
              <a:cs typeface="Arial"/>
              <a:sym typeface="Arial"/>
            </a:endParaRPr>
          </a:p>
        </p:txBody>
      </p:sp>
      <p:graphicFrame>
        <p:nvGraphicFramePr>
          <p:cNvPr id="210" name="Google Shape;210;p12"/>
          <p:cNvGraphicFramePr/>
          <p:nvPr/>
        </p:nvGraphicFramePr>
        <p:xfrm>
          <a:off x="592307" y="865589"/>
          <a:ext cx="3000000" cy="3000000"/>
        </p:xfrm>
        <a:graphic>
          <a:graphicData uri="http://schemas.openxmlformats.org/drawingml/2006/table">
            <a:tbl>
              <a:tblPr>
                <a:noFill/>
                <a:tableStyleId>{16AA8997-9630-47A1-BE3F-78DD861513FF}</a:tableStyleId>
              </a:tblPr>
              <a:tblGrid>
                <a:gridCol w="742550">
                  <a:extLst>
                    <a:ext uri="{9D8B030D-6E8A-4147-A177-3AD203B41FA5}">
                      <a16:colId xmlns:a16="http://schemas.microsoft.com/office/drawing/2014/main" val="20000"/>
                    </a:ext>
                  </a:extLst>
                </a:gridCol>
                <a:gridCol w="292025">
                  <a:extLst>
                    <a:ext uri="{9D8B030D-6E8A-4147-A177-3AD203B41FA5}">
                      <a16:colId xmlns:a16="http://schemas.microsoft.com/office/drawing/2014/main" val="20001"/>
                    </a:ext>
                  </a:extLst>
                </a:gridCol>
                <a:gridCol w="3003550">
                  <a:extLst>
                    <a:ext uri="{9D8B030D-6E8A-4147-A177-3AD203B41FA5}">
                      <a16:colId xmlns:a16="http://schemas.microsoft.com/office/drawing/2014/main" val="20002"/>
                    </a:ext>
                  </a:extLst>
                </a:gridCol>
                <a:gridCol w="917750">
                  <a:extLst>
                    <a:ext uri="{9D8B030D-6E8A-4147-A177-3AD203B41FA5}">
                      <a16:colId xmlns:a16="http://schemas.microsoft.com/office/drawing/2014/main" val="20003"/>
                    </a:ext>
                  </a:extLst>
                </a:gridCol>
                <a:gridCol w="1017875">
                  <a:extLst>
                    <a:ext uri="{9D8B030D-6E8A-4147-A177-3AD203B41FA5}">
                      <a16:colId xmlns:a16="http://schemas.microsoft.com/office/drawing/2014/main" val="20004"/>
                    </a:ext>
                  </a:extLst>
                </a:gridCol>
                <a:gridCol w="909400">
                  <a:extLst>
                    <a:ext uri="{9D8B030D-6E8A-4147-A177-3AD203B41FA5}">
                      <a16:colId xmlns:a16="http://schemas.microsoft.com/office/drawing/2014/main" val="20005"/>
                    </a:ext>
                  </a:extLst>
                </a:gridCol>
                <a:gridCol w="1076275">
                  <a:extLst>
                    <a:ext uri="{9D8B030D-6E8A-4147-A177-3AD203B41FA5}">
                      <a16:colId xmlns:a16="http://schemas.microsoft.com/office/drawing/2014/main" val="20006"/>
                    </a:ext>
                  </a:extLst>
                </a:gridCol>
              </a:tblGrid>
              <a:tr h="320575">
                <a:tc>
                  <a:txBody>
                    <a:bodyPr/>
                    <a:lstStyle/>
                    <a:p>
                      <a:pPr marL="0" marR="0" lvl="0" indent="0" algn="l" rtl="0">
                        <a:lnSpc>
                          <a:spcPct val="100000"/>
                        </a:lnSpc>
                        <a:spcBef>
                          <a:spcPts val="0"/>
                        </a:spcBef>
                        <a:spcAft>
                          <a:spcPts val="0"/>
                        </a:spcAft>
                        <a:buClr>
                          <a:srgbClr val="000000"/>
                        </a:buClr>
                        <a:buSzPts val="800"/>
                        <a:buFont typeface="Arial"/>
                        <a:buNone/>
                      </a:pPr>
                      <a:r>
                        <a:rPr lang="it-IT" sz="900" b="1" i="0" u="none" strike="noStrike" cap="none">
                          <a:solidFill>
                            <a:schemeClr val="lt1"/>
                          </a:solidFill>
                          <a:latin typeface="Titillium Web"/>
                          <a:ea typeface="Titillium Web"/>
                          <a:cs typeface="Titillium Web"/>
                          <a:sym typeface="Titillium Web"/>
                        </a:rPr>
                        <a:t>Svolgimento</a:t>
                      </a:r>
                      <a:endParaRPr sz="1000" b="1" u="none" strike="noStrike" cap="none">
                        <a:solidFill>
                          <a:schemeClr val="lt1"/>
                        </a:solidFill>
                        <a:latin typeface="Titillium Web"/>
                        <a:ea typeface="Titillium Web"/>
                        <a:cs typeface="Titillium Web"/>
                        <a:sym typeface="Titillium Web"/>
                      </a:endParaRPr>
                    </a:p>
                    <a:p>
                      <a:pPr marL="0" marR="0" lvl="0" indent="0" algn="l" rtl="0">
                        <a:lnSpc>
                          <a:spcPct val="100000"/>
                        </a:lnSpc>
                        <a:spcBef>
                          <a:spcPts val="0"/>
                        </a:spcBef>
                        <a:spcAft>
                          <a:spcPts val="0"/>
                        </a:spcAft>
                        <a:buClr>
                          <a:srgbClr val="000000"/>
                        </a:buClr>
                        <a:buSzPts val="800"/>
                        <a:buFont typeface="Arial"/>
                        <a:buNone/>
                      </a:pPr>
                      <a:r>
                        <a:rPr lang="it-IT" sz="900" b="1" i="0" u="none" strike="noStrike" cap="none">
                          <a:solidFill>
                            <a:schemeClr val="lt1"/>
                          </a:solidFill>
                          <a:latin typeface="Titillium Web"/>
                          <a:ea typeface="Titillium Web"/>
                          <a:cs typeface="Titillium Web"/>
                          <a:sym typeface="Titillium Web"/>
                        </a:rPr>
                        <a:t>delle verifiche</a:t>
                      </a:r>
                      <a:endParaRPr sz="1000" b="1" u="none" strike="noStrike" cap="none">
                        <a:solidFill>
                          <a:schemeClr val="lt1"/>
                        </a:solidFill>
                        <a:latin typeface="Titillium Web"/>
                        <a:ea typeface="Titillium Web"/>
                        <a:cs typeface="Titillium Web"/>
                        <a:sym typeface="Titillium Web"/>
                      </a:endParaRPr>
                    </a:p>
                  </a:txBody>
                  <a:tcPr marL="20550" marR="20550" marT="13700" marB="13700">
                    <a:lnL w="12700" cap="flat" cmpd="sng">
                      <a:solidFill>
                        <a:schemeClr val="dk1"/>
                      </a:solidFill>
                      <a:prstDash val="solid"/>
                      <a:round/>
                      <a:headEnd type="none" w="sm" len="sm"/>
                      <a:tailEnd type="none" w="sm" len="sm"/>
                    </a:lnL>
                    <a:lnR w="9525" cap="flat" cmpd="sng">
                      <a:solidFill>
                        <a:srgbClr val="000000"/>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3385D6"/>
                    </a:solidFill>
                  </a:tcPr>
                </a:tc>
                <a:tc>
                  <a:txBody>
                    <a:bodyPr/>
                    <a:lstStyle/>
                    <a:p>
                      <a:pPr marL="0" marR="0" lvl="0" indent="0" algn="l" rtl="0">
                        <a:lnSpc>
                          <a:spcPct val="100000"/>
                        </a:lnSpc>
                        <a:spcBef>
                          <a:spcPts val="0"/>
                        </a:spcBef>
                        <a:spcAft>
                          <a:spcPts val="0"/>
                        </a:spcAft>
                        <a:buClr>
                          <a:srgbClr val="000000"/>
                        </a:buClr>
                        <a:buSzPts val="800"/>
                        <a:buFont typeface="Arial"/>
                        <a:buNone/>
                      </a:pPr>
                      <a:r>
                        <a:rPr lang="it-IT" sz="900" b="1" i="0" u="none" strike="noStrike" cap="none">
                          <a:solidFill>
                            <a:schemeClr val="lt1"/>
                          </a:solidFill>
                          <a:latin typeface="Titillium Web"/>
                          <a:ea typeface="Titillium Web"/>
                          <a:cs typeface="Titillium Web"/>
                          <a:sym typeface="Titillium Web"/>
                        </a:rPr>
                        <a:t>n.</a:t>
                      </a:r>
                      <a:endParaRPr sz="1000" b="1" u="none" strike="noStrike" cap="none">
                        <a:solidFill>
                          <a:schemeClr val="lt1"/>
                        </a:solidFill>
                        <a:latin typeface="Titillium Web"/>
                        <a:ea typeface="Titillium Web"/>
                        <a:cs typeface="Titillium Web"/>
                        <a:sym typeface="Titillium Web"/>
                      </a:endParaRPr>
                    </a:p>
                  </a:txBody>
                  <a:tcPr marL="20550" marR="20550" marT="13700" marB="1370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3385D6"/>
                    </a:solidFill>
                  </a:tcPr>
                </a:tc>
                <a:tc>
                  <a:txBody>
                    <a:bodyPr/>
                    <a:lstStyle/>
                    <a:p>
                      <a:pPr marL="0" marR="0" lvl="0" indent="0" algn="l" rtl="0">
                        <a:lnSpc>
                          <a:spcPct val="100000"/>
                        </a:lnSpc>
                        <a:spcBef>
                          <a:spcPts val="0"/>
                        </a:spcBef>
                        <a:spcAft>
                          <a:spcPts val="0"/>
                        </a:spcAft>
                        <a:buClr>
                          <a:srgbClr val="000000"/>
                        </a:buClr>
                        <a:buSzPts val="800"/>
                        <a:buFont typeface="Arial"/>
                        <a:buNone/>
                      </a:pPr>
                      <a:r>
                        <a:rPr lang="it-IT" sz="900" b="1" i="0" u="none" strike="noStrike" cap="none">
                          <a:solidFill>
                            <a:schemeClr val="lt1"/>
                          </a:solidFill>
                          <a:latin typeface="Titillium Web"/>
                          <a:ea typeface="Titillium Web"/>
                          <a:cs typeface="Titillium Web"/>
                          <a:sym typeface="Titillium Web"/>
                        </a:rPr>
                        <a:t>Elementi di Controllo</a:t>
                      </a:r>
                      <a:endParaRPr sz="1000" b="1" u="none" strike="noStrike" cap="none">
                        <a:solidFill>
                          <a:schemeClr val="lt1"/>
                        </a:solidFill>
                        <a:latin typeface="Titillium Web"/>
                        <a:ea typeface="Titillium Web"/>
                        <a:cs typeface="Titillium Web"/>
                        <a:sym typeface="Titillium Web"/>
                      </a:endParaRPr>
                    </a:p>
                  </a:txBody>
                  <a:tcPr marL="20550" marR="20550" marT="13700" marB="1370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3385D6"/>
                    </a:solidFill>
                  </a:tcPr>
                </a:tc>
                <a:tc>
                  <a:txBody>
                    <a:bodyPr/>
                    <a:lstStyle/>
                    <a:p>
                      <a:pPr marL="0" marR="0" lvl="0" indent="0" algn="l" rtl="0">
                        <a:lnSpc>
                          <a:spcPct val="100000"/>
                        </a:lnSpc>
                        <a:spcBef>
                          <a:spcPts val="0"/>
                        </a:spcBef>
                        <a:spcAft>
                          <a:spcPts val="0"/>
                        </a:spcAft>
                        <a:buClr>
                          <a:srgbClr val="000000"/>
                        </a:buClr>
                        <a:buSzPts val="800"/>
                        <a:buFont typeface="Arial"/>
                        <a:buNone/>
                      </a:pPr>
                      <a:r>
                        <a:rPr lang="it-IT" sz="900" b="1" i="0" u="none" strike="noStrike" cap="none">
                          <a:solidFill>
                            <a:schemeClr val="lt1"/>
                          </a:solidFill>
                          <a:latin typeface="Titillium Web"/>
                          <a:ea typeface="Titillium Web"/>
                          <a:cs typeface="Titillium Web"/>
                          <a:sym typeface="Titillium Web"/>
                        </a:rPr>
                        <a:t>Normativa di riferimento</a:t>
                      </a:r>
                      <a:endParaRPr sz="1000" b="1" u="none" strike="noStrike" cap="none">
                        <a:solidFill>
                          <a:schemeClr val="lt1"/>
                        </a:solidFill>
                        <a:latin typeface="Titillium Web"/>
                        <a:ea typeface="Titillium Web"/>
                        <a:cs typeface="Titillium Web"/>
                        <a:sym typeface="Titillium Web"/>
                      </a:endParaRPr>
                    </a:p>
                  </a:txBody>
                  <a:tcPr marL="20550" marR="20550" marT="13700" marB="1370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3385D6"/>
                    </a:solidFill>
                  </a:tcPr>
                </a:tc>
                <a:tc>
                  <a:txBody>
                    <a:bodyPr/>
                    <a:lstStyle/>
                    <a:p>
                      <a:pPr marL="0" marR="0" lvl="0" indent="0" algn="l" rtl="0">
                        <a:lnSpc>
                          <a:spcPct val="100000"/>
                        </a:lnSpc>
                        <a:spcBef>
                          <a:spcPts val="0"/>
                        </a:spcBef>
                        <a:spcAft>
                          <a:spcPts val="0"/>
                        </a:spcAft>
                        <a:buClr>
                          <a:srgbClr val="000000"/>
                        </a:buClr>
                        <a:buSzPts val="800"/>
                        <a:buFont typeface="Arial"/>
                        <a:buNone/>
                      </a:pPr>
                      <a:r>
                        <a:rPr lang="it-IT" sz="900" b="1" i="0" u="none" strike="noStrike" cap="none">
                          <a:solidFill>
                            <a:schemeClr val="lt1"/>
                          </a:solidFill>
                          <a:latin typeface="Titillium Web"/>
                          <a:ea typeface="Titillium Web"/>
                          <a:cs typeface="Titillium Web"/>
                          <a:sym typeface="Titillium Web"/>
                        </a:rPr>
                        <a:t>Certificazione richiesta</a:t>
                      </a:r>
                      <a:endParaRPr sz="1000" b="1" u="none" strike="noStrike" cap="none">
                        <a:solidFill>
                          <a:schemeClr val="lt1"/>
                        </a:solidFill>
                        <a:latin typeface="Titillium Web"/>
                        <a:ea typeface="Titillium Web"/>
                        <a:cs typeface="Titillium Web"/>
                        <a:sym typeface="Titillium Web"/>
                      </a:endParaRPr>
                    </a:p>
                  </a:txBody>
                  <a:tcPr marL="20550" marR="20550" marT="13700" marB="1370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3385D6"/>
                    </a:solidFill>
                  </a:tcPr>
                </a:tc>
                <a:tc>
                  <a:txBody>
                    <a:bodyPr/>
                    <a:lstStyle/>
                    <a:p>
                      <a:pPr marL="0" marR="0" lvl="0" indent="0" algn="l" rtl="0">
                        <a:lnSpc>
                          <a:spcPct val="100000"/>
                        </a:lnSpc>
                        <a:spcBef>
                          <a:spcPts val="0"/>
                        </a:spcBef>
                        <a:spcAft>
                          <a:spcPts val="0"/>
                        </a:spcAft>
                        <a:buClr>
                          <a:srgbClr val="000000"/>
                        </a:buClr>
                        <a:buSzPts val="800"/>
                        <a:buFont typeface="Arial"/>
                        <a:buNone/>
                      </a:pPr>
                      <a:r>
                        <a:rPr lang="it-IT" sz="900" b="1" i="0" u="none" strike="noStrike" cap="none">
                          <a:solidFill>
                            <a:schemeClr val="lt1"/>
                          </a:solidFill>
                          <a:latin typeface="Titillium Web"/>
                          <a:ea typeface="Titillium Web"/>
                          <a:cs typeface="Titillium Web"/>
                          <a:sym typeface="Titillium Web"/>
                        </a:rPr>
                        <a:t>Esito (Sì/No/Non applicabile)</a:t>
                      </a:r>
                      <a:endParaRPr sz="1000" b="1" u="none" strike="noStrike" cap="none">
                        <a:solidFill>
                          <a:schemeClr val="lt1"/>
                        </a:solidFill>
                        <a:latin typeface="Titillium Web"/>
                        <a:ea typeface="Titillium Web"/>
                        <a:cs typeface="Titillium Web"/>
                        <a:sym typeface="Titillium Web"/>
                      </a:endParaRPr>
                    </a:p>
                  </a:txBody>
                  <a:tcPr marL="20550" marR="20550" marT="13700" marB="1370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3385D6"/>
                    </a:solidFill>
                  </a:tcPr>
                </a:tc>
                <a:tc>
                  <a:txBody>
                    <a:bodyPr/>
                    <a:lstStyle/>
                    <a:p>
                      <a:pPr marL="0" marR="0" lvl="0" indent="0" algn="l" rtl="0">
                        <a:lnSpc>
                          <a:spcPct val="100000"/>
                        </a:lnSpc>
                        <a:spcBef>
                          <a:spcPts val="0"/>
                        </a:spcBef>
                        <a:spcAft>
                          <a:spcPts val="0"/>
                        </a:spcAft>
                        <a:buClr>
                          <a:srgbClr val="000000"/>
                        </a:buClr>
                        <a:buSzPts val="800"/>
                        <a:buFont typeface="Arial"/>
                        <a:buNone/>
                      </a:pPr>
                      <a:r>
                        <a:rPr lang="it-IT" sz="900" b="1" i="0" u="none" strike="noStrike" cap="none">
                          <a:solidFill>
                            <a:schemeClr val="lt1"/>
                          </a:solidFill>
                          <a:latin typeface="Titillium Web"/>
                          <a:ea typeface="Titillium Web"/>
                          <a:cs typeface="Titillium Web"/>
                          <a:sym typeface="Titillium Web"/>
                        </a:rPr>
                        <a:t>Commento (obbligatorio in caso di N/A)</a:t>
                      </a:r>
                      <a:endParaRPr sz="1000" b="1" u="none" strike="noStrike" cap="none">
                        <a:solidFill>
                          <a:schemeClr val="lt1"/>
                        </a:solidFill>
                        <a:latin typeface="Titillium Web"/>
                        <a:ea typeface="Titillium Web"/>
                        <a:cs typeface="Titillium Web"/>
                        <a:sym typeface="Titillium Web"/>
                      </a:endParaRPr>
                    </a:p>
                  </a:txBody>
                  <a:tcPr marL="20550" marR="20550" marT="13700" marB="13700">
                    <a:lnL w="9525" cap="flat" cmpd="sng">
                      <a:solidFill>
                        <a:srgbClr val="000000"/>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3385D6"/>
                    </a:solidFill>
                  </a:tcPr>
                </a:tc>
                <a:extLst>
                  <a:ext uri="{0D108BD9-81ED-4DB2-BD59-A6C34878D82A}">
                    <a16:rowId xmlns:a16="http://schemas.microsoft.com/office/drawing/2014/main" val="10000"/>
                  </a:ext>
                </a:extLst>
              </a:tr>
              <a:tr h="399775">
                <a:tc rowSpan="8">
                  <a:txBody>
                    <a:bodyPr/>
                    <a:lstStyle/>
                    <a:p>
                      <a:pPr marL="0" marR="0" lvl="0" indent="0" algn="ctr" rtl="0">
                        <a:lnSpc>
                          <a:spcPct val="100000"/>
                        </a:lnSpc>
                        <a:spcBef>
                          <a:spcPts val="0"/>
                        </a:spcBef>
                        <a:spcAft>
                          <a:spcPts val="0"/>
                        </a:spcAft>
                        <a:buClr>
                          <a:srgbClr val="000000"/>
                        </a:buClr>
                        <a:buSzPts val="700"/>
                        <a:buFont typeface="Arial"/>
                        <a:buNone/>
                      </a:pPr>
                      <a:r>
                        <a:rPr lang="it-IT" sz="800" b="0" i="0" u="none" strike="noStrike" cap="none">
                          <a:solidFill>
                            <a:srgbClr val="000000"/>
                          </a:solidFill>
                          <a:latin typeface="Titillium Web"/>
                          <a:ea typeface="Titillium Web"/>
                          <a:cs typeface="Titillium Web"/>
                          <a:sym typeface="Titillium Web"/>
                        </a:rPr>
                        <a:t>Ex-ante</a:t>
                      </a:r>
                      <a:endParaRPr sz="1400" u="none" strike="noStrike" cap="none"/>
                    </a:p>
                    <a:p>
                      <a:pPr marL="0" marR="0" lvl="0" indent="0" algn="l" rtl="0">
                        <a:lnSpc>
                          <a:spcPct val="100000"/>
                        </a:lnSpc>
                        <a:spcBef>
                          <a:spcPts val="0"/>
                        </a:spcBef>
                        <a:spcAft>
                          <a:spcPts val="0"/>
                        </a:spcAft>
                        <a:buClr>
                          <a:srgbClr val="000000"/>
                        </a:buClr>
                        <a:buSzPts val="800"/>
                        <a:buFont typeface="Arial"/>
                        <a:buNone/>
                      </a:pPr>
                      <a:br>
                        <a:rPr lang="it-IT" sz="900" u="none" strike="noStrike" cap="none">
                          <a:latin typeface="Titillium Web"/>
                          <a:ea typeface="Titillium Web"/>
                          <a:cs typeface="Titillium Web"/>
                          <a:sym typeface="Titillium Web"/>
                        </a:rPr>
                      </a:br>
                      <a:endParaRPr sz="900" u="none" strike="noStrike" cap="none">
                        <a:latin typeface="Titillium Web"/>
                        <a:ea typeface="Titillium Web"/>
                        <a:cs typeface="Titillium Web"/>
                        <a:sym typeface="Titillium Web"/>
                      </a:endParaRPr>
                    </a:p>
                  </a:txBody>
                  <a:tcPr marL="20550" marR="20550" marT="13700" marB="13700">
                    <a:lnL w="12700" cap="flat" cmpd="sng">
                      <a:solidFill>
                        <a:schemeClr val="dk1"/>
                      </a:solidFill>
                      <a:prstDash val="solid"/>
                      <a:round/>
                      <a:headEnd type="none" w="sm" len="sm"/>
                      <a:tailEnd type="none" w="sm" len="sm"/>
                    </a:lnL>
                    <a:lnR w="9525" cap="flat" cmpd="sng">
                      <a:solidFill>
                        <a:srgbClr val="000000"/>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r>
                        <a:rPr lang="it-IT" sz="800" b="0" i="0" u="none" strike="noStrike" cap="none">
                          <a:solidFill>
                            <a:srgbClr val="000000"/>
                          </a:solidFill>
                          <a:latin typeface="Titillium Web"/>
                          <a:ea typeface="Titillium Web"/>
                          <a:cs typeface="Titillium Web"/>
                          <a:sym typeface="Titillium Web"/>
                        </a:rPr>
                        <a:t>1</a:t>
                      </a:r>
                      <a:endParaRPr sz="900" u="none" strike="noStrike" cap="none">
                        <a:latin typeface="Titillium Web"/>
                        <a:ea typeface="Titillium Web"/>
                        <a:cs typeface="Titillium Web"/>
                        <a:sym typeface="Titillium Web"/>
                      </a:endParaRPr>
                    </a:p>
                  </a:txBody>
                  <a:tcPr marL="20550" marR="20550" marT="13700" marB="1370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just" rtl="0">
                        <a:lnSpc>
                          <a:spcPct val="100000"/>
                        </a:lnSpc>
                        <a:spcBef>
                          <a:spcPts val="0"/>
                        </a:spcBef>
                        <a:spcAft>
                          <a:spcPts val="0"/>
                        </a:spcAft>
                        <a:buClr>
                          <a:srgbClr val="000000"/>
                        </a:buClr>
                        <a:buSzPts val="700"/>
                        <a:buFont typeface="Arial"/>
                        <a:buNone/>
                      </a:pPr>
                      <a:r>
                        <a:rPr lang="it-IT" sz="800" b="0" i="0" u="none" strike="noStrike" cap="none">
                          <a:solidFill>
                            <a:srgbClr val="000000"/>
                          </a:solidFill>
                          <a:latin typeface="Titillium Web"/>
                          <a:ea typeface="Titillium Web"/>
                          <a:cs typeface="Titillium Web"/>
                          <a:sym typeface="Titillium Web"/>
                        </a:rPr>
                        <a:t>E' disponibile l'iscrizione alla piattaforma RAEE in qualità di produttore e/o distributore e/o fornitore?</a:t>
                      </a:r>
                      <a:endParaRPr sz="900" u="none" strike="noStrike" cap="none">
                        <a:latin typeface="Titillium Web"/>
                        <a:ea typeface="Titillium Web"/>
                        <a:cs typeface="Titillium Web"/>
                        <a:sym typeface="Titillium Web"/>
                      </a:endParaRPr>
                    </a:p>
                  </a:txBody>
                  <a:tcPr marL="20550" marR="20550" marT="13700" marB="1370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r>
                        <a:rPr lang="it-IT" sz="800" b="0" i="0" u="none" strike="noStrike" cap="none">
                          <a:solidFill>
                            <a:srgbClr val="000000"/>
                          </a:solidFill>
                          <a:latin typeface="Titillium Web"/>
                          <a:ea typeface="Titillium Web"/>
                          <a:cs typeface="Titillium Web"/>
                          <a:sym typeface="Titillium Web"/>
                        </a:rPr>
                        <a:t>--------------</a:t>
                      </a:r>
                      <a:endParaRPr sz="900" u="none" strike="noStrike" cap="none">
                        <a:latin typeface="Titillium Web"/>
                        <a:ea typeface="Titillium Web"/>
                        <a:cs typeface="Titillium Web"/>
                        <a:sym typeface="Titillium Web"/>
                      </a:endParaRPr>
                    </a:p>
                  </a:txBody>
                  <a:tcPr marL="20550" marR="20550" marT="13700" marB="1370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r>
                        <a:rPr lang="it-IT" sz="800" b="0" i="0" u="none" strike="noStrike" cap="none">
                          <a:solidFill>
                            <a:srgbClr val="000000"/>
                          </a:solidFill>
                          <a:latin typeface="Titillium Web"/>
                          <a:ea typeface="Titillium Web"/>
                          <a:cs typeface="Titillium Web"/>
                          <a:sym typeface="Titillium Web"/>
                        </a:rPr>
                        <a:t>Iscrizione Piattaforma RAEE</a:t>
                      </a:r>
                      <a:endParaRPr sz="900" u="none" strike="noStrike" cap="none">
                        <a:latin typeface="Titillium Web"/>
                        <a:ea typeface="Titillium Web"/>
                        <a:cs typeface="Titillium Web"/>
                        <a:sym typeface="Titillium Web"/>
                      </a:endParaRPr>
                    </a:p>
                  </a:txBody>
                  <a:tcPr marL="20550" marR="20550" marT="13700" marB="1370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800"/>
                        <a:buFont typeface="Arial"/>
                        <a:buNone/>
                      </a:pPr>
                      <a:br>
                        <a:rPr lang="it-IT" sz="900" u="none" strike="noStrike" cap="none">
                          <a:latin typeface="Titillium Web"/>
                          <a:ea typeface="Titillium Web"/>
                          <a:cs typeface="Titillium Web"/>
                          <a:sym typeface="Titillium Web"/>
                        </a:rPr>
                      </a:br>
                      <a:endParaRPr sz="900" u="none" strike="noStrike" cap="none">
                        <a:latin typeface="Titillium Web"/>
                        <a:ea typeface="Titillium Web"/>
                        <a:cs typeface="Titillium Web"/>
                        <a:sym typeface="Titillium Web"/>
                      </a:endParaRPr>
                    </a:p>
                  </a:txBody>
                  <a:tcPr marL="20550" marR="20550" marT="13700" marB="1370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800"/>
                        <a:buFont typeface="Arial"/>
                        <a:buNone/>
                      </a:pPr>
                      <a:br>
                        <a:rPr lang="it-IT" sz="900" u="none" strike="noStrike" cap="none">
                          <a:latin typeface="Titillium Web"/>
                          <a:ea typeface="Titillium Web"/>
                          <a:cs typeface="Titillium Web"/>
                          <a:sym typeface="Titillium Web"/>
                        </a:rPr>
                      </a:br>
                      <a:endParaRPr sz="900" u="none" strike="noStrike" cap="none">
                        <a:latin typeface="Titillium Web"/>
                        <a:ea typeface="Titillium Web"/>
                        <a:cs typeface="Titillium Web"/>
                        <a:sym typeface="Titillium Web"/>
                      </a:endParaRPr>
                    </a:p>
                  </a:txBody>
                  <a:tcPr marL="20550" marR="20550" marT="13700" marB="13700">
                    <a:lnL w="9525" cap="flat" cmpd="sng">
                      <a:solidFill>
                        <a:srgbClr val="000000"/>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273800">
                <a:tc vMerge="1">
                  <a:txBody>
                    <a:bodyPr/>
                    <a:lstStyle/>
                    <a:p>
                      <a:endParaRPr lang="it-IT"/>
                    </a:p>
                  </a:txBody>
                  <a:tcPr/>
                </a:tc>
                <a:tc>
                  <a:txBody>
                    <a:bodyPr/>
                    <a:lstStyle/>
                    <a:p>
                      <a:pPr marL="0" marR="0" lvl="0" indent="0" algn="l" rtl="0">
                        <a:lnSpc>
                          <a:spcPct val="100000"/>
                        </a:lnSpc>
                        <a:spcBef>
                          <a:spcPts val="0"/>
                        </a:spcBef>
                        <a:spcAft>
                          <a:spcPts val="0"/>
                        </a:spcAft>
                        <a:buClr>
                          <a:srgbClr val="000000"/>
                        </a:buClr>
                        <a:buSzPts val="700"/>
                        <a:buFont typeface="Arial"/>
                        <a:buNone/>
                      </a:pPr>
                      <a:r>
                        <a:rPr lang="it-IT" sz="800" b="0" i="0" u="none" strike="noStrike" cap="none">
                          <a:solidFill>
                            <a:srgbClr val="000000"/>
                          </a:solidFill>
                          <a:latin typeface="Titillium Web"/>
                          <a:ea typeface="Titillium Web"/>
                          <a:cs typeface="Titillium Web"/>
                          <a:sym typeface="Titillium Web"/>
                        </a:rPr>
                        <a:t>2</a:t>
                      </a:r>
                      <a:endParaRPr sz="900" u="none" strike="noStrike" cap="none">
                        <a:latin typeface="Titillium Web"/>
                        <a:ea typeface="Titillium Web"/>
                        <a:cs typeface="Titillium Web"/>
                        <a:sym typeface="Titillium Web"/>
                      </a:endParaRPr>
                    </a:p>
                  </a:txBody>
                  <a:tcPr marL="20550" marR="20550" marT="13700" marB="1370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just" rtl="0">
                        <a:lnSpc>
                          <a:spcPct val="100000"/>
                        </a:lnSpc>
                        <a:spcBef>
                          <a:spcPts val="0"/>
                        </a:spcBef>
                        <a:spcAft>
                          <a:spcPts val="0"/>
                        </a:spcAft>
                        <a:buClr>
                          <a:srgbClr val="000000"/>
                        </a:buClr>
                        <a:buSzPts val="700"/>
                        <a:buFont typeface="Arial"/>
                        <a:buNone/>
                      </a:pPr>
                      <a:r>
                        <a:rPr lang="it-IT" sz="800" b="0" i="0" u="none" strike="noStrike" cap="none">
                          <a:solidFill>
                            <a:srgbClr val="000000"/>
                          </a:solidFill>
                          <a:latin typeface="Titillium Web"/>
                          <a:ea typeface="Titillium Web"/>
                          <a:cs typeface="Titillium Web"/>
                          <a:sym typeface="Titillium Web"/>
                        </a:rPr>
                        <a:t>I prodotti elettronici acquistati sono dotati di un’etichetta ambientale di tipo I, secondo la UNI EN ISO 14024, ad esempio TCO Certified, EPEAT 2018, Blue Angel, TÜV Green Product Mark o di etichetta equivalente)?</a:t>
                      </a:r>
                      <a:endParaRPr sz="900" u="none" strike="noStrike" cap="none">
                        <a:latin typeface="Titillium Web"/>
                        <a:ea typeface="Titillium Web"/>
                        <a:cs typeface="Titillium Web"/>
                        <a:sym typeface="Titillium Web"/>
                      </a:endParaRPr>
                    </a:p>
                  </a:txBody>
                  <a:tcPr marL="20550" marR="20550" marT="13700" marB="1370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r>
                        <a:rPr lang="it-IT" sz="800" b="0" i="0" u="none" strike="noStrike" cap="none">
                          <a:solidFill>
                            <a:srgbClr val="000000"/>
                          </a:solidFill>
                          <a:latin typeface="Titillium Web"/>
                          <a:ea typeface="Titillium Web"/>
                          <a:cs typeface="Titillium Web"/>
                          <a:sym typeface="Titillium Web"/>
                        </a:rPr>
                        <a:t>Etichettatura ambientale di tipo I</a:t>
                      </a:r>
                      <a:endParaRPr sz="900" u="none" strike="noStrike" cap="none">
                        <a:latin typeface="Titillium Web"/>
                        <a:ea typeface="Titillium Web"/>
                        <a:cs typeface="Titillium Web"/>
                        <a:sym typeface="Titillium Web"/>
                      </a:endParaRPr>
                    </a:p>
                  </a:txBody>
                  <a:tcPr marL="20550" marR="20550" marT="13700" marB="1370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r>
                        <a:rPr lang="it-IT" sz="800" b="0" i="0" u="none" strike="noStrike" cap="none">
                          <a:solidFill>
                            <a:srgbClr val="000000"/>
                          </a:solidFill>
                          <a:latin typeface="Titillium Web"/>
                          <a:ea typeface="Titillium Web"/>
                          <a:cs typeface="Titillium Web"/>
                          <a:sym typeface="Titillium Web"/>
                        </a:rPr>
                        <a:t>UNI EN ISO 14024</a:t>
                      </a:r>
                      <a:endParaRPr sz="900" u="none" strike="noStrike" cap="none">
                        <a:latin typeface="Titillium Web"/>
                        <a:ea typeface="Titillium Web"/>
                        <a:cs typeface="Titillium Web"/>
                        <a:sym typeface="Titillium Web"/>
                      </a:endParaRPr>
                    </a:p>
                    <a:p>
                      <a:pPr marL="0" marR="0" lvl="0" indent="0" algn="l" rtl="0">
                        <a:lnSpc>
                          <a:spcPct val="100000"/>
                        </a:lnSpc>
                        <a:spcBef>
                          <a:spcPts val="0"/>
                        </a:spcBef>
                        <a:spcAft>
                          <a:spcPts val="0"/>
                        </a:spcAft>
                        <a:buClr>
                          <a:srgbClr val="000000"/>
                        </a:buClr>
                        <a:buSzPts val="800"/>
                        <a:buFont typeface="Arial"/>
                        <a:buNone/>
                      </a:pPr>
                      <a:br>
                        <a:rPr lang="it-IT" sz="900" u="none" strike="noStrike" cap="none">
                          <a:latin typeface="Titillium Web"/>
                          <a:ea typeface="Titillium Web"/>
                          <a:cs typeface="Titillium Web"/>
                          <a:sym typeface="Titillium Web"/>
                        </a:rPr>
                      </a:br>
                      <a:endParaRPr sz="900" u="none" strike="noStrike" cap="none">
                        <a:latin typeface="Titillium Web"/>
                        <a:ea typeface="Titillium Web"/>
                        <a:cs typeface="Titillium Web"/>
                        <a:sym typeface="Titillium Web"/>
                      </a:endParaRPr>
                    </a:p>
                  </a:txBody>
                  <a:tcPr marL="20550" marR="20550" marT="13700" marB="1370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800"/>
                        <a:buFont typeface="Arial"/>
                        <a:buNone/>
                      </a:pPr>
                      <a:br>
                        <a:rPr lang="it-IT" sz="900" u="none" strike="noStrike" cap="none">
                          <a:latin typeface="Titillium Web"/>
                          <a:ea typeface="Titillium Web"/>
                          <a:cs typeface="Titillium Web"/>
                          <a:sym typeface="Titillium Web"/>
                        </a:rPr>
                      </a:br>
                      <a:endParaRPr sz="900" u="none" strike="noStrike" cap="none">
                        <a:latin typeface="Titillium Web"/>
                        <a:ea typeface="Titillium Web"/>
                        <a:cs typeface="Titillium Web"/>
                        <a:sym typeface="Titillium Web"/>
                      </a:endParaRPr>
                    </a:p>
                  </a:txBody>
                  <a:tcPr marL="20550" marR="20550" marT="13700" marB="1370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800"/>
                        <a:buFont typeface="Arial"/>
                        <a:buNone/>
                      </a:pPr>
                      <a:br>
                        <a:rPr lang="it-IT" sz="900" u="none" strike="noStrike" cap="none">
                          <a:latin typeface="Titillium Web"/>
                          <a:ea typeface="Titillium Web"/>
                          <a:cs typeface="Titillium Web"/>
                          <a:sym typeface="Titillium Web"/>
                        </a:rPr>
                      </a:br>
                      <a:endParaRPr sz="900" u="none" strike="noStrike" cap="none">
                        <a:latin typeface="Titillium Web"/>
                        <a:ea typeface="Titillium Web"/>
                        <a:cs typeface="Titillium Web"/>
                        <a:sym typeface="Titillium Web"/>
                      </a:endParaRPr>
                    </a:p>
                  </a:txBody>
                  <a:tcPr marL="20550" marR="20550" marT="13700" marB="13700">
                    <a:lnL w="9525" cap="flat" cmpd="sng">
                      <a:solidFill>
                        <a:srgbClr val="000000"/>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154275">
                <a:tc vMerge="1">
                  <a:txBody>
                    <a:bodyPr/>
                    <a:lstStyle/>
                    <a:p>
                      <a:endParaRPr lang="it-IT"/>
                    </a:p>
                  </a:txBody>
                  <a:tcPr/>
                </a:tc>
                <a:tc gridSpan="6">
                  <a:txBody>
                    <a:bodyPr/>
                    <a:lstStyle/>
                    <a:p>
                      <a:pPr marL="0" marR="0" lvl="0" indent="0" algn="ctr" rtl="0">
                        <a:lnSpc>
                          <a:spcPct val="100000"/>
                        </a:lnSpc>
                        <a:spcBef>
                          <a:spcPts val="0"/>
                        </a:spcBef>
                        <a:spcAft>
                          <a:spcPts val="0"/>
                        </a:spcAft>
                        <a:buClr>
                          <a:srgbClr val="000000"/>
                        </a:buClr>
                        <a:buSzPts val="700"/>
                        <a:buFont typeface="Arial"/>
                        <a:buNone/>
                      </a:pPr>
                      <a:r>
                        <a:rPr lang="it-IT" sz="800" b="0" i="0" u="none" strike="noStrike" cap="none">
                          <a:solidFill>
                            <a:srgbClr val="000000"/>
                          </a:solidFill>
                          <a:latin typeface="Titillium Web"/>
                          <a:ea typeface="Titillium Web"/>
                          <a:cs typeface="Titillium Web"/>
                          <a:sym typeface="Titillium Web"/>
                        </a:rPr>
                        <a:t>In caso di assenza del requisito di cui al punto 2, rispondere alternativamente ad una delle domande 3 o 4.</a:t>
                      </a:r>
                      <a:endParaRPr sz="900" u="none" strike="noStrike" cap="none">
                        <a:latin typeface="Titillium Web"/>
                        <a:ea typeface="Titillium Web"/>
                        <a:cs typeface="Titillium Web"/>
                        <a:sym typeface="Titillium Web"/>
                      </a:endParaRPr>
                    </a:p>
                  </a:txBody>
                  <a:tcPr marL="20550" marR="20550" marT="13700" marB="13700">
                    <a:lnL w="9525" cap="flat" cmpd="sng">
                      <a:solidFill>
                        <a:srgbClr val="000000"/>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9D9D9"/>
                    </a:solidFill>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val="10003"/>
                  </a:ext>
                </a:extLst>
              </a:tr>
              <a:tr h="381650">
                <a:tc vMerge="1">
                  <a:txBody>
                    <a:bodyPr/>
                    <a:lstStyle/>
                    <a:p>
                      <a:endParaRPr lang="it-IT"/>
                    </a:p>
                  </a:txBody>
                  <a:tcPr/>
                </a:tc>
                <a:tc>
                  <a:txBody>
                    <a:bodyPr/>
                    <a:lstStyle/>
                    <a:p>
                      <a:pPr marL="0" marR="0" lvl="0" indent="0" algn="l" rtl="0">
                        <a:lnSpc>
                          <a:spcPct val="100000"/>
                        </a:lnSpc>
                        <a:spcBef>
                          <a:spcPts val="0"/>
                        </a:spcBef>
                        <a:spcAft>
                          <a:spcPts val="0"/>
                        </a:spcAft>
                        <a:buClr>
                          <a:srgbClr val="000000"/>
                        </a:buClr>
                        <a:buSzPts val="700"/>
                        <a:buFont typeface="Arial"/>
                        <a:buNone/>
                      </a:pPr>
                      <a:r>
                        <a:rPr lang="it-IT" sz="800" b="0" i="0" u="none" strike="noStrike" cap="none">
                          <a:solidFill>
                            <a:srgbClr val="000000"/>
                          </a:solidFill>
                          <a:latin typeface="Titillium Web"/>
                          <a:ea typeface="Titillium Web"/>
                          <a:cs typeface="Titillium Web"/>
                          <a:sym typeface="Titillium Web"/>
                        </a:rPr>
                        <a:t>3</a:t>
                      </a:r>
                      <a:endParaRPr sz="900" u="none" strike="noStrike" cap="none">
                        <a:latin typeface="Titillium Web"/>
                        <a:ea typeface="Titillium Web"/>
                        <a:cs typeface="Titillium Web"/>
                        <a:sym typeface="Titillium Web"/>
                      </a:endParaRPr>
                    </a:p>
                  </a:txBody>
                  <a:tcPr marL="20550" marR="20550" marT="13700" marB="1370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just" rtl="0">
                        <a:lnSpc>
                          <a:spcPct val="100000"/>
                        </a:lnSpc>
                        <a:spcBef>
                          <a:spcPts val="0"/>
                        </a:spcBef>
                        <a:spcAft>
                          <a:spcPts val="0"/>
                        </a:spcAft>
                        <a:buClr>
                          <a:srgbClr val="000000"/>
                        </a:buClr>
                        <a:buSzPts val="700"/>
                        <a:buFont typeface="Arial"/>
                        <a:buNone/>
                      </a:pPr>
                      <a:r>
                        <a:rPr lang="it-IT" sz="800" b="0" i="0" u="none" strike="noStrike" cap="none">
                          <a:solidFill>
                            <a:srgbClr val="000000"/>
                          </a:solidFill>
                          <a:latin typeface="Titillium Web"/>
                          <a:ea typeface="Titillium Web"/>
                          <a:cs typeface="Titillium Web"/>
                          <a:sym typeface="Titillium Web"/>
                        </a:rPr>
                        <a:t>L’AEE è dotata di Etichetta EPA ENERGY STAR?</a:t>
                      </a:r>
                      <a:endParaRPr sz="1600" u="none" strike="noStrike" cap="none"/>
                    </a:p>
                  </a:txBody>
                  <a:tcPr marL="20550" marR="20550" marT="13700" marB="1370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800"/>
                        <a:buFont typeface="Arial"/>
                        <a:buNone/>
                      </a:pPr>
                      <a:r>
                        <a:rPr lang="it-IT" sz="900" u="none" strike="noStrike" cap="none">
                          <a:latin typeface="Titillium Web"/>
                          <a:ea typeface="Titillium Web"/>
                          <a:cs typeface="Titillium Web"/>
                          <a:sym typeface="Titillium Web"/>
                        </a:rPr>
                        <a:t>-------------</a:t>
                      </a:r>
                      <a:endParaRPr sz="900" u="none" strike="noStrike" cap="none">
                        <a:latin typeface="Titillium Web"/>
                        <a:ea typeface="Titillium Web"/>
                        <a:cs typeface="Titillium Web"/>
                        <a:sym typeface="Titillium Web"/>
                      </a:endParaRPr>
                    </a:p>
                  </a:txBody>
                  <a:tcPr marL="20550" marR="20550" marT="13700" marB="1370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r>
                        <a:rPr lang="it-IT" sz="900" u="none" strike="noStrike" cap="none">
                          <a:latin typeface="Titillium Web"/>
                          <a:ea typeface="Titillium Web"/>
                          <a:cs typeface="Titillium Web"/>
                          <a:sym typeface="Titillium Web"/>
                        </a:rPr>
                        <a:t>Etichetta EPA ENERGY STAR</a:t>
                      </a:r>
                      <a:endParaRPr sz="900" u="none" strike="noStrike" cap="none">
                        <a:latin typeface="Titillium Web"/>
                        <a:ea typeface="Titillium Web"/>
                        <a:cs typeface="Titillium Web"/>
                        <a:sym typeface="Titillium Web"/>
                      </a:endParaRPr>
                    </a:p>
                  </a:txBody>
                  <a:tcPr marL="20550" marR="20550" marT="13700" marB="1370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800"/>
                        <a:buFont typeface="Arial"/>
                        <a:buNone/>
                      </a:pPr>
                      <a:br>
                        <a:rPr lang="it-IT" sz="900" u="none" strike="noStrike" cap="none">
                          <a:latin typeface="Titillium Web"/>
                          <a:ea typeface="Titillium Web"/>
                          <a:cs typeface="Titillium Web"/>
                          <a:sym typeface="Titillium Web"/>
                        </a:rPr>
                      </a:br>
                      <a:endParaRPr sz="900" u="none" strike="noStrike" cap="none">
                        <a:latin typeface="Titillium Web"/>
                        <a:ea typeface="Titillium Web"/>
                        <a:cs typeface="Titillium Web"/>
                        <a:sym typeface="Titillium Web"/>
                      </a:endParaRPr>
                    </a:p>
                  </a:txBody>
                  <a:tcPr marL="20550" marR="20550" marT="13700" marB="1370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800"/>
                        <a:buFont typeface="Arial"/>
                        <a:buNone/>
                      </a:pPr>
                      <a:br>
                        <a:rPr lang="it-IT" sz="900" u="none" strike="noStrike" cap="none">
                          <a:latin typeface="Titillium Web"/>
                          <a:ea typeface="Titillium Web"/>
                          <a:cs typeface="Titillium Web"/>
                          <a:sym typeface="Titillium Web"/>
                        </a:rPr>
                      </a:br>
                      <a:endParaRPr sz="900" u="none" strike="noStrike" cap="none">
                        <a:latin typeface="Titillium Web"/>
                        <a:ea typeface="Titillium Web"/>
                        <a:cs typeface="Titillium Web"/>
                        <a:sym typeface="Titillium Web"/>
                      </a:endParaRPr>
                    </a:p>
                  </a:txBody>
                  <a:tcPr marL="20550" marR="20550" marT="13700" marB="13700">
                    <a:lnL w="9525" cap="flat" cmpd="sng">
                      <a:solidFill>
                        <a:srgbClr val="000000"/>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493975">
                <a:tc vMerge="1">
                  <a:txBody>
                    <a:bodyPr/>
                    <a:lstStyle/>
                    <a:p>
                      <a:endParaRPr lang="it-IT"/>
                    </a:p>
                  </a:txBody>
                  <a:tcPr/>
                </a:tc>
                <a:tc>
                  <a:txBody>
                    <a:bodyPr/>
                    <a:lstStyle/>
                    <a:p>
                      <a:pPr marL="0" marR="0" lvl="0" indent="0" algn="l" rtl="0">
                        <a:lnSpc>
                          <a:spcPct val="100000"/>
                        </a:lnSpc>
                        <a:spcBef>
                          <a:spcPts val="0"/>
                        </a:spcBef>
                        <a:spcAft>
                          <a:spcPts val="0"/>
                        </a:spcAft>
                        <a:buClr>
                          <a:srgbClr val="000000"/>
                        </a:buClr>
                        <a:buSzPts val="700"/>
                        <a:buFont typeface="Arial"/>
                        <a:buNone/>
                      </a:pPr>
                      <a:r>
                        <a:rPr lang="it-IT" sz="800" b="0" i="0" u="none" strike="noStrike" cap="none">
                          <a:solidFill>
                            <a:srgbClr val="000000"/>
                          </a:solidFill>
                          <a:latin typeface="Titillium Web"/>
                          <a:ea typeface="Titillium Web"/>
                          <a:cs typeface="Titillium Web"/>
                          <a:sym typeface="Titillium Web"/>
                        </a:rPr>
                        <a:t>4</a:t>
                      </a:r>
                      <a:endParaRPr sz="900" u="none" strike="noStrike" cap="none">
                        <a:latin typeface="Titillium Web"/>
                        <a:ea typeface="Titillium Web"/>
                        <a:cs typeface="Titillium Web"/>
                        <a:sym typeface="Titillium Web"/>
                      </a:endParaRPr>
                    </a:p>
                  </a:txBody>
                  <a:tcPr marL="20550" marR="20550" marT="13700" marB="1370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just" rtl="0">
                        <a:lnSpc>
                          <a:spcPct val="100000"/>
                        </a:lnSpc>
                        <a:spcBef>
                          <a:spcPts val="0"/>
                        </a:spcBef>
                        <a:spcAft>
                          <a:spcPts val="0"/>
                        </a:spcAft>
                        <a:buClr>
                          <a:srgbClr val="000000"/>
                        </a:buClr>
                        <a:buSzPts val="700"/>
                        <a:buFont typeface="Arial"/>
                        <a:buNone/>
                      </a:pPr>
                      <a:r>
                        <a:rPr lang="it-IT" sz="800" b="0" i="0" u="none" strike="noStrike" cap="none">
                          <a:solidFill>
                            <a:srgbClr val="000000"/>
                          </a:solidFill>
                          <a:latin typeface="Titillium Web"/>
                          <a:ea typeface="Titillium Web"/>
                          <a:cs typeface="Titillium Web"/>
                          <a:sym typeface="Titillium Web"/>
                        </a:rPr>
                        <a:t>E' disponibile una dichiarazione del produttore che attesti che il consumo tipico di energia elettrica (Etec), calcolato per ogni dispositivo offerto, non superi il TEC massimo necessario (Etec-max) in linea con quanto descritto nell’Allegato III dei criteri GPP UE?</a:t>
                      </a:r>
                      <a:endParaRPr sz="900" u="none" strike="noStrike" cap="none">
                        <a:latin typeface="Titillium Web"/>
                        <a:ea typeface="Titillium Web"/>
                        <a:cs typeface="Titillium Web"/>
                        <a:sym typeface="Titillium Web"/>
                      </a:endParaRPr>
                    </a:p>
                  </a:txBody>
                  <a:tcPr marL="20550" marR="20550" marT="13700" marB="1370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r>
                        <a:rPr lang="it-IT" sz="900" u="sng" strike="noStrike" cap="none">
                          <a:solidFill>
                            <a:schemeClr val="hlink"/>
                          </a:solidFill>
                          <a:latin typeface="Titillium Web"/>
                          <a:ea typeface="Titillium Web"/>
                          <a:cs typeface="Titillium Web"/>
                          <a:sym typeface="Titillium Web"/>
                          <a:hlinkClick r:id="rId3"/>
                        </a:rPr>
                        <a:t>Allegato III dei criteri GPP UE</a:t>
                      </a:r>
                      <a:endParaRPr sz="900" u="none" strike="noStrike" cap="none">
                        <a:latin typeface="Titillium Web"/>
                        <a:ea typeface="Titillium Web"/>
                        <a:cs typeface="Titillium Web"/>
                        <a:sym typeface="Titillium Web"/>
                      </a:endParaRPr>
                    </a:p>
                  </a:txBody>
                  <a:tcPr marL="20550" marR="20550" marT="13700" marB="1370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r>
                        <a:rPr lang="it-IT" sz="900" u="none" strike="noStrike" cap="none">
                          <a:latin typeface="Titillium Web"/>
                          <a:ea typeface="Titillium Web"/>
                          <a:cs typeface="Titillium Web"/>
                          <a:sym typeface="Titillium Web"/>
                        </a:rPr>
                        <a:t>Dichiarazione Etec in linea con l’</a:t>
                      </a:r>
                      <a:r>
                        <a:rPr lang="it-IT" sz="900" u="sng" strike="noStrike" cap="none">
                          <a:solidFill>
                            <a:schemeClr val="hlink"/>
                          </a:solidFill>
                          <a:latin typeface="Titillium Web"/>
                          <a:ea typeface="Titillium Web"/>
                          <a:cs typeface="Titillium Web"/>
                          <a:sym typeface="Titillium Web"/>
                          <a:hlinkClick r:id="rId3"/>
                        </a:rPr>
                        <a:t> Allegato III dei criteri GPP UE</a:t>
                      </a:r>
                      <a:endParaRPr sz="900" u="none" strike="noStrike" cap="none">
                        <a:latin typeface="Titillium Web"/>
                        <a:ea typeface="Titillium Web"/>
                        <a:cs typeface="Titillium Web"/>
                        <a:sym typeface="Titillium Web"/>
                      </a:endParaRPr>
                    </a:p>
                    <a:p>
                      <a:pPr marL="0" marR="0" lvl="0" indent="0" algn="l" rtl="0">
                        <a:lnSpc>
                          <a:spcPct val="100000"/>
                        </a:lnSpc>
                        <a:spcBef>
                          <a:spcPts val="0"/>
                        </a:spcBef>
                        <a:spcAft>
                          <a:spcPts val="0"/>
                        </a:spcAft>
                        <a:buClr>
                          <a:srgbClr val="000000"/>
                        </a:buClr>
                        <a:buSzPts val="700"/>
                        <a:buFont typeface="Arial"/>
                        <a:buNone/>
                      </a:pPr>
                      <a:endParaRPr sz="900" u="none" strike="noStrike" cap="none">
                        <a:latin typeface="Titillium Web"/>
                        <a:ea typeface="Titillium Web"/>
                        <a:cs typeface="Titillium Web"/>
                        <a:sym typeface="Titillium Web"/>
                      </a:endParaRPr>
                    </a:p>
                  </a:txBody>
                  <a:tcPr marL="20550" marR="20550" marT="13700" marB="1370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800"/>
                        <a:buFont typeface="Arial"/>
                        <a:buNone/>
                      </a:pPr>
                      <a:br>
                        <a:rPr lang="it-IT" sz="900" u="none" strike="noStrike" cap="none">
                          <a:latin typeface="Titillium Web"/>
                          <a:ea typeface="Titillium Web"/>
                          <a:cs typeface="Titillium Web"/>
                          <a:sym typeface="Titillium Web"/>
                        </a:rPr>
                      </a:br>
                      <a:endParaRPr sz="900" u="none" strike="noStrike" cap="none">
                        <a:latin typeface="Titillium Web"/>
                        <a:ea typeface="Titillium Web"/>
                        <a:cs typeface="Titillium Web"/>
                        <a:sym typeface="Titillium Web"/>
                      </a:endParaRPr>
                    </a:p>
                  </a:txBody>
                  <a:tcPr marL="20550" marR="20550" marT="13700" marB="1370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800"/>
                        <a:buFont typeface="Arial"/>
                        <a:buNone/>
                      </a:pPr>
                      <a:br>
                        <a:rPr lang="it-IT" sz="900" u="none" strike="noStrike" cap="none">
                          <a:latin typeface="Titillium Web"/>
                          <a:ea typeface="Titillium Web"/>
                          <a:cs typeface="Titillium Web"/>
                          <a:sym typeface="Titillium Web"/>
                        </a:rPr>
                      </a:br>
                      <a:endParaRPr sz="900" u="none" strike="noStrike" cap="none">
                        <a:latin typeface="Titillium Web"/>
                        <a:ea typeface="Titillium Web"/>
                        <a:cs typeface="Titillium Web"/>
                        <a:sym typeface="Titillium Web"/>
                      </a:endParaRPr>
                    </a:p>
                  </a:txBody>
                  <a:tcPr marL="20550" marR="20550" marT="13700" marB="13700">
                    <a:lnL w="9525" cap="flat" cmpd="sng">
                      <a:solidFill>
                        <a:srgbClr val="000000"/>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r h="182800">
                <a:tc vMerge="1">
                  <a:txBody>
                    <a:bodyPr/>
                    <a:lstStyle/>
                    <a:p>
                      <a:endParaRPr lang="it-IT"/>
                    </a:p>
                  </a:txBody>
                  <a:tcPr/>
                </a:tc>
                <a:tc gridSpan="6">
                  <a:txBody>
                    <a:bodyPr/>
                    <a:lstStyle/>
                    <a:p>
                      <a:pPr marL="0" marR="0" lvl="0" indent="0" algn="ctr" rtl="0">
                        <a:lnSpc>
                          <a:spcPct val="100000"/>
                        </a:lnSpc>
                        <a:spcBef>
                          <a:spcPts val="0"/>
                        </a:spcBef>
                        <a:spcAft>
                          <a:spcPts val="0"/>
                        </a:spcAft>
                        <a:buClr>
                          <a:srgbClr val="000000"/>
                        </a:buClr>
                        <a:buSzPts val="700"/>
                        <a:buFont typeface="Arial"/>
                        <a:buNone/>
                      </a:pPr>
                      <a:r>
                        <a:rPr lang="it-IT" sz="800" u="none" strike="noStrike" cap="none">
                          <a:latin typeface="Titillium Web"/>
                          <a:ea typeface="Titillium Web"/>
                          <a:cs typeface="Titillium Web"/>
                          <a:sym typeface="Titillium Web"/>
                        </a:rPr>
                        <a:t>Nel caso non fosse stato validato il punto 2, rispondere ai punti 5 e/o 6.</a:t>
                      </a:r>
                      <a:endParaRPr sz="800" u="none" strike="noStrike" cap="none">
                        <a:latin typeface="Titillium Web"/>
                        <a:ea typeface="Titillium Web"/>
                        <a:cs typeface="Titillium Web"/>
                        <a:sym typeface="Titillium Web"/>
                      </a:endParaRPr>
                    </a:p>
                  </a:txBody>
                  <a:tcPr marL="20550" marR="20550" marT="13700" marB="13700">
                    <a:lnL w="9525" cap="flat" cmpd="sng">
                      <a:solidFill>
                        <a:srgbClr val="000000"/>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8D8D8"/>
                    </a:solidFill>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val="10006"/>
                  </a:ext>
                </a:extLst>
              </a:tr>
              <a:tr h="312100">
                <a:tc vMerge="1">
                  <a:txBody>
                    <a:bodyPr/>
                    <a:lstStyle/>
                    <a:p>
                      <a:endParaRPr lang="it-IT"/>
                    </a:p>
                  </a:txBody>
                  <a:tcPr/>
                </a:tc>
                <a:tc>
                  <a:txBody>
                    <a:bodyPr/>
                    <a:lstStyle/>
                    <a:p>
                      <a:pPr marL="0" marR="0" lvl="0" indent="0" algn="l" rtl="0">
                        <a:lnSpc>
                          <a:spcPct val="100000"/>
                        </a:lnSpc>
                        <a:spcBef>
                          <a:spcPts val="0"/>
                        </a:spcBef>
                        <a:spcAft>
                          <a:spcPts val="0"/>
                        </a:spcAft>
                        <a:buClr>
                          <a:srgbClr val="000000"/>
                        </a:buClr>
                        <a:buSzPts val="700"/>
                        <a:buFont typeface="Arial"/>
                        <a:buNone/>
                      </a:pPr>
                      <a:r>
                        <a:rPr lang="it-IT" sz="800" b="0" i="0" u="none" strike="noStrike" cap="none">
                          <a:solidFill>
                            <a:srgbClr val="000000"/>
                          </a:solidFill>
                          <a:latin typeface="Titillium Web"/>
                          <a:ea typeface="Titillium Web"/>
                          <a:cs typeface="Titillium Web"/>
                          <a:sym typeface="Titillium Web"/>
                        </a:rPr>
                        <a:t>5</a:t>
                      </a:r>
                      <a:endParaRPr sz="900" u="none" strike="noStrike" cap="none">
                        <a:latin typeface="Titillium Web"/>
                        <a:ea typeface="Titillium Web"/>
                        <a:cs typeface="Titillium Web"/>
                        <a:sym typeface="Titillium Web"/>
                      </a:endParaRPr>
                    </a:p>
                  </a:txBody>
                  <a:tcPr marL="20550" marR="20550" marT="13700" marB="1370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just" rtl="0">
                        <a:lnSpc>
                          <a:spcPct val="100000"/>
                        </a:lnSpc>
                        <a:spcBef>
                          <a:spcPts val="0"/>
                        </a:spcBef>
                        <a:spcAft>
                          <a:spcPts val="0"/>
                        </a:spcAft>
                        <a:buClr>
                          <a:srgbClr val="000000"/>
                        </a:buClr>
                        <a:buSzPts val="700"/>
                        <a:buFont typeface="Arial"/>
                        <a:buNone/>
                      </a:pPr>
                      <a:r>
                        <a:rPr lang="it-IT" sz="800" b="0" i="0" u="none" strike="noStrike" cap="none">
                          <a:solidFill>
                            <a:srgbClr val="000000"/>
                          </a:solidFill>
                          <a:latin typeface="Titillium Web"/>
                          <a:ea typeface="Titillium Web"/>
                          <a:cs typeface="Titillium Web"/>
                          <a:sym typeface="Titillium Web"/>
                        </a:rPr>
                        <a:t>Nel caso di server e prodotti di archiviazioni dati, è disponibile la dichiarazione dei produttori/fornitori di conformità alla seguente normativa: ecodesign (Regolamento (EU) 2019/424)?</a:t>
                      </a:r>
                      <a:endParaRPr sz="900" u="none" strike="noStrike" cap="none">
                        <a:latin typeface="Titillium Web"/>
                        <a:ea typeface="Titillium Web"/>
                        <a:cs typeface="Titillium Web"/>
                        <a:sym typeface="Titillium Web"/>
                      </a:endParaRPr>
                    </a:p>
                  </a:txBody>
                  <a:tcPr marL="20550" marR="20550" marT="13700" marB="1370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r>
                        <a:rPr lang="it-IT" sz="800" b="0" i="0" u="sng" strike="noStrike" cap="none">
                          <a:solidFill>
                            <a:srgbClr val="000000"/>
                          </a:solidFill>
                          <a:latin typeface="Titillium Web"/>
                          <a:ea typeface="Titillium Web"/>
                          <a:cs typeface="Titillium Web"/>
                          <a:sym typeface="Titillium Web"/>
                          <a:hlinkClick r:id="rId4">
                            <a:extLst>
                              <a:ext uri="{A12FA001-AC4F-418D-AE19-62706E023703}">
                                <ahyp:hlinkClr xmlns:ahyp="http://schemas.microsoft.com/office/drawing/2018/hyperlinkcolor" val="tx"/>
                              </a:ext>
                            </a:extLst>
                          </a:hlinkClick>
                        </a:rPr>
                        <a:t>Regolamento (EU) 2019/424</a:t>
                      </a:r>
                      <a:endParaRPr sz="900" u="none" strike="noStrike" cap="none">
                        <a:latin typeface="Titillium Web"/>
                        <a:ea typeface="Titillium Web"/>
                        <a:cs typeface="Titillium Web"/>
                        <a:sym typeface="Titillium Web"/>
                      </a:endParaRPr>
                    </a:p>
                  </a:txBody>
                  <a:tcPr marL="20550" marR="20550" marT="13700" marB="1370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endParaRPr sz="900" u="none" strike="noStrike" cap="none">
                        <a:latin typeface="Titillium Web"/>
                        <a:ea typeface="Titillium Web"/>
                        <a:cs typeface="Titillium Web"/>
                        <a:sym typeface="Titillium Web"/>
                      </a:endParaRPr>
                    </a:p>
                  </a:txBody>
                  <a:tcPr marL="20550" marR="20550" marT="13700" marB="1370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800"/>
                        <a:buFont typeface="Arial"/>
                        <a:buNone/>
                      </a:pPr>
                      <a:br>
                        <a:rPr lang="it-IT" sz="900" u="none" strike="noStrike" cap="none">
                          <a:latin typeface="Titillium Web"/>
                          <a:ea typeface="Titillium Web"/>
                          <a:cs typeface="Titillium Web"/>
                          <a:sym typeface="Titillium Web"/>
                        </a:rPr>
                      </a:br>
                      <a:endParaRPr sz="900" u="none" strike="noStrike" cap="none">
                        <a:latin typeface="Titillium Web"/>
                        <a:ea typeface="Titillium Web"/>
                        <a:cs typeface="Titillium Web"/>
                        <a:sym typeface="Titillium Web"/>
                      </a:endParaRPr>
                    </a:p>
                  </a:txBody>
                  <a:tcPr marL="20550" marR="20550" marT="13700" marB="1370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800"/>
                        <a:buFont typeface="Arial"/>
                        <a:buNone/>
                      </a:pPr>
                      <a:br>
                        <a:rPr lang="it-IT" sz="900" u="none" strike="noStrike" cap="none">
                          <a:latin typeface="Titillium Web"/>
                          <a:ea typeface="Titillium Web"/>
                          <a:cs typeface="Titillium Web"/>
                          <a:sym typeface="Titillium Web"/>
                        </a:rPr>
                      </a:br>
                      <a:endParaRPr sz="900" u="none" strike="noStrike" cap="none">
                        <a:latin typeface="Titillium Web"/>
                        <a:ea typeface="Titillium Web"/>
                        <a:cs typeface="Titillium Web"/>
                        <a:sym typeface="Titillium Web"/>
                      </a:endParaRPr>
                    </a:p>
                  </a:txBody>
                  <a:tcPr marL="20550" marR="20550" marT="13700" marB="13700">
                    <a:lnL w="9525" cap="flat" cmpd="sng">
                      <a:solidFill>
                        <a:srgbClr val="000000"/>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7"/>
                  </a:ext>
                </a:extLst>
              </a:tr>
              <a:tr h="312100">
                <a:tc vMerge="1">
                  <a:txBody>
                    <a:bodyPr/>
                    <a:lstStyle/>
                    <a:p>
                      <a:endParaRPr lang="it-IT"/>
                    </a:p>
                  </a:txBody>
                  <a:tcPr/>
                </a:tc>
                <a:tc>
                  <a:txBody>
                    <a:bodyPr/>
                    <a:lstStyle/>
                    <a:p>
                      <a:pPr marL="0" marR="0" lvl="0" indent="0" algn="l" rtl="0">
                        <a:lnSpc>
                          <a:spcPct val="100000"/>
                        </a:lnSpc>
                        <a:spcBef>
                          <a:spcPts val="0"/>
                        </a:spcBef>
                        <a:spcAft>
                          <a:spcPts val="0"/>
                        </a:spcAft>
                        <a:buClr>
                          <a:srgbClr val="000000"/>
                        </a:buClr>
                        <a:buSzPts val="700"/>
                        <a:buFont typeface="Arial"/>
                        <a:buNone/>
                      </a:pPr>
                      <a:r>
                        <a:rPr lang="it-IT" sz="800" b="0" i="0" u="none" strike="noStrike" cap="none">
                          <a:solidFill>
                            <a:srgbClr val="000000"/>
                          </a:solidFill>
                          <a:latin typeface="Titillium Web"/>
                          <a:ea typeface="Titillium Web"/>
                          <a:cs typeface="Titillium Web"/>
                          <a:sym typeface="Titillium Web"/>
                        </a:rPr>
                        <a:t>6</a:t>
                      </a:r>
                      <a:endParaRPr sz="900" u="none" strike="noStrike" cap="none">
                        <a:latin typeface="Titillium Web"/>
                        <a:ea typeface="Titillium Web"/>
                        <a:cs typeface="Titillium Web"/>
                        <a:sym typeface="Titillium Web"/>
                      </a:endParaRPr>
                    </a:p>
                  </a:txBody>
                  <a:tcPr marL="20550" marR="20550" marT="13700" marB="1370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just" rtl="0">
                        <a:lnSpc>
                          <a:spcPct val="100000"/>
                        </a:lnSpc>
                        <a:spcBef>
                          <a:spcPts val="0"/>
                        </a:spcBef>
                        <a:spcAft>
                          <a:spcPts val="0"/>
                        </a:spcAft>
                        <a:buClr>
                          <a:srgbClr val="000000"/>
                        </a:buClr>
                        <a:buSzPts val="700"/>
                        <a:buFont typeface="Arial"/>
                        <a:buNone/>
                      </a:pPr>
                      <a:r>
                        <a:rPr lang="it-IT" sz="800" u="none" strike="noStrike" cap="none">
                          <a:latin typeface="Titillium Web"/>
                          <a:ea typeface="Titillium Web"/>
                          <a:cs typeface="Titillium Web"/>
                          <a:sym typeface="Titillium Web"/>
                        </a:rPr>
                        <a:t>Nel caso di computer fissi e display, è presente la marcatura di alloggiamenti e mascherine di plastica secondo gli standard ISO 11469 e ISO 1043?</a:t>
                      </a:r>
                      <a:endParaRPr sz="800" u="none" strike="noStrike" cap="none">
                        <a:latin typeface="Titillium Web"/>
                        <a:ea typeface="Titillium Web"/>
                        <a:cs typeface="Titillium Web"/>
                        <a:sym typeface="Titillium Web"/>
                      </a:endParaRPr>
                    </a:p>
                  </a:txBody>
                  <a:tcPr marL="20550" marR="20550" marT="13700" marB="1370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r>
                        <a:rPr lang="it-IT" sz="700" b="0" i="0" u="none" strike="noStrike" cap="none">
                          <a:solidFill>
                            <a:srgbClr val="000000"/>
                          </a:solidFill>
                          <a:latin typeface="Titillium Web"/>
                          <a:ea typeface="Titillium Web"/>
                          <a:cs typeface="Titillium Web"/>
                          <a:sym typeface="Titillium Web"/>
                        </a:rPr>
                        <a:t>--------------</a:t>
                      </a:r>
                      <a:endParaRPr sz="1400" u="none" strike="noStrike" cap="none"/>
                    </a:p>
                  </a:txBody>
                  <a:tcPr marL="12700" marR="12700" marT="6350" marB="63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r>
                        <a:rPr lang="it-IT" sz="700" b="0" i="0" u="none" strike="noStrike" cap="none">
                          <a:solidFill>
                            <a:srgbClr val="000000"/>
                          </a:solidFill>
                          <a:latin typeface="Titillium Web"/>
                          <a:ea typeface="Titillium Web"/>
                          <a:cs typeface="Titillium Web"/>
                          <a:sym typeface="Titillium Web"/>
                        </a:rPr>
                        <a:t>ISO 11469 </a:t>
                      </a:r>
                      <a:r>
                        <a:rPr lang="it-IT" sz="700" b="1" i="0" u="sng" strike="noStrike" cap="none">
                          <a:solidFill>
                            <a:srgbClr val="000000"/>
                          </a:solidFill>
                          <a:latin typeface="Titillium Web"/>
                          <a:ea typeface="Titillium Web"/>
                          <a:cs typeface="Titillium Web"/>
                          <a:sym typeface="Titillium Web"/>
                        </a:rPr>
                        <a:t>e</a:t>
                      </a:r>
                      <a:r>
                        <a:rPr lang="it-IT" sz="700" b="0" i="0" u="none" strike="noStrike" cap="none">
                          <a:solidFill>
                            <a:srgbClr val="000000"/>
                          </a:solidFill>
                          <a:latin typeface="Titillium Web"/>
                          <a:ea typeface="Titillium Web"/>
                          <a:cs typeface="Titillium Web"/>
                          <a:sym typeface="Titillium Web"/>
                        </a:rPr>
                        <a:t> ISO 1043</a:t>
                      </a:r>
                      <a:endParaRPr sz="1400" u="none" strike="noStrike" cap="none"/>
                    </a:p>
                  </a:txBody>
                  <a:tcPr marL="12700" marR="12700" marT="6350" marB="63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800"/>
                        <a:buFont typeface="Arial"/>
                        <a:buNone/>
                      </a:pPr>
                      <a:br>
                        <a:rPr lang="it-IT" sz="900" u="none" strike="noStrike" cap="none">
                          <a:latin typeface="Titillium Web"/>
                          <a:ea typeface="Titillium Web"/>
                          <a:cs typeface="Titillium Web"/>
                          <a:sym typeface="Titillium Web"/>
                        </a:rPr>
                      </a:br>
                      <a:endParaRPr sz="900" u="none" strike="noStrike" cap="none">
                        <a:latin typeface="Titillium Web"/>
                        <a:ea typeface="Titillium Web"/>
                        <a:cs typeface="Titillium Web"/>
                        <a:sym typeface="Titillium Web"/>
                      </a:endParaRPr>
                    </a:p>
                  </a:txBody>
                  <a:tcPr marL="20550" marR="20550" marT="13700" marB="1370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800"/>
                        <a:buFont typeface="Arial"/>
                        <a:buNone/>
                      </a:pPr>
                      <a:br>
                        <a:rPr lang="it-IT" sz="900" u="none" strike="noStrike" cap="none">
                          <a:latin typeface="Titillium Web"/>
                          <a:ea typeface="Titillium Web"/>
                          <a:cs typeface="Titillium Web"/>
                          <a:sym typeface="Titillium Web"/>
                        </a:rPr>
                      </a:br>
                      <a:endParaRPr sz="900" u="none" strike="noStrike" cap="none">
                        <a:latin typeface="Titillium Web"/>
                        <a:ea typeface="Titillium Web"/>
                        <a:cs typeface="Titillium Web"/>
                        <a:sym typeface="Titillium Web"/>
                      </a:endParaRPr>
                    </a:p>
                  </a:txBody>
                  <a:tcPr marL="20550" marR="20550" marT="13700" marB="13700">
                    <a:lnL w="9525" cap="flat" cmpd="sng">
                      <a:solidFill>
                        <a:srgbClr val="000000"/>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8"/>
                  </a:ext>
                </a:extLst>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14"/>
        <p:cNvGrpSpPr/>
        <p:nvPr/>
      </p:nvGrpSpPr>
      <p:grpSpPr>
        <a:xfrm>
          <a:off x="0" y="0"/>
          <a:ext cx="0" cy="0"/>
          <a:chOff x="0" y="0"/>
          <a:chExt cx="0" cy="0"/>
        </a:xfrm>
      </p:grpSpPr>
      <p:sp>
        <p:nvSpPr>
          <p:cNvPr id="215" name="Google Shape;215;p29"/>
          <p:cNvSpPr txBox="1"/>
          <p:nvPr/>
        </p:nvSpPr>
        <p:spPr>
          <a:xfrm>
            <a:off x="2286000" y="107111"/>
            <a:ext cx="4572000" cy="400069"/>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000"/>
              <a:buFont typeface="Arial"/>
              <a:buNone/>
            </a:pPr>
            <a:r>
              <a:rPr lang="it-IT" sz="2000" b="1" i="0" u="none" strike="noStrike" cap="none">
                <a:solidFill>
                  <a:srgbClr val="0059C8"/>
                </a:solidFill>
                <a:latin typeface="Titillium Web"/>
                <a:ea typeface="Titillium Web"/>
                <a:cs typeface="Titillium Web"/>
                <a:sym typeface="Titillium Web"/>
              </a:rPr>
              <a:t>Check-list Scheda 3 – parte 2</a:t>
            </a:r>
            <a:endParaRPr sz="1400" b="0" i="0" u="none" strike="noStrike" cap="none">
              <a:solidFill>
                <a:srgbClr val="000000"/>
              </a:solidFill>
              <a:latin typeface="Arial"/>
              <a:ea typeface="Arial"/>
              <a:cs typeface="Arial"/>
              <a:sym typeface="Arial"/>
            </a:endParaRPr>
          </a:p>
        </p:txBody>
      </p:sp>
      <p:graphicFrame>
        <p:nvGraphicFramePr>
          <p:cNvPr id="216" name="Google Shape;216;p29"/>
          <p:cNvGraphicFramePr/>
          <p:nvPr/>
        </p:nvGraphicFramePr>
        <p:xfrm>
          <a:off x="592307" y="738588"/>
          <a:ext cx="3000000" cy="3000000"/>
        </p:xfrm>
        <a:graphic>
          <a:graphicData uri="http://schemas.openxmlformats.org/drawingml/2006/table">
            <a:tbl>
              <a:tblPr>
                <a:noFill/>
                <a:tableStyleId>{16AA8997-9630-47A1-BE3F-78DD861513FF}</a:tableStyleId>
              </a:tblPr>
              <a:tblGrid>
                <a:gridCol w="742550">
                  <a:extLst>
                    <a:ext uri="{9D8B030D-6E8A-4147-A177-3AD203B41FA5}">
                      <a16:colId xmlns:a16="http://schemas.microsoft.com/office/drawing/2014/main" val="20000"/>
                    </a:ext>
                  </a:extLst>
                </a:gridCol>
                <a:gridCol w="292025">
                  <a:extLst>
                    <a:ext uri="{9D8B030D-6E8A-4147-A177-3AD203B41FA5}">
                      <a16:colId xmlns:a16="http://schemas.microsoft.com/office/drawing/2014/main" val="20001"/>
                    </a:ext>
                  </a:extLst>
                </a:gridCol>
                <a:gridCol w="3003550">
                  <a:extLst>
                    <a:ext uri="{9D8B030D-6E8A-4147-A177-3AD203B41FA5}">
                      <a16:colId xmlns:a16="http://schemas.microsoft.com/office/drawing/2014/main" val="20002"/>
                    </a:ext>
                  </a:extLst>
                </a:gridCol>
                <a:gridCol w="917750">
                  <a:extLst>
                    <a:ext uri="{9D8B030D-6E8A-4147-A177-3AD203B41FA5}">
                      <a16:colId xmlns:a16="http://schemas.microsoft.com/office/drawing/2014/main" val="20003"/>
                    </a:ext>
                  </a:extLst>
                </a:gridCol>
                <a:gridCol w="1017875">
                  <a:extLst>
                    <a:ext uri="{9D8B030D-6E8A-4147-A177-3AD203B41FA5}">
                      <a16:colId xmlns:a16="http://schemas.microsoft.com/office/drawing/2014/main" val="20004"/>
                    </a:ext>
                  </a:extLst>
                </a:gridCol>
                <a:gridCol w="909400">
                  <a:extLst>
                    <a:ext uri="{9D8B030D-6E8A-4147-A177-3AD203B41FA5}">
                      <a16:colId xmlns:a16="http://schemas.microsoft.com/office/drawing/2014/main" val="20005"/>
                    </a:ext>
                  </a:extLst>
                </a:gridCol>
                <a:gridCol w="1076275">
                  <a:extLst>
                    <a:ext uri="{9D8B030D-6E8A-4147-A177-3AD203B41FA5}">
                      <a16:colId xmlns:a16="http://schemas.microsoft.com/office/drawing/2014/main" val="20006"/>
                    </a:ext>
                  </a:extLst>
                </a:gridCol>
              </a:tblGrid>
              <a:tr h="406750">
                <a:tc>
                  <a:txBody>
                    <a:bodyPr/>
                    <a:lstStyle/>
                    <a:p>
                      <a:pPr marL="0" marR="0" lvl="0" indent="0" algn="l" rtl="0">
                        <a:lnSpc>
                          <a:spcPct val="100000"/>
                        </a:lnSpc>
                        <a:spcBef>
                          <a:spcPts val="0"/>
                        </a:spcBef>
                        <a:spcAft>
                          <a:spcPts val="0"/>
                        </a:spcAft>
                        <a:buClr>
                          <a:srgbClr val="000000"/>
                        </a:buClr>
                        <a:buSzPts val="800"/>
                        <a:buFont typeface="Arial"/>
                        <a:buNone/>
                      </a:pPr>
                      <a:r>
                        <a:rPr lang="it-IT" sz="800" b="1" i="0" u="none" strike="noStrike" cap="none">
                          <a:solidFill>
                            <a:schemeClr val="lt1"/>
                          </a:solidFill>
                          <a:latin typeface="Titillium Web"/>
                          <a:ea typeface="Titillium Web"/>
                          <a:cs typeface="Titillium Web"/>
                          <a:sym typeface="Titillium Web"/>
                        </a:rPr>
                        <a:t>Svolgimento</a:t>
                      </a:r>
                      <a:endParaRPr sz="900" b="1" u="none" strike="noStrike" cap="none">
                        <a:solidFill>
                          <a:schemeClr val="lt1"/>
                        </a:solidFill>
                        <a:latin typeface="Titillium Web"/>
                        <a:ea typeface="Titillium Web"/>
                        <a:cs typeface="Titillium Web"/>
                        <a:sym typeface="Titillium Web"/>
                      </a:endParaRPr>
                    </a:p>
                    <a:p>
                      <a:pPr marL="0" marR="0" lvl="0" indent="0" algn="l" rtl="0">
                        <a:lnSpc>
                          <a:spcPct val="100000"/>
                        </a:lnSpc>
                        <a:spcBef>
                          <a:spcPts val="0"/>
                        </a:spcBef>
                        <a:spcAft>
                          <a:spcPts val="0"/>
                        </a:spcAft>
                        <a:buClr>
                          <a:srgbClr val="000000"/>
                        </a:buClr>
                        <a:buSzPts val="800"/>
                        <a:buFont typeface="Arial"/>
                        <a:buNone/>
                      </a:pPr>
                      <a:r>
                        <a:rPr lang="it-IT" sz="800" b="1" i="0" u="none" strike="noStrike" cap="none">
                          <a:solidFill>
                            <a:schemeClr val="lt1"/>
                          </a:solidFill>
                          <a:latin typeface="Titillium Web"/>
                          <a:ea typeface="Titillium Web"/>
                          <a:cs typeface="Titillium Web"/>
                          <a:sym typeface="Titillium Web"/>
                        </a:rPr>
                        <a:t>delle verifiche</a:t>
                      </a:r>
                      <a:endParaRPr sz="900" b="1" u="none" strike="noStrike" cap="none">
                        <a:solidFill>
                          <a:schemeClr val="lt1"/>
                        </a:solidFill>
                        <a:latin typeface="Titillium Web"/>
                        <a:ea typeface="Titillium Web"/>
                        <a:cs typeface="Titillium Web"/>
                        <a:sym typeface="Titillium Web"/>
                      </a:endParaRPr>
                    </a:p>
                  </a:txBody>
                  <a:tcPr marL="20550" marR="20550" marT="13700" marB="13700">
                    <a:lnL w="12700" cap="flat" cmpd="sng">
                      <a:solidFill>
                        <a:schemeClr val="dk1"/>
                      </a:solidFill>
                      <a:prstDash val="solid"/>
                      <a:round/>
                      <a:headEnd type="none" w="sm" len="sm"/>
                      <a:tailEnd type="none" w="sm" len="sm"/>
                    </a:lnL>
                    <a:lnR w="9525" cap="flat" cmpd="sng">
                      <a:solidFill>
                        <a:srgbClr val="000000"/>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3385D6"/>
                    </a:solidFill>
                  </a:tcPr>
                </a:tc>
                <a:tc>
                  <a:txBody>
                    <a:bodyPr/>
                    <a:lstStyle/>
                    <a:p>
                      <a:pPr marL="0" marR="0" lvl="0" indent="0" algn="l" rtl="0">
                        <a:lnSpc>
                          <a:spcPct val="100000"/>
                        </a:lnSpc>
                        <a:spcBef>
                          <a:spcPts val="0"/>
                        </a:spcBef>
                        <a:spcAft>
                          <a:spcPts val="0"/>
                        </a:spcAft>
                        <a:buClr>
                          <a:srgbClr val="000000"/>
                        </a:buClr>
                        <a:buSzPts val="800"/>
                        <a:buFont typeface="Arial"/>
                        <a:buNone/>
                      </a:pPr>
                      <a:r>
                        <a:rPr lang="it-IT" sz="800" b="1" i="0" u="none" strike="noStrike" cap="none">
                          <a:solidFill>
                            <a:schemeClr val="lt1"/>
                          </a:solidFill>
                          <a:latin typeface="Titillium Web"/>
                          <a:ea typeface="Titillium Web"/>
                          <a:cs typeface="Titillium Web"/>
                          <a:sym typeface="Titillium Web"/>
                        </a:rPr>
                        <a:t>n.</a:t>
                      </a:r>
                      <a:endParaRPr sz="900" b="1" u="none" strike="noStrike" cap="none">
                        <a:solidFill>
                          <a:schemeClr val="lt1"/>
                        </a:solidFill>
                        <a:latin typeface="Titillium Web"/>
                        <a:ea typeface="Titillium Web"/>
                        <a:cs typeface="Titillium Web"/>
                        <a:sym typeface="Titillium Web"/>
                      </a:endParaRPr>
                    </a:p>
                  </a:txBody>
                  <a:tcPr marL="20550" marR="20550" marT="13700" marB="1370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3385D6"/>
                    </a:solidFill>
                  </a:tcPr>
                </a:tc>
                <a:tc>
                  <a:txBody>
                    <a:bodyPr/>
                    <a:lstStyle/>
                    <a:p>
                      <a:pPr marL="0" marR="0" lvl="0" indent="0" algn="l" rtl="0">
                        <a:lnSpc>
                          <a:spcPct val="100000"/>
                        </a:lnSpc>
                        <a:spcBef>
                          <a:spcPts val="0"/>
                        </a:spcBef>
                        <a:spcAft>
                          <a:spcPts val="0"/>
                        </a:spcAft>
                        <a:buClr>
                          <a:srgbClr val="000000"/>
                        </a:buClr>
                        <a:buSzPts val="800"/>
                        <a:buFont typeface="Arial"/>
                        <a:buNone/>
                      </a:pPr>
                      <a:r>
                        <a:rPr lang="it-IT" sz="800" b="1" i="0" u="none" strike="noStrike" cap="none">
                          <a:solidFill>
                            <a:schemeClr val="lt1"/>
                          </a:solidFill>
                          <a:latin typeface="Titillium Web"/>
                          <a:ea typeface="Titillium Web"/>
                          <a:cs typeface="Titillium Web"/>
                          <a:sym typeface="Titillium Web"/>
                        </a:rPr>
                        <a:t>Elementi di Controllo</a:t>
                      </a:r>
                      <a:endParaRPr sz="900" b="1" u="none" strike="noStrike" cap="none">
                        <a:solidFill>
                          <a:schemeClr val="lt1"/>
                        </a:solidFill>
                        <a:latin typeface="Titillium Web"/>
                        <a:ea typeface="Titillium Web"/>
                        <a:cs typeface="Titillium Web"/>
                        <a:sym typeface="Titillium Web"/>
                      </a:endParaRPr>
                    </a:p>
                  </a:txBody>
                  <a:tcPr marL="20550" marR="20550" marT="13700" marB="1370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3385D6"/>
                    </a:solidFill>
                  </a:tcPr>
                </a:tc>
                <a:tc>
                  <a:txBody>
                    <a:bodyPr/>
                    <a:lstStyle/>
                    <a:p>
                      <a:pPr marL="0" marR="0" lvl="0" indent="0" algn="l" rtl="0">
                        <a:lnSpc>
                          <a:spcPct val="100000"/>
                        </a:lnSpc>
                        <a:spcBef>
                          <a:spcPts val="0"/>
                        </a:spcBef>
                        <a:spcAft>
                          <a:spcPts val="0"/>
                        </a:spcAft>
                        <a:buClr>
                          <a:srgbClr val="000000"/>
                        </a:buClr>
                        <a:buSzPts val="800"/>
                        <a:buFont typeface="Arial"/>
                        <a:buNone/>
                      </a:pPr>
                      <a:r>
                        <a:rPr lang="it-IT" sz="800" b="1" i="0" u="none" strike="noStrike" cap="none">
                          <a:solidFill>
                            <a:schemeClr val="lt1"/>
                          </a:solidFill>
                          <a:latin typeface="Titillium Web"/>
                          <a:ea typeface="Titillium Web"/>
                          <a:cs typeface="Titillium Web"/>
                          <a:sym typeface="Titillium Web"/>
                        </a:rPr>
                        <a:t>Normativa di riferimento</a:t>
                      </a:r>
                      <a:endParaRPr sz="900" b="1" u="none" strike="noStrike" cap="none">
                        <a:solidFill>
                          <a:schemeClr val="lt1"/>
                        </a:solidFill>
                        <a:latin typeface="Titillium Web"/>
                        <a:ea typeface="Titillium Web"/>
                        <a:cs typeface="Titillium Web"/>
                        <a:sym typeface="Titillium Web"/>
                      </a:endParaRPr>
                    </a:p>
                  </a:txBody>
                  <a:tcPr marL="20550" marR="20550" marT="13700" marB="1370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3385D6"/>
                    </a:solidFill>
                  </a:tcPr>
                </a:tc>
                <a:tc>
                  <a:txBody>
                    <a:bodyPr/>
                    <a:lstStyle/>
                    <a:p>
                      <a:pPr marL="0" marR="0" lvl="0" indent="0" algn="l" rtl="0">
                        <a:lnSpc>
                          <a:spcPct val="100000"/>
                        </a:lnSpc>
                        <a:spcBef>
                          <a:spcPts val="0"/>
                        </a:spcBef>
                        <a:spcAft>
                          <a:spcPts val="0"/>
                        </a:spcAft>
                        <a:buClr>
                          <a:srgbClr val="000000"/>
                        </a:buClr>
                        <a:buSzPts val="800"/>
                        <a:buFont typeface="Arial"/>
                        <a:buNone/>
                      </a:pPr>
                      <a:r>
                        <a:rPr lang="it-IT" sz="800" b="1" i="0" u="none" strike="noStrike" cap="none">
                          <a:solidFill>
                            <a:schemeClr val="lt1"/>
                          </a:solidFill>
                          <a:latin typeface="Titillium Web"/>
                          <a:ea typeface="Titillium Web"/>
                          <a:cs typeface="Titillium Web"/>
                          <a:sym typeface="Titillium Web"/>
                        </a:rPr>
                        <a:t>Certificazione richiesta</a:t>
                      </a:r>
                      <a:endParaRPr sz="900" b="1" u="none" strike="noStrike" cap="none">
                        <a:solidFill>
                          <a:schemeClr val="lt1"/>
                        </a:solidFill>
                        <a:latin typeface="Titillium Web"/>
                        <a:ea typeface="Titillium Web"/>
                        <a:cs typeface="Titillium Web"/>
                        <a:sym typeface="Titillium Web"/>
                      </a:endParaRPr>
                    </a:p>
                  </a:txBody>
                  <a:tcPr marL="20550" marR="20550" marT="13700" marB="1370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3385D6"/>
                    </a:solidFill>
                  </a:tcPr>
                </a:tc>
                <a:tc>
                  <a:txBody>
                    <a:bodyPr/>
                    <a:lstStyle/>
                    <a:p>
                      <a:pPr marL="0" marR="0" lvl="0" indent="0" algn="l" rtl="0">
                        <a:lnSpc>
                          <a:spcPct val="100000"/>
                        </a:lnSpc>
                        <a:spcBef>
                          <a:spcPts val="0"/>
                        </a:spcBef>
                        <a:spcAft>
                          <a:spcPts val="0"/>
                        </a:spcAft>
                        <a:buClr>
                          <a:srgbClr val="000000"/>
                        </a:buClr>
                        <a:buSzPts val="800"/>
                        <a:buFont typeface="Arial"/>
                        <a:buNone/>
                      </a:pPr>
                      <a:r>
                        <a:rPr lang="it-IT" sz="800" b="1" i="0" u="none" strike="noStrike" cap="none">
                          <a:solidFill>
                            <a:schemeClr val="lt1"/>
                          </a:solidFill>
                          <a:latin typeface="Titillium Web"/>
                          <a:ea typeface="Titillium Web"/>
                          <a:cs typeface="Titillium Web"/>
                          <a:sym typeface="Titillium Web"/>
                        </a:rPr>
                        <a:t>Esito (Sì/No/Non applicabile)</a:t>
                      </a:r>
                      <a:endParaRPr sz="900" b="1" u="none" strike="noStrike" cap="none">
                        <a:solidFill>
                          <a:schemeClr val="lt1"/>
                        </a:solidFill>
                        <a:latin typeface="Titillium Web"/>
                        <a:ea typeface="Titillium Web"/>
                        <a:cs typeface="Titillium Web"/>
                        <a:sym typeface="Titillium Web"/>
                      </a:endParaRPr>
                    </a:p>
                  </a:txBody>
                  <a:tcPr marL="20550" marR="20550" marT="13700" marB="1370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3385D6"/>
                    </a:solidFill>
                  </a:tcPr>
                </a:tc>
                <a:tc>
                  <a:txBody>
                    <a:bodyPr/>
                    <a:lstStyle/>
                    <a:p>
                      <a:pPr marL="0" marR="0" lvl="0" indent="0" algn="l" rtl="0">
                        <a:lnSpc>
                          <a:spcPct val="100000"/>
                        </a:lnSpc>
                        <a:spcBef>
                          <a:spcPts val="0"/>
                        </a:spcBef>
                        <a:spcAft>
                          <a:spcPts val="0"/>
                        </a:spcAft>
                        <a:buClr>
                          <a:srgbClr val="000000"/>
                        </a:buClr>
                        <a:buSzPts val="800"/>
                        <a:buFont typeface="Arial"/>
                        <a:buNone/>
                      </a:pPr>
                      <a:r>
                        <a:rPr lang="it-IT" sz="800" b="1" i="0" u="none" strike="noStrike" cap="none">
                          <a:solidFill>
                            <a:schemeClr val="lt1"/>
                          </a:solidFill>
                          <a:latin typeface="Titillium Web"/>
                          <a:ea typeface="Titillium Web"/>
                          <a:cs typeface="Titillium Web"/>
                          <a:sym typeface="Titillium Web"/>
                        </a:rPr>
                        <a:t>Commento (obbligatorio in caso di N/A)</a:t>
                      </a:r>
                      <a:endParaRPr sz="900" b="1" u="none" strike="noStrike" cap="none">
                        <a:solidFill>
                          <a:schemeClr val="lt1"/>
                        </a:solidFill>
                        <a:latin typeface="Titillium Web"/>
                        <a:ea typeface="Titillium Web"/>
                        <a:cs typeface="Titillium Web"/>
                        <a:sym typeface="Titillium Web"/>
                      </a:endParaRPr>
                    </a:p>
                  </a:txBody>
                  <a:tcPr marL="20550" marR="20550" marT="13700" marB="13700">
                    <a:lnL w="9525" cap="flat" cmpd="sng">
                      <a:solidFill>
                        <a:srgbClr val="000000"/>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3385D6"/>
                    </a:solidFill>
                  </a:tcPr>
                </a:tc>
                <a:extLst>
                  <a:ext uri="{0D108BD9-81ED-4DB2-BD59-A6C34878D82A}">
                    <a16:rowId xmlns:a16="http://schemas.microsoft.com/office/drawing/2014/main" val="10000"/>
                  </a:ext>
                </a:extLst>
              </a:tr>
              <a:tr h="399775">
                <a:tc rowSpan="6">
                  <a:txBody>
                    <a:bodyPr/>
                    <a:lstStyle/>
                    <a:p>
                      <a:pPr marL="0" marR="0" lvl="0" indent="0" algn="ctr" rtl="0">
                        <a:lnSpc>
                          <a:spcPct val="100000"/>
                        </a:lnSpc>
                        <a:spcBef>
                          <a:spcPts val="0"/>
                        </a:spcBef>
                        <a:spcAft>
                          <a:spcPts val="0"/>
                        </a:spcAft>
                        <a:buClr>
                          <a:srgbClr val="000000"/>
                        </a:buClr>
                        <a:buSzPts val="700"/>
                        <a:buFont typeface="Arial"/>
                        <a:buNone/>
                      </a:pPr>
                      <a:r>
                        <a:rPr lang="it-IT" sz="700" b="0" i="0" u="none" strike="noStrike" cap="none">
                          <a:solidFill>
                            <a:srgbClr val="000000"/>
                          </a:solidFill>
                          <a:latin typeface="Titillium Web"/>
                          <a:ea typeface="Titillium Web"/>
                          <a:cs typeface="Titillium Web"/>
                          <a:sym typeface="Titillium Web"/>
                        </a:rPr>
                        <a:t>Ex-ante</a:t>
                      </a:r>
                      <a:endParaRPr sz="1400" u="none" strike="noStrike" cap="none"/>
                    </a:p>
                    <a:p>
                      <a:pPr marL="0" marR="0" lvl="0" indent="0" algn="l" rtl="0">
                        <a:lnSpc>
                          <a:spcPct val="100000"/>
                        </a:lnSpc>
                        <a:spcBef>
                          <a:spcPts val="0"/>
                        </a:spcBef>
                        <a:spcAft>
                          <a:spcPts val="0"/>
                        </a:spcAft>
                        <a:buClr>
                          <a:srgbClr val="000000"/>
                        </a:buClr>
                        <a:buSzPts val="800"/>
                        <a:buFont typeface="Arial"/>
                        <a:buNone/>
                      </a:pPr>
                      <a:br>
                        <a:rPr lang="it-IT" sz="800" u="none" strike="noStrike" cap="none">
                          <a:latin typeface="Titillium Web"/>
                          <a:ea typeface="Titillium Web"/>
                          <a:cs typeface="Titillium Web"/>
                          <a:sym typeface="Titillium Web"/>
                        </a:rPr>
                      </a:br>
                      <a:endParaRPr sz="800" u="none" strike="noStrike" cap="none">
                        <a:latin typeface="Titillium Web"/>
                        <a:ea typeface="Titillium Web"/>
                        <a:cs typeface="Titillium Web"/>
                        <a:sym typeface="Titillium Web"/>
                      </a:endParaRPr>
                    </a:p>
                  </a:txBody>
                  <a:tcPr marL="20550" marR="20550" marT="13700" marB="13700">
                    <a:lnL w="12700" cap="flat" cmpd="sng">
                      <a:solidFill>
                        <a:schemeClr val="dk1"/>
                      </a:solidFill>
                      <a:prstDash val="solid"/>
                      <a:round/>
                      <a:headEnd type="none" w="sm" len="sm"/>
                      <a:tailEnd type="none" w="sm" len="sm"/>
                    </a:lnL>
                    <a:lnR w="9525" cap="flat" cmpd="sng">
                      <a:solidFill>
                        <a:srgbClr val="000000"/>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r>
                        <a:rPr lang="it-IT" sz="800" u="none" strike="noStrike" cap="none">
                          <a:latin typeface="Titillium Web"/>
                          <a:ea typeface="Titillium Web"/>
                          <a:cs typeface="Titillium Web"/>
                          <a:sym typeface="Titillium Web"/>
                        </a:rPr>
                        <a:t>7</a:t>
                      </a:r>
                      <a:endParaRPr sz="800" u="none" strike="noStrike" cap="none">
                        <a:latin typeface="Titillium Web"/>
                        <a:ea typeface="Titillium Web"/>
                        <a:cs typeface="Titillium Web"/>
                        <a:sym typeface="Titillium Web"/>
                      </a:endParaRPr>
                    </a:p>
                  </a:txBody>
                  <a:tcPr marL="20550" marR="20550" marT="13700" marB="1370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just" rtl="0">
                        <a:lnSpc>
                          <a:spcPct val="100000"/>
                        </a:lnSpc>
                        <a:spcBef>
                          <a:spcPts val="0"/>
                        </a:spcBef>
                        <a:spcAft>
                          <a:spcPts val="0"/>
                        </a:spcAft>
                        <a:buClr>
                          <a:srgbClr val="000000"/>
                        </a:buClr>
                        <a:buSzPts val="700"/>
                        <a:buFont typeface="Arial"/>
                        <a:buNone/>
                      </a:pPr>
                      <a:r>
                        <a:rPr lang="it-IT" sz="700" u="none" strike="noStrike" cap="none">
                          <a:latin typeface="Titillium Web"/>
                          <a:ea typeface="Titillium Web"/>
                          <a:cs typeface="Titillium Web"/>
                          <a:sym typeface="Titillium Web"/>
                        </a:rPr>
                        <a:t>Nel caso di fornitura di apparecchiature TIC ricondizionate/rifabbricate, è disponibile una delle seguenti certificazioni di sistema di gestione?</a:t>
                      </a:r>
                      <a:endParaRPr sz="1400" u="none" strike="noStrike" cap="none"/>
                    </a:p>
                    <a:p>
                      <a:pPr marL="0" marR="0" lvl="0" indent="0" algn="just" rtl="0">
                        <a:lnSpc>
                          <a:spcPct val="100000"/>
                        </a:lnSpc>
                        <a:spcBef>
                          <a:spcPts val="0"/>
                        </a:spcBef>
                        <a:spcAft>
                          <a:spcPts val="0"/>
                        </a:spcAft>
                        <a:buClr>
                          <a:srgbClr val="000000"/>
                        </a:buClr>
                        <a:buSzPts val="700"/>
                        <a:buFont typeface="Arial"/>
                        <a:buNone/>
                      </a:pPr>
                      <a:endParaRPr sz="700" u="none" strike="noStrike" cap="none">
                        <a:latin typeface="Titillium Web"/>
                        <a:ea typeface="Titillium Web"/>
                        <a:cs typeface="Titillium Web"/>
                        <a:sym typeface="Titillium Web"/>
                      </a:endParaRPr>
                    </a:p>
                    <a:p>
                      <a:pPr marL="0" marR="0" lvl="0" indent="0" algn="just" rtl="0">
                        <a:lnSpc>
                          <a:spcPct val="100000"/>
                        </a:lnSpc>
                        <a:spcBef>
                          <a:spcPts val="0"/>
                        </a:spcBef>
                        <a:spcAft>
                          <a:spcPts val="0"/>
                        </a:spcAft>
                        <a:buClr>
                          <a:srgbClr val="000000"/>
                        </a:buClr>
                        <a:buSzPts val="700"/>
                        <a:buFont typeface="Arial"/>
                        <a:buNone/>
                      </a:pPr>
                      <a:r>
                        <a:rPr lang="it-IT" sz="700" u="none" strike="noStrike" cap="none">
                          <a:latin typeface="Titillium Web"/>
                          <a:ea typeface="Titillium Web"/>
                          <a:cs typeface="Titillium Web"/>
                          <a:sym typeface="Titillium Web"/>
                        </a:rPr>
                        <a:t>•        ISO 9001 </a:t>
                      </a:r>
                      <a:r>
                        <a:rPr lang="it-IT" sz="700" b="1" u="none" strike="noStrike" cap="none">
                          <a:latin typeface="Titillium Web"/>
                          <a:ea typeface="Titillium Web"/>
                          <a:cs typeface="Titillium Web"/>
                          <a:sym typeface="Titillium Web"/>
                        </a:rPr>
                        <a:t>e</a:t>
                      </a:r>
                      <a:r>
                        <a:rPr lang="it-IT" sz="700" u="none" strike="noStrike" cap="none">
                          <a:latin typeface="Titillium Web"/>
                          <a:ea typeface="Titillium Web"/>
                          <a:cs typeface="Titillium Web"/>
                          <a:sym typeface="Titillium Web"/>
                        </a:rPr>
                        <a:t> ISO 14001/regolamento EMAS (certificazione di sistema di gestione disponibile sotto accreditamento –il campo di applicazione della certificazione dovrà riportare lo specifico scopo richiesto);</a:t>
                      </a:r>
                      <a:endParaRPr sz="1400" u="none" strike="noStrike" cap="none"/>
                    </a:p>
                    <a:p>
                      <a:pPr marL="0" marR="0" lvl="0" indent="0" algn="just" rtl="0">
                        <a:lnSpc>
                          <a:spcPct val="100000"/>
                        </a:lnSpc>
                        <a:spcBef>
                          <a:spcPts val="0"/>
                        </a:spcBef>
                        <a:spcAft>
                          <a:spcPts val="0"/>
                        </a:spcAft>
                        <a:buClr>
                          <a:srgbClr val="000000"/>
                        </a:buClr>
                        <a:buSzPts val="700"/>
                        <a:buFont typeface="Arial"/>
                        <a:buNone/>
                      </a:pPr>
                      <a:r>
                        <a:rPr lang="it-IT" sz="700" u="none" strike="noStrike" cap="none">
                          <a:latin typeface="Titillium Web"/>
                          <a:ea typeface="Titillium Web"/>
                          <a:cs typeface="Titillium Web"/>
                          <a:sym typeface="Titillium Web"/>
                        </a:rPr>
                        <a:t>•        EN 50614:2020 (qualora l'apparecchiatura sia stata precedentemente scartata come rifiuto RAEE, e preparata per il riutilizzo per lo stesso scopo per cui è stata concepita)</a:t>
                      </a:r>
                      <a:endParaRPr sz="700" u="none" strike="noStrike" cap="none">
                        <a:latin typeface="Titillium Web"/>
                        <a:ea typeface="Titillium Web"/>
                        <a:cs typeface="Titillium Web"/>
                        <a:sym typeface="Titillium Web"/>
                      </a:endParaRPr>
                    </a:p>
                  </a:txBody>
                  <a:tcPr marL="20550" marR="20550" marT="13700" marB="1370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r>
                        <a:rPr lang="it-IT" sz="700" b="0" i="0" u="none" strike="noStrike" cap="none">
                          <a:solidFill>
                            <a:srgbClr val="000000"/>
                          </a:solidFill>
                          <a:latin typeface="Titillium Web"/>
                          <a:ea typeface="Titillium Web"/>
                          <a:cs typeface="Titillium Web"/>
                          <a:sym typeface="Titillium Web"/>
                        </a:rPr>
                        <a:t>Regolamento EMAS</a:t>
                      </a:r>
                      <a:endParaRPr sz="700" u="none" strike="noStrike" cap="none"/>
                    </a:p>
                    <a:p>
                      <a:pPr marL="0" marR="0" lvl="0" indent="0" algn="l" rtl="0">
                        <a:lnSpc>
                          <a:spcPct val="100000"/>
                        </a:lnSpc>
                        <a:spcBef>
                          <a:spcPts val="0"/>
                        </a:spcBef>
                        <a:spcAft>
                          <a:spcPts val="0"/>
                        </a:spcAft>
                        <a:buClr>
                          <a:srgbClr val="000000"/>
                        </a:buClr>
                        <a:buSzPts val="700"/>
                        <a:buFont typeface="Arial"/>
                        <a:buNone/>
                      </a:pPr>
                      <a:br>
                        <a:rPr lang="it-IT" sz="700" u="none" strike="noStrike" cap="none"/>
                      </a:br>
                      <a:endParaRPr sz="700" u="none" strike="noStrike" cap="none"/>
                    </a:p>
                  </a:txBody>
                  <a:tcPr marL="12700" marR="12700" marT="6350" marB="63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171450" marR="0" lvl="0" indent="-171450" algn="l" rtl="0">
                        <a:lnSpc>
                          <a:spcPct val="100000"/>
                        </a:lnSpc>
                        <a:spcBef>
                          <a:spcPts val="0"/>
                        </a:spcBef>
                        <a:spcAft>
                          <a:spcPts val="0"/>
                        </a:spcAft>
                        <a:buClr>
                          <a:srgbClr val="000000"/>
                        </a:buClr>
                        <a:buSzPts val="700"/>
                        <a:buFont typeface="Arial"/>
                        <a:buChar char="•"/>
                      </a:pPr>
                      <a:r>
                        <a:rPr lang="it-IT" sz="700" b="0" i="0" u="none" strike="noStrike" cap="none">
                          <a:solidFill>
                            <a:srgbClr val="000000"/>
                          </a:solidFill>
                          <a:latin typeface="Titillium Web"/>
                          <a:ea typeface="Titillium Web"/>
                          <a:cs typeface="Titillium Web"/>
                          <a:sym typeface="Titillium Web"/>
                        </a:rPr>
                        <a:t>ISO 9001 </a:t>
                      </a:r>
                      <a:r>
                        <a:rPr lang="it-IT" sz="700" b="1" i="0" u="none" strike="noStrike" cap="none">
                          <a:solidFill>
                            <a:srgbClr val="000000"/>
                          </a:solidFill>
                          <a:latin typeface="Titillium Web"/>
                          <a:ea typeface="Titillium Web"/>
                          <a:cs typeface="Titillium Web"/>
                          <a:sym typeface="Titillium Web"/>
                        </a:rPr>
                        <a:t>e</a:t>
                      </a:r>
                      <a:r>
                        <a:rPr lang="it-IT" sz="700" b="0" i="0" u="none" strike="noStrike" cap="none">
                          <a:solidFill>
                            <a:srgbClr val="000000"/>
                          </a:solidFill>
                          <a:latin typeface="Titillium Web"/>
                          <a:ea typeface="Titillium Web"/>
                          <a:cs typeface="Titillium Web"/>
                          <a:sym typeface="Titillium Web"/>
                        </a:rPr>
                        <a:t> ISO 14001 </a:t>
                      </a:r>
                      <a:br>
                        <a:rPr lang="it-IT" sz="700" b="0" i="0" u="none" strike="noStrike" cap="none">
                          <a:solidFill>
                            <a:srgbClr val="000000"/>
                          </a:solidFill>
                          <a:latin typeface="Titillium Web"/>
                          <a:ea typeface="Titillium Web"/>
                          <a:cs typeface="Titillium Web"/>
                          <a:sym typeface="Titillium Web"/>
                        </a:rPr>
                      </a:br>
                      <a:endParaRPr sz="700" b="0" i="0" u="none" strike="noStrike" cap="none">
                        <a:solidFill>
                          <a:srgbClr val="000000"/>
                        </a:solidFill>
                        <a:latin typeface="Titillium Web"/>
                        <a:ea typeface="Titillium Web"/>
                        <a:cs typeface="Titillium Web"/>
                        <a:sym typeface="Titillium Web"/>
                      </a:endParaRPr>
                    </a:p>
                    <a:p>
                      <a:pPr marL="171450" marR="0" lvl="0" indent="-171450" algn="l" rtl="0">
                        <a:lnSpc>
                          <a:spcPct val="100000"/>
                        </a:lnSpc>
                        <a:spcBef>
                          <a:spcPts val="0"/>
                        </a:spcBef>
                        <a:spcAft>
                          <a:spcPts val="0"/>
                        </a:spcAft>
                        <a:buClr>
                          <a:srgbClr val="000000"/>
                        </a:buClr>
                        <a:buSzPts val="700"/>
                        <a:buFont typeface="Arial"/>
                        <a:buChar char="•"/>
                      </a:pPr>
                      <a:r>
                        <a:rPr lang="it-IT" sz="700" b="0" i="0" u="none" strike="noStrike" cap="none">
                          <a:solidFill>
                            <a:srgbClr val="000000"/>
                          </a:solidFill>
                          <a:latin typeface="Titillium Web"/>
                          <a:ea typeface="Titillium Web"/>
                          <a:cs typeface="Titillium Web"/>
                          <a:sym typeface="Titillium Web"/>
                        </a:rPr>
                        <a:t>EN 50614:2020</a:t>
                      </a:r>
                      <a:endParaRPr sz="1400" u="none" strike="noStrike" cap="none"/>
                    </a:p>
                    <a:p>
                      <a:pPr marL="171450" marR="0" lvl="0" indent="-127000" algn="l" rtl="0">
                        <a:lnSpc>
                          <a:spcPct val="100000"/>
                        </a:lnSpc>
                        <a:spcBef>
                          <a:spcPts val="0"/>
                        </a:spcBef>
                        <a:spcAft>
                          <a:spcPts val="0"/>
                        </a:spcAft>
                        <a:buClr>
                          <a:srgbClr val="000000"/>
                        </a:buClr>
                        <a:buSzPts val="700"/>
                        <a:buFont typeface="Arial"/>
                        <a:buNone/>
                      </a:pPr>
                      <a:endParaRPr sz="700" b="0" i="0" u="none" strike="noStrike" cap="none">
                        <a:solidFill>
                          <a:srgbClr val="000000"/>
                        </a:solidFill>
                        <a:latin typeface="Titillium Web"/>
                        <a:ea typeface="Titillium Web"/>
                        <a:cs typeface="Titillium Web"/>
                        <a:sym typeface="Titillium Web"/>
                      </a:endParaRPr>
                    </a:p>
                    <a:p>
                      <a:pPr marL="171450" marR="0" lvl="0" indent="-171450" algn="l" rtl="0">
                        <a:lnSpc>
                          <a:spcPct val="100000"/>
                        </a:lnSpc>
                        <a:spcBef>
                          <a:spcPts val="0"/>
                        </a:spcBef>
                        <a:spcAft>
                          <a:spcPts val="0"/>
                        </a:spcAft>
                        <a:buClr>
                          <a:srgbClr val="000000"/>
                        </a:buClr>
                        <a:buSzPts val="700"/>
                        <a:buFont typeface="Arial"/>
                        <a:buChar char="•"/>
                      </a:pPr>
                      <a:r>
                        <a:rPr lang="it-IT" sz="700" b="0" i="0" u="none" strike="noStrike" cap="none">
                          <a:solidFill>
                            <a:srgbClr val="000000"/>
                          </a:solidFill>
                          <a:latin typeface="Titillium Web"/>
                          <a:ea typeface="Titillium Web"/>
                          <a:cs typeface="Titillium Web"/>
                          <a:sym typeface="Titillium Web"/>
                        </a:rPr>
                        <a:t>[British Standard]</a:t>
                      </a:r>
                      <a:br>
                        <a:rPr lang="it-IT" sz="700" b="0" i="0" u="none" strike="noStrike" cap="none">
                          <a:solidFill>
                            <a:srgbClr val="000000"/>
                          </a:solidFill>
                          <a:latin typeface="Titillium Web"/>
                          <a:ea typeface="Titillium Web"/>
                          <a:cs typeface="Titillium Web"/>
                          <a:sym typeface="Titillium Web"/>
                        </a:rPr>
                      </a:br>
                      <a:r>
                        <a:rPr lang="it-IT" sz="700" b="0" i="0" u="none" strike="noStrike" cap="none">
                          <a:solidFill>
                            <a:srgbClr val="000000"/>
                          </a:solidFill>
                          <a:latin typeface="Titillium Web"/>
                          <a:ea typeface="Titillium Web"/>
                          <a:cs typeface="Titillium Web"/>
                          <a:sym typeface="Titillium Web"/>
                        </a:rPr>
                        <a:t>BS 8887-220</a:t>
                      </a:r>
                      <a:br>
                        <a:rPr lang="it-IT" sz="700" b="0" i="0" u="none" strike="noStrike" cap="none">
                          <a:solidFill>
                            <a:srgbClr val="000000"/>
                          </a:solidFill>
                          <a:latin typeface="Titillium Web"/>
                          <a:ea typeface="Titillium Web"/>
                          <a:cs typeface="Titillium Web"/>
                          <a:sym typeface="Titillium Web"/>
                        </a:rPr>
                      </a:br>
                      <a:r>
                        <a:rPr lang="it-IT" sz="700" b="0" i="0" u="none" strike="noStrike" cap="none">
                          <a:solidFill>
                            <a:srgbClr val="000000"/>
                          </a:solidFill>
                          <a:latin typeface="Titillium Web"/>
                          <a:ea typeface="Titillium Web"/>
                          <a:cs typeface="Titillium Web"/>
                          <a:sym typeface="Titillium Web"/>
                        </a:rPr>
                        <a:t>BS 8887-240</a:t>
                      </a:r>
                      <a:endParaRPr sz="1400" u="none" strike="noStrike" cap="none"/>
                    </a:p>
                    <a:p>
                      <a:pPr marL="171450" marR="0" lvl="0" indent="-127000" algn="l" rtl="0">
                        <a:lnSpc>
                          <a:spcPct val="100000"/>
                        </a:lnSpc>
                        <a:spcBef>
                          <a:spcPts val="0"/>
                        </a:spcBef>
                        <a:spcAft>
                          <a:spcPts val="0"/>
                        </a:spcAft>
                        <a:buClr>
                          <a:srgbClr val="000000"/>
                        </a:buClr>
                        <a:buSzPts val="700"/>
                        <a:buFont typeface="Arial"/>
                        <a:buNone/>
                      </a:pPr>
                      <a:endParaRPr sz="700" b="0" i="0" u="none" strike="noStrike" cap="none">
                        <a:solidFill>
                          <a:srgbClr val="000000"/>
                        </a:solidFill>
                        <a:latin typeface="Titillium Web"/>
                        <a:ea typeface="Titillium Web"/>
                        <a:cs typeface="Titillium Web"/>
                        <a:sym typeface="Titillium Web"/>
                      </a:endParaRPr>
                    </a:p>
                    <a:p>
                      <a:pPr marL="171450" marR="0" lvl="0" indent="-127000" algn="l" rtl="0">
                        <a:lnSpc>
                          <a:spcPct val="100000"/>
                        </a:lnSpc>
                        <a:spcBef>
                          <a:spcPts val="0"/>
                        </a:spcBef>
                        <a:spcAft>
                          <a:spcPts val="0"/>
                        </a:spcAft>
                        <a:buClr>
                          <a:srgbClr val="000000"/>
                        </a:buClr>
                        <a:buSzPts val="700"/>
                        <a:buFont typeface="Arial"/>
                        <a:buNone/>
                      </a:pPr>
                      <a:endParaRPr sz="700" b="0" i="0" u="none" strike="noStrike" cap="none">
                        <a:solidFill>
                          <a:srgbClr val="000000"/>
                        </a:solidFill>
                        <a:latin typeface="Titillium Web"/>
                        <a:ea typeface="Titillium Web"/>
                        <a:cs typeface="Titillium Web"/>
                        <a:sym typeface="Titillium Web"/>
                      </a:endParaRPr>
                    </a:p>
                    <a:p>
                      <a:pPr marL="171450" marR="0" lvl="0" indent="-127000" algn="l" rtl="0">
                        <a:lnSpc>
                          <a:spcPct val="100000"/>
                        </a:lnSpc>
                        <a:spcBef>
                          <a:spcPts val="0"/>
                        </a:spcBef>
                        <a:spcAft>
                          <a:spcPts val="0"/>
                        </a:spcAft>
                        <a:buClr>
                          <a:srgbClr val="000000"/>
                        </a:buClr>
                        <a:buSzPts val="700"/>
                        <a:buFont typeface="Arial"/>
                        <a:buNone/>
                      </a:pPr>
                      <a:endParaRPr sz="700" b="0" i="0" u="none" strike="noStrike" cap="none">
                        <a:solidFill>
                          <a:srgbClr val="000000"/>
                        </a:solidFill>
                        <a:latin typeface="Arial"/>
                        <a:ea typeface="Arial"/>
                        <a:cs typeface="Arial"/>
                        <a:sym typeface="Arial"/>
                      </a:endParaRPr>
                    </a:p>
                  </a:txBody>
                  <a:tcPr marL="12700" marR="12700" marT="6350" marB="63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800"/>
                        <a:buFont typeface="Arial"/>
                        <a:buNone/>
                      </a:pPr>
                      <a:br>
                        <a:rPr lang="it-IT" sz="800" u="none" strike="noStrike" cap="none">
                          <a:latin typeface="Titillium Web"/>
                          <a:ea typeface="Titillium Web"/>
                          <a:cs typeface="Titillium Web"/>
                          <a:sym typeface="Titillium Web"/>
                        </a:rPr>
                      </a:br>
                      <a:endParaRPr sz="800" u="none" strike="noStrike" cap="none">
                        <a:latin typeface="Titillium Web"/>
                        <a:ea typeface="Titillium Web"/>
                        <a:cs typeface="Titillium Web"/>
                        <a:sym typeface="Titillium Web"/>
                      </a:endParaRPr>
                    </a:p>
                  </a:txBody>
                  <a:tcPr marL="20550" marR="20550" marT="13700" marB="1370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800"/>
                        <a:buFont typeface="Arial"/>
                        <a:buNone/>
                      </a:pPr>
                      <a:br>
                        <a:rPr lang="it-IT" sz="800" u="none" strike="noStrike" cap="none">
                          <a:latin typeface="Titillium Web"/>
                          <a:ea typeface="Titillium Web"/>
                          <a:cs typeface="Titillium Web"/>
                          <a:sym typeface="Titillium Web"/>
                        </a:rPr>
                      </a:br>
                      <a:endParaRPr sz="800" u="none" strike="noStrike" cap="none">
                        <a:latin typeface="Titillium Web"/>
                        <a:ea typeface="Titillium Web"/>
                        <a:cs typeface="Titillium Web"/>
                        <a:sym typeface="Titillium Web"/>
                      </a:endParaRPr>
                    </a:p>
                  </a:txBody>
                  <a:tcPr marL="20550" marR="20550" marT="13700" marB="13700">
                    <a:lnL w="9525" cap="flat" cmpd="sng">
                      <a:solidFill>
                        <a:srgbClr val="000000"/>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173075">
                <a:tc vMerge="1">
                  <a:txBody>
                    <a:bodyPr/>
                    <a:lstStyle/>
                    <a:p>
                      <a:endParaRPr lang="it-IT"/>
                    </a:p>
                  </a:txBody>
                  <a:tcPr/>
                </a:tc>
                <a:tc gridSpan="6">
                  <a:txBody>
                    <a:bodyPr/>
                    <a:lstStyle/>
                    <a:p>
                      <a:pPr marL="0" marR="0" lvl="0" indent="0" algn="ctr" rtl="0">
                        <a:lnSpc>
                          <a:spcPct val="100000"/>
                        </a:lnSpc>
                        <a:spcBef>
                          <a:spcPts val="0"/>
                        </a:spcBef>
                        <a:spcAft>
                          <a:spcPts val="0"/>
                        </a:spcAft>
                        <a:buClr>
                          <a:srgbClr val="000000"/>
                        </a:buClr>
                        <a:buSzPts val="700"/>
                        <a:buFont typeface="Arial"/>
                        <a:buNone/>
                      </a:pPr>
                      <a:r>
                        <a:rPr lang="it-IT" sz="700" u="none" strike="noStrike" cap="none">
                          <a:latin typeface="Titillium Web"/>
                          <a:ea typeface="Titillium Web"/>
                          <a:cs typeface="Titillium Web"/>
                          <a:sym typeface="Titillium Web"/>
                        </a:rPr>
                        <a:t>Nel caso non fosse stato validato il punto 2, rispondere ai punti 8 e 9.</a:t>
                      </a:r>
                      <a:endParaRPr sz="1400" u="none" strike="noStrike" cap="none"/>
                    </a:p>
                    <a:p>
                      <a:pPr marL="0" marR="0" lvl="0" indent="0" algn="ctr" rtl="0">
                        <a:lnSpc>
                          <a:spcPct val="100000"/>
                        </a:lnSpc>
                        <a:spcBef>
                          <a:spcPts val="0"/>
                        </a:spcBef>
                        <a:spcAft>
                          <a:spcPts val="0"/>
                        </a:spcAft>
                        <a:buClr>
                          <a:srgbClr val="000000"/>
                        </a:buClr>
                        <a:buSzPts val="700"/>
                        <a:buFont typeface="Arial"/>
                        <a:buNone/>
                      </a:pPr>
                      <a:r>
                        <a:rPr lang="it-IT" sz="700" u="none" strike="noStrike" cap="none">
                          <a:latin typeface="Titillium Web"/>
                          <a:ea typeface="Titillium Web"/>
                          <a:cs typeface="Titillium Web"/>
                          <a:sym typeface="Titillium Web"/>
                        </a:rPr>
                        <a:t>Nel caso fosse stato validato il punto 7 senza aver validato il punto 2, rispondere ai punti 8 e 9.</a:t>
                      </a:r>
                      <a:endParaRPr sz="700" u="none" strike="noStrike" cap="none">
                        <a:latin typeface="Titillium Web"/>
                        <a:ea typeface="Titillium Web"/>
                        <a:cs typeface="Titillium Web"/>
                        <a:sym typeface="Titillium Web"/>
                      </a:endParaRPr>
                    </a:p>
                  </a:txBody>
                  <a:tcPr marL="20550" marR="20550" marT="13700" marB="13700">
                    <a:lnL w="9525" cap="flat" cmpd="sng">
                      <a:solidFill>
                        <a:srgbClr val="000000"/>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8D8D8"/>
                    </a:solidFill>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val="10002"/>
                  </a:ext>
                </a:extLst>
              </a:tr>
              <a:tr h="273800">
                <a:tc vMerge="1">
                  <a:txBody>
                    <a:bodyPr/>
                    <a:lstStyle/>
                    <a:p>
                      <a:endParaRPr lang="it-IT"/>
                    </a:p>
                  </a:txBody>
                  <a:tcPr/>
                </a:tc>
                <a:tc>
                  <a:txBody>
                    <a:bodyPr/>
                    <a:lstStyle/>
                    <a:p>
                      <a:pPr marL="0" marR="0" lvl="0" indent="0" algn="l" rtl="0">
                        <a:lnSpc>
                          <a:spcPct val="100000"/>
                        </a:lnSpc>
                        <a:spcBef>
                          <a:spcPts val="0"/>
                        </a:spcBef>
                        <a:spcAft>
                          <a:spcPts val="0"/>
                        </a:spcAft>
                        <a:buClr>
                          <a:srgbClr val="000000"/>
                        </a:buClr>
                        <a:buSzPts val="700"/>
                        <a:buFont typeface="Arial"/>
                        <a:buNone/>
                      </a:pPr>
                      <a:r>
                        <a:rPr lang="it-IT" sz="700" b="0" i="0" u="none" strike="noStrike" cap="none">
                          <a:solidFill>
                            <a:srgbClr val="000000"/>
                          </a:solidFill>
                          <a:latin typeface="Titillium Web"/>
                          <a:ea typeface="Titillium Web"/>
                          <a:cs typeface="Titillium Web"/>
                          <a:sym typeface="Titillium Web"/>
                        </a:rPr>
                        <a:t>8</a:t>
                      </a:r>
                      <a:endParaRPr sz="800" u="none" strike="noStrike" cap="none">
                        <a:latin typeface="Titillium Web"/>
                        <a:ea typeface="Titillium Web"/>
                        <a:cs typeface="Titillium Web"/>
                        <a:sym typeface="Titillium Web"/>
                      </a:endParaRPr>
                    </a:p>
                  </a:txBody>
                  <a:tcPr marL="20550" marR="20550" marT="13700" marB="1370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just" rtl="0">
                        <a:lnSpc>
                          <a:spcPct val="100000"/>
                        </a:lnSpc>
                        <a:spcBef>
                          <a:spcPts val="0"/>
                        </a:spcBef>
                        <a:spcAft>
                          <a:spcPts val="0"/>
                        </a:spcAft>
                        <a:buClr>
                          <a:srgbClr val="000000"/>
                        </a:buClr>
                        <a:buSzPts val="700"/>
                        <a:buFont typeface="Arial"/>
                        <a:buNone/>
                      </a:pPr>
                      <a:r>
                        <a:rPr lang="it-IT" sz="700" u="none" strike="noStrike" cap="none">
                          <a:latin typeface="Titillium Web"/>
                          <a:ea typeface="Titillium Web"/>
                          <a:cs typeface="Titillium Web"/>
                          <a:sym typeface="Titillium Web"/>
                        </a:rPr>
                        <a:t>E' disponibile una dichiarazione del produttore/fornitore di rispetto della seguente normativa: REACH (Regolamento (CE) n.1907/2006); RoHS (Direttiva 2011/65/EU e ss.m.i.); Compatibilità elettromagnetica (Direttiva 2014/30/UE e ss.m.i.)?</a:t>
                      </a:r>
                      <a:endParaRPr sz="700" u="none" strike="noStrike" cap="none">
                        <a:latin typeface="Titillium Web"/>
                        <a:ea typeface="Titillium Web"/>
                        <a:cs typeface="Titillium Web"/>
                        <a:sym typeface="Titillium Web"/>
                      </a:endParaRPr>
                    </a:p>
                  </a:txBody>
                  <a:tcPr marL="20550" marR="20550" marT="13700" marB="1370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tcPr>
                </a:tc>
                <a:tc>
                  <a:txBody>
                    <a:bodyPr/>
                    <a:lstStyle/>
                    <a:p>
                      <a:pPr marL="0" marR="0" lvl="0" indent="0" algn="l" rtl="0">
                        <a:lnSpc>
                          <a:spcPct val="100000"/>
                        </a:lnSpc>
                        <a:spcBef>
                          <a:spcPts val="0"/>
                        </a:spcBef>
                        <a:spcAft>
                          <a:spcPts val="0"/>
                        </a:spcAft>
                        <a:buClr>
                          <a:srgbClr val="000000"/>
                        </a:buClr>
                        <a:buSzPts val="700"/>
                        <a:buFont typeface="Arial"/>
                        <a:buNone/>
                      </a:pPr>
                      <a:r>
                        <a:rPr lang="it-IT" sz="700" u="sng" strike="noStrike" cap="none">
                          <a:solidFill>
                            <a:schemeClr val="hlink"/>
                          </a:solidFill>
                          <a:latin typeface="Titillium Web"/>
                          <a:ea typeface="Titillium Web"/>
                          <a:cs typeface="Titillium Web"/>
                          <a:sym typeface="Titillium Web"/>
                          <a:hlinkClick r:id="rId3"/>
                        </a:rPr>
                        <a:t>Regolamento (CE) n.1907/2006</a:t>
                      </a:r>
                      <a:endParaRPr sz="700" b="0" i="0" u="none" strike="noStrike" cap="none">
                        <a:solidFill>
                          <a:srgbClr val="000000"/>
                        </a:solidFill>
                        <a:latin typeface="Titillium Web"/>
                        <a:ea typeface="Titillium Web"/>
                        <a:cs typeface="Titillium Web"/>
                        <a:sym typeface="Titillium Web"/>
                      </a:endParaRPr>
                    </a:p>
                    <a:p>
                      <a:pPr marL="0" marR="0" lvl="0" indent="0" algn="l" rtl="0">
                        <a:lnSpc>
                          <a:spcPct val="100000"/>
                        </a:lnSpc>
                        <a:spcBef>
                          <a:spcPts val="0"/>
                        </a:spcBef>
                        <a:spcAft>
                          <a:spcPts val="0"/>
                        </a:spcAft>
                        <a:buClr>
                          <a:srgbClr val="000000"/>
                        </a:buClr>
                        <a:buSzPts val="700"/>
                        <a:buFont typeface="Arial"/>
                        <a:buNone/>
                      </a:pPr>
                      <a:endParaRPr sz="700" b="0" i="0" u="none" strike="noStrike" cap="none">
                        <a:solidFill>
                          <a:srgbClr val="000000"/>
                        </a:solidFill>
                        <a:latin typeface="Titillium Web"/>
                        <a:ea typeface="Titillium Web"/>
                        <a:cs typeface="Titillium Web"/>
                        <a:sym typeface="Titillium Web"/>
                      </a:endParaRPr>
                    </a:p>
                    <a:p>
                      <a:pPr marL="0" marR="0" lvl="0" indent="0" algn="l" rtl="0">
                        <a:lnSpc>
                          <a:spcPct val="100000"/>
                        </a:lnSpc>
                        <a:spcBef>
                          <a:spcPts val="0"/>
                        </a:spcBef>
                        <a:spcAft>
                          <a:spcPts val="0"/>
                        </a:spcAft>
                        <a:buClr>
                          <a:srgbClr val="000000"/>
                        </a:buClr>
                        <a:buSzPts val="700"/>
                        <a:buFont typeface="Arial"/>
                        <a:buNone/>
                      </a:pPr>
                      <a:r>
                        <a:rPr lang="it-IT" sz="700" b="0" i="0" u="sng" strike="noStrike" cap="none">
                          <a:solidFill>
                            <a:srgbClr val="000000"/>
                          </a:solidFill>
                          <a:latin typeface="Titillium Web"/>
                          <a:ea typeface="Titillium Web"/>
                          <a:cs typeface="Titillium Web"/>
                          <a:sym typeface="Titillium Web"/>
                          <a:hlinkClick r:id="rId4">
                            <a:extLst>
                              <a:ext uri="{A12FA001-AC4F-418D-AE19-62706E023703}">
                                <ahyp:hlinkClr xmlns:ahyp="http://schemas.microsoft.com/office/drawing/2018/hyperlinkcolor" val="tx"/>
                              </a:ext>
                            </a:extLst>
                          </a:hlinkClick>
                        </a:rPr>
                        <a:t>Direttiva2011/65/UE del  Parlamento Europeo Del Consiglio</a:t>
                      </a:r>
                      <a:endParaRPr sz="1400" b="0" i="0" u="none" strike="noStrike" cap="none">
                        <a:solidFill>
                          <a:srgbClr val="000000"/>
                        </a:solidFill>
                        <a:latin typeface="Titillium Web"/>
                        <a:ea typeface="Titillium Web"/>
                        <a:cs typeface="Titillium Web"/>
                        <a:sym typeface="Titillium Web"/>
                      </a:endParaRPr>
                    </a:p>
                    <a:p>
                      <a:pPr marL="0" marR="0" lvl="0" indent="0" algn="l" rtl="0">
                        <a:lnSpc>
                          <a:spcPct val="100000"/>
                        </a:lnSpc>
                        <a:spcBef>
                          <a:spcPts val="0"/>
                        </a:spcBef>
                        <a:spcAft>
                          <a:spcPts val="0"/>
                        </a:spcAft>
                        <a:buClr>
                          <a:srgbClr val="000000"/>
                        </a:buClr>
                        <a:buSzPts val="700"/>
                        <a:buFont typeface="Arial"/>
                        <a:buNone/>
                      </a:pPr>
                      <a:endParaRPr sz="700" b="0" i="0" u="none" strike="noStrike" cap="none">
                        <a:solidFill>
                          <a:srgbClr val="000000"/>
                        </a:solidFill>
                        <a:latin typeface="Titillium Web"/>
                        <a:ea typeface="Titillium Web"/>
                        <a:cs typeface="Titillium Web"/>
                        <a:sym typeface="Titillium Web"/>
                      </a:endParaRPr>
                    </a:p>
                    <a:p>
                      <a:pPr marL="0" marR="0" lvl="0" indent="0" algn="l" rtl="0">
                        <a:lnSpc>
                          <a:spcPct val="100000"/>
                        </a:lnSpc>
                        <a:spcBef>
                          <a:spcPts val="0"/>
                        </a:spcBef>
                        <a:spcAft>
                          <a:spcPts val="0"/>
                        </a:spcAft>
                        <a:buClr>
                          <a:srgbClr val="000000"/>
                        </a:buClr>
                        <a:buSzPts val="700"/>
                        <a:buFont typeface="Arial"/>
                        <a:buNone/>
                      </a:pPr>
                      <a:r>
                        <a:rPr lang="it-IT" sz="700" b="0" i="0" u="sng" strike="noStrike" cap="none">
                          <a:solidFill>
                            <a:srgbClr val="000000"/>
                          </a:solidFill>
                          <a:latin typeface="Titillium Web"/>
                          <a:ea typeface="Titillium Web"/>
                          <a:cs typeface="Titillium Web"/>
                          <a:sym typeface="Titillium Web"/>
                          <a:hlinkClick r:id="rId5">
                            <a:extLst>
                              <a:ext uri="{A12FA001-AC4F-418D-AE19-62706E023703}">
                                <ahyp:hlinkClr xmlns:ahyp="http://schemas.microsoft.com/office/drawing/2018/hyperlinkcolor" val="tx"/>
                              </a:ext>
                            </a:extLst>
                          </a:hlinkClick>
                        </a:rPr>
                        <a:t>Direttiva 2014/30/UE</a:t>
                      </a:r>
                      <a:endParaRPr sz="700" b="0" i="0" u="none" strike="noStrike" cap="none">
                        <a:solidFill>
                          <a:srgbClr val="000000"/>
                        </a:solidFill>
                        <a:latin typeface="Titillium Web"/>
                        <a:ea typeface="Titillium Web"/>
                        <a:cs typeface="Titillium Web"/>
                        <a:sym typeface="Titillium Web"/>
                      </a:endParaRPr>
                    </a:p>
                  </a:txBody>
                  <a:tcPr marL="12700" marR="12700" marT="6350" marB="63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r>
                        <a:rPr lang="it-IT" sz="700" b="0" i="0" u="none" strike="noStrike" cap="none">
                          <a:solidFill>
                            <a:srgbClr val="000000"/>
                          </a:solidFill>
                          <a:latin typeface="Titillium Web"/>
                          <a:ea typeface="Titillium Web"/>
                          <a:cs typeface="Titillium Web"/>
                          <a:sym typeface="Titillium Web"/>
                        </a:rPr>
                        <a:t>Dossier/Fascicolo Tecnico</a:t>
                      </a:r>
                      <a:endParaRPr sz="1400" u="none" strike="noStrike" cap="none"/>
                    </a:p>
                  </a:txBody>
                  <a:tcPr marL="12700" marR="12700" marT="6350" marB="63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800"/>
                        <a:buFont typeface="Arial"/>
                        <a:buNone/>
                      </a:pPr>
                      <a:br>
                        <a:rPr lang="it-IT" sz="800" u="none" strike="noStrike" cap="none">
                          <a:latin typeface="Titillium Web"/>
                          <a:ea typeface="Titillium Web"/>
                          <a:cs typeface="Titillium Web"/>
                          <a:sym typeface="Titillium Web"/>
                        </a:rPr>
                      </a:br>
                      <a:endParaRPr sz="800" u="none" strike="noStrike" cap="none">
                        <a:latin typeface="Titillium Web"/>
                        <a:ea typeface="Titillium Web"/>
                        <a:cs typeface="Titillium Web"/>
                        <a:sym typeface="Titillium Web"/>
                      </a:endParaRPr>
                    </a:p>
                  </a:txBody>
                  <a:tcPr marL="20550" marR="20550" marT="13700" marB="1370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tcPr>
                </a:tc>
                <a:tc>
                  <a:txBody>
                    <a:bodyPr/>
                    <a:lstStyle/>
                    <a:p>
                      <a:pPr marL="0" marR="0" lvl="0" indent="0" algn="l" rtl="0">
                        <a:lnSpc>
                          <a:spcPct val="100000"/>
                        </a:lnSpc>
                        <a:spcBef>
                          <a:spcPts val="0"/>
                        </a:spcBef>
                        <a:spcAft>
                          <a:spcPts val="0"/>
                        </a:spcAft>
                        <a:buClr>
                          <a:srgbClr val="000000"/>
                        </a:buClr>
                        <a:buSzPts val="800"/>
                        <a:buFont typeface="Arial"/>
                        <a:buNone/>
                      </a:pPr>
                      <a:br>
                        <a:rPr lang="it-IT" sz="800" u="none" strike="noStrike" cap="none">
                          <a:latin typeface="Titillium Web"/>
                          <a:ea typeface="Titillium Web"/>
                          <a:cs typeface="Titillium Web"/>
                          <a:sym typeface="Titillium Web"/>
                        </a:rPr>
                      </a:br>
                      <a:endParaRPr sz="800" u="none" strike="noStrike" cap="none">
                        <a:latin typeface="Titillium Web"/>
                        <a:ea typeface="Titillium Web"/>
                        <a:cs typeface="Titillium Web"/>
                        <a:sym typeface="Titillium Web"/>
                      </a:endParaRPr>
                    </a:p>
                  </a:txBody>
                  <a:tcPr marL="20550" marR="20550" marT="13700" marB="13700">
                    <a:lnL w="9525" cap="flat" cmpd="sng">
                      <a:solidFill>
                        <a:srgbClr val="000000"/>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solidFill>
                      <a:prstDash val="solid"/>
                      <a:round/>
                      <a:headEnd type="none" w="sm" len="sm"/>
                      <a:tailEnd type="none" w="sm" len="sm"/>
                    </a:lnT>
                  </a:tcPr>
                </a:tc>
                <a:extLst>
                  <a:ext uri="{0D108BD9-81ED-4DB2-BD59-A6C34878D82A}">
                    <a16:rowId xmlns:a16="http://schemas.microsoft.com/office/drawing/2014/main" val="10003"/>
                  </a:ext>
                </a:extLst>
              </a:tr>
              <a:tr h="154275">
                <a:tc vMerge="1">
                  <a:txBody>
                    <a:bodyPr/>
                    <a:lstStyle/>
                    <a:p>
                      <a:endParaRPr lang="it-IT"/>
                    </a:p>
                  </a:txBody>
                  <a:tcPr/>
                </a:tc>
                <a:tc>
                  <a:txBody>
                    <a:bodyPr/>
                    <a:lstStyle/>
                    <a:p>
                      <a:pPr marL="0" marR="0" lvl="0" indent="0" algn="l" rtl="0">
                        <a:lnSpc>
                          <a:spcPct val="100000"/>
                        </a:lnSpc>
                        <a:spcBef>
                          <a:spcPts val="0"/>
                        </a:spcBef>
                        <a:spcAft>
                          <a:spcPts val="0"/>
                        </a:spcAft>
                        <a:buClr>
                          <a:srgbClr val="000000"/>
                        </a:buClr>
                        <a:buSzPts val="700"/>
                        <a:buFont typeface="Arial"/>
                        <a:buNone/>
                      </a:pPr>
                      <a:r>
                        <a:rPr lang="it-IT" sz="800" u="none" strike="noStrike" cap="none">
                          <a:latin typeface="Titillium Web"/>
                          <a:ea typeface="Titillium Web"/>
                          <a:cs typeface="Titillium Web"/>
                          <a:sym typeface="Titillium Web"/>
                        </a:rPr>
                        <a:t>9</a:t>
                      </a:r>
                      <a:endParaRPr sz="800" u="none" strike="noStrike" cap="none">
                        <a:latin typeface="Titillium Web"/>
                        <a:ea typeface="Titillium Web"/>
                        <a:cs typeface="Titillium Web"/>
                        <a:sym typeface="Titillium Web"/>
                      </a:endParaRPr>
                    </a:p>
                  </a:txBody>
                  <a:tcPr marL="20550" marR="20550" marT="13700" marB="13700">
                    <a:lnL w="9525" cap="flat" cmpd="sng">
                      <a:solidFill>
                        <a:srgbClr val="000000"/>
                      </a:solidFill>
                      <a:prstDash val="solid"/>
                      <a:round/>
                      <a:headEnd type="none" w="sm" len="sm"/>
                      <a:tailEnd type="none" w="sm" len="sm"/>
                    </a:lnL>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chemeClr val="lt1"/>
                    </a:solidFill>
                  </a:tcPr>
                </a:tc>
                <a:tc>
                  <a:txBody>
                    <a:bodyPr/>
                    <a:lstStyle/>
                    <a:p>
                      <a:pPr marL="0" marR="0" lvl="0" indent="0" algn="just" rtl="0">
                        <a:lnSpc>
                          <a:spcPct val="100000"/>
                        </a:lnSpc>
                        <a:spcBef>
                          <a:spcPts val="0"/>
                        </a:spcBef>
                        <a:spcAft>
                          <a:spcPts val="0"/>
                        </a:spcAft>
                        <a:buClr>
                          <a:srgbClr val="000000"/>
                        </a:buClr>
                        <a:buSzPts val="700"/>
                        <a:buFont typeface="Arial"/>
                        <a:buNone/>
                      </a:pPr>
                      <a:r>
                        <a:rPr lang="it-IT" sz="700" u="none" strike="noStrike" cap="none">
                          <a:latin typeface="Titillium Web"/>
                          <a:ea typeface="Titillium Web"/>
                          <a:cs typeface="Titillium Web"/>
                          <a:sym typeface="Titillium Web"/>
                        </a:rPr>
                        <a:t>Sono state indicate le limitazioni delle caratteristiche di pericolo dei materiali che si prevede utilizzare (Art. 57, Regolamento CE 1907/2006, REACH)?</a:t>
                      </a:r>
                      <a:endParaRPr sz="700" u="none" strike="noStrike" cap="none">
                        <a:latin typeface="Titillium Web"/>
                        <a:ea typeface="Titillium Web"/>
                        <a:cs typeface="Titillium Web"/>
                        <a:sym typeface="Titillium Web"/>
                      </a:endParaRPr>
                    </a:p>
                  </a:txBody>
                  <a:tcPr marL="20550" marR="20550" marT="13700" marB="13700">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r>
                        <a:rPr lang="it-IT" sz="700" u="sng" strike="noStrike" cap="none">
                          <a:solidFill>
                            <a:schemeClr val="hlink"/>
                          </a:solidFill>
                          <a:latin typeface="Titillium Web"/>
                          <a:ea typeface="Titillium Web"/>
                          <a:cs typeface="Titillium Web"/>
                          <a:sym typeface="Titillium Web"/>
                          <a:hlinkClick r:id="rId3"/>
                        </a:rPr>
                        <a:t>Art. 57, Regolamento CE 1907/2006, REACH</a:t>
                      </a:r>
                      <a:endParaRPr sz="700" u="none" strike="noStrike" cap="none">
                        <a:latin typeface="Titillium Web"/>
                        <a:ea typeface="Titillium Web"/>
                        <a:cs typeface="Titillium Web"/>
                        <a:sym typeface="Titillium Web"/>
                      </a:endParaRPr>
                    </a:p>
                  </a:txBody>
                  <a:tcPr marL="20550" marR="20550" marT="13700" marB="13700">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r>
                        <a:rPr lang="it-IT" sz="700" b="0" i="0" u="none" strike="noStrike" cap="none">
                          <a:solidFill>
                            <a:srgbClr val="000000"/>
                          </a:solidFill>
                          <a:latin typeface="Titillium Web"/>
                          <a:ea typeface="Titillium Web"/>
                          <a:cs typeface="Titillium Web"/>
                          <a:sym typeface="Titillium Web"/>
                        </a:rPr>
                        <a:t>Dossier/Fascicolo Tecnico</a:t>
                      </a:r>
                      <a:endParaRPr sz="700" u="none" strike="noStrike" cap="none"/>
                    </a:p>
                    <a:p>
                      <a:pPr marL="0" marR="0" lvl="0" indent="0" algn="l" rtl="0">
                        <a:lnSpc>
                          <a:spcPct val="100000"/>
                        </a:lnSpc>
                        <a:spcBef>
                          <a:spcPts val="0"/>
                        </a:spcBef>
                        <a:spcAft>
                          <a:spcPts val="0"/>
                        </a:spcAft>
                        <a:buClr>
                          <a:srgbClr val="000000"/>
                        </a:buClr>
                        <a:buSzPts val="700"/>
                        <a:buFont typeface="Arial"/>
                        <a:buNone/>
                      </a:pPr>
                      <a:endParaRPr sz="700" u="none" strike="noStrike" cap="none">
                        <a:latin typeface="Titillium Web"/>
                        <a:ea typeface="Titillium Web"/>
                        <a:cs typeface="Titillium Web"/>
                        <a:sym typeface="Titillium Web"/>
                      </a:endParaRPr>
                    </a:p>
                  </a:txBody>
                  <a:tcPr marL="20550" marR="20550" marT="13700" marB="13700">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800"/>
                        <a:buFont typeface="Arial"/>
                        <a:buNone/>
                      </a:pPr>
                      <a:br>
                        <a:rPr lang="it-IT" sz="800" u="none" strike="noStrike" cap="none">
                          <a:latin typeface="Titillium Web"/>
                          <a:ea typeface="Titillium Web"/>
                          <a:cs typeface="Titillium Web"/>
                          <a:sym typeface="Titillium Web"/>
                        </a:rPr>
                      </a:br>
                      <a:endParaRPr sz="800" u="none" strike="noStrike" cap="none">
                        <a:latin typeface="Titillium Web"/>
                        <a:ea typeface="Titillium Web"/>
                        <a:cs typeface="Titillium Web"/>
                        <a:sym typeface="Titillium Web"/>
                      </a:endParaRPr>
                    </a:p>
                  </a:txBody>
                  <a:tcPr marL="20550" marR="20550" marT="13700" marB="13700">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800"/>
                        <a:buFont typeface="Arial"/>
                        <a:buNone/>
                      </a:pPr>
                      <a:br>
                        <a:rPr lang="it-IT" sz="800" u="none" strike="noStrike" cap="none">
                          <a:latin typeface="Titillium Web"/>
                          <a:ea typeface="Titillium Web"/>
                          <a:cs typeface="Titillium Web"/>
                          <a:sym typeface="Titillium Web"/>
                        </a:rPr>
                      </a:br>
                      <a:endParaRPr sz="800" u="none" strike="noStrike" cap="none">
                        <a:latin typeface="Titillium Web"/>
                        <a:ea typeface="Titillium Web"/>
                        <a:cs typeface="Titillium Web"/>
                        <a:sym typeface="Titillium Web"/>
                      </a:endParaRPr>
                    </a:p>
                  </a:txBody>
                  <a:tcPr marL="20550" marR="20550" marT="13700" marB="13700">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180600">
                <a:tc vMerge="1">
                  <a:txBody>
                    <a:bodyPr/>
                    <a:lstStyle/>
                    <a:p>
                      <a:endParaRPr lang="it-IT"/>
                    </a:p>
                  </a:txBody>
                  <a:tcPr/>
                </a:tc>
                <a:tc gridSpan="6">
                  <a:txBody>
                    <a:bodyPr/>
                    <a:lstStyle/>
                    <a:p>
                      <a:pPr marL="0" marR="0" lvl="0" indent="0" algn="ctr" rtl="0">
                        <a:lnSpc>
                          <a:spcPct val="100000"/>
                        </a:lnSpc>
                        <a:spcBef>
                          <a:spcPts val="0"/>
                        </a:spcBef>
                        <a:spcAft>
                          <a:spcPts val="0"/>
                        </a:spcAft>
                        <a:buClr>
                          <a:srgbClr val="000000"/>
                        </a:buClr>
                        <a:buSzPts val="700"/>
                        <a:buFont typeface="Arial"/>
                        <a:buNone/>
                      </a:pPr>
                      <a:r>
                        <a:rPr lang="it-IT" sz="800" u="none" strike="noStrike" cap="none">
                          <a:latin typeface="Titillium Web"/>
                          <a:ea typeface="Titillium Web"/>
                          <a:cs typeface="Titillium Web"/>
                          <a:sym typeface="Titillium Web"/>
                        </a:rPr>
                        <a:t>Alle apparecchiature per stampa, copia, multifunzione e servizi di Print&amp;Copy si applica un requisito trasversale</a:t>
                      </a:r>
                      <a:endParaRPr sz="800" u="none" strike="noStrike" cap="none">
                        <a:latin typeface="Titillium Web"/>
                        <a:ea typeface="Titillium Web"/>
                        <a:cs typeface="Titillium Web"/>
                        <a:sym typeface="Titillium Web"/>
                      </a:endParaRPr>
                    </a:p>
                  </a:txBody>
                  <a:tcPr marL="20550" marR="20550" marT="13700" marB="13700">
                    <a:lnL w="9525" cap="flat" cmpd="sng">
                      <a:solidFill>
                        <a:srgbClr val="000000"/>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8D8D8"/>
                    </a:solidFill>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val="10005"/>
                  </a:ext>
                </a:extLst>
              </a:tr>
              <a:tr h="297650">
                <a:tc vMerge="1">
                  <a:txBody>
                    <a:bodyPr/>
                    <a:lstStyle/>
                    <a:p>
                      <a:endParaRPr lang="it-IT"/>
                    </a:p>
                  </a:txBody>
                  <a:tcPr/>
                </a:tc>
                <a:tc>
                  <a:txBody>
                    <a:bodyPr/>
                    <a:lstStyle/>
                    <a:p>
                      <a:pPr marL="0" marR="0" lvl="0" indent="0" algn="l" rtl="0">
                        <a:lnSpc>
                          <a:spcPct val="100000"/>
                        </a:lnSpc>
                        <a:spcBef>
                          <a:spcPts val="0"/>
                        </a:spcBef>
                        <a:spcAft>
                          <a:spcPts val="0"/>
                        </a:spcAft>
                        <a:buClr>
                          <a:srgbClr val="000000"/>
                        </a:buClr>
                        <a:buSzPts val="700"/>
                        <a:buFont typeface="Arial"/>
                        <a:buNone/>
                      </a:pPr>
                      <a:r>
                        <a:rPr lang="it-IT" sz="800" u="none" strike="noStrike" cap="none">
                          <a:latin typeface="Titillium Web"/>
                          <a:ea typeface="Titillium Web"/>
                          <a:cs typeface="Titillium Web"/>
                          <a:sym typeface="Titillium Web"/>
                        </a:rPr>
                        <a:t>9</a:t>
                      </a:r>
                      <a:endParaRPr sz="800" u="none" strike="noStrike" cap="none">
                        <a:latin typeface="Titillium Web"/>
                        <a:ea typeface="Titillium Web"/>
                        <a:cs typeface="Titillium Web"/>
                        <a:sym typeface="Titillium Web"/>
                      </a:endParaRPr>
                    </a:p>
                  </a:txBody>
                  <a:tcPr marL="20550" marR="20550" marT="13700" marB="1370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just" rtl="0">
                        <a:lnSpc>
                          <a:spcPct val="100000"/>
                        </a:lnSpc>
                        <a:spcBef>
                          <a:spcPts val="0"/>
                        </a:spcBef>
                        <a:spcAft>
                          <a:spcPts val="0"/>
                        </a:spcAft>
                        <a:buClr>
                          <a:srgbClr val="000000"/>
                        </a:buClr>
                        <a:buSzPts val="700"/>
                        <a:buFont typeface="Arial"/>
                        <a:buNone/>
                      </a:pPr>
                      <a:r>
                        <a:rPr lang="it-IT" sz="700" u="none" strike="noStrike" cap="none">
                          <a:latin typeface="Titillium Web"/>
                          <a:ea typeface="Titillium Web"/>
                          <a:cs typeface="Titillium Web"/>
                          <a:sym typeface="Titillium Web"/>
                        </a:rPr>
                        <a:t>È verificata la conformità alle specifiche tecniche e clausole contrattuali dei Criteri ambientali minimi “Affidamento del servizio di stampa gestita, affidamento del servizio di noleggio di stampanti e di apparecchiature multifunzione per ufficio e acquisto o il leasing di stampanti e di apparecchiature multifunzione per ufficio, approvato con DM 17 ottobre 2019, in G.U. n. 261 del 7 novembre 2019” ?</a:t>
                      </a:r>
                      <a:endParaRPr sz="700" u="none" strike="noStrike" cap="none">
                        <a:latin typeface="Titillium Web"/>
                        <a:ea typeface="Titillium Web"/>
                        <a:cs typeface="Titillium Web"/>
                        <a:sym typeface="Titillium Web"/>
                      </a:endParaRPr>
                    </a:p>
                  </a:txBody>
                  <a:tcPr marL="20550" marR="20550" marT="13700" marB="1370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r>
                        <a:rPr lang="it-IT" sz="700" b="0" i="0" u="none" strike="noStrike" cap="none">
                          <a:solidFill>
                            <a:srgbClr val="000000"/>
                          </a:solidFill>
                          <a:latin typeface="Titillium Web"/>
                          <a:ea typeface="Titillium Web"/>
                          <a:cs typeface="Titillium Web"/>
                          <a:sym typeface="Titillium Web"/>
                        </a:rPr>
                        <a:t>--------------</a:t>
                      </a:r>
                      <a:endParaRPr sz="1400" u="none" strike="noStrike" cap="none"/>
                    </a:p>
                  </a:txBody>
                  <a:tcPr marL="12700" marR="12700" marT="6350" marB="63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r>
                        <a:rPr lang="it-IT" sz="700" b="0" i="0" u="none" strike="noStrike" cap="none">
                          <a:solidFill>
                            <a:srgbClr val="000000"/>
                          </a:solidFill>
                          <a:latin typeface="Titillium Web"/>
                          <a:ea typeface="Titillium Web"/>
                          <a:cs typeface="Titillium Web"/>
                          <a:sym typeface="Titillium Web"/>
                        </a:rPr>
                        <a:t>Si veda Scenario 3</a:t>
                      </a:r>
                      <a:endParaRPr sz="1400" u="none" strike="noStrike" cap="none"/>
                    </a:p>
                  </a:txBody>
                  <a:tcPr marL="12700" marR="12700" marT="6350" marB="63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a:latin typeface="Titillium Web"/>
                        <a:ea typeface="Titillium Web"/>
                        <a:cs typeface="Titillium Web"/>
                        <a:sym typeface="Titillium Web"/>
                      </a:endParaRPr>
                    </a:p>
                  </a:txBody>
                  <a:tcPr marL="20550" marR="20550" marT="13700" marB="1370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a:latin typeface="Titillium Web"/>
                        <a:ea typeface="Titillium Web"/>
                        <a:cs typeface="Titillium Web"/>
                        <a:sym typeface="Titillium Web"/>
                      </a:endParaRPr>
                    </a:p>
                  </a:txBody>
                  <a:tcPr marL="20550" marR="20550" marT="13700" marB="13700">
                    <a:lnL w="9525" cap="flat" cmpd="sng">
                      <a:solidFill>
                        <a:srgbClr val="000000"/>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6"/>
                  </a:ext>
                </a:extLst>
              </a:tr>
            </a:tbl>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Google Shape;221;p13"/>
          <p:cNvSpPr txBox="1"/>
          <p:nvPr/>
        </p:nvSpPr>
        <p:spPr>
          <a:xfrm>
            <a:off x="2286000" y="107111"/>
            <a:ext cx="4572000" cy="40011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000"/>
              <a:buFont typeface="Arial"/>
              <a:buNone/>
            </a:pPr>
            <a:r>
              <a:rPr lang="it-IT" sz="2000" b="1" i="0" u="none" strike="noStrike" cap="none">
                <a:solidFill>
                  <a:srgbClr val="0059C8"/>
                </a:solidFill>
                <a:latin typeface="Titillium Web"/>
                <a:ea typeface="Titillium Web"/>
                <a:cs typeface="Titillium Web"/>
                <a:sym typeface="Titillium Web"/>
              </a:rPr>
              <a:t>Check-list Scheda 6 – parte1</a:t>
            </a:r>
            <a:endParaRPr sz="1400" b="0" i="0" u="none" strike="noStrike" cap="none">
              <a:solidFill>
                <a:srgbClr val="000000"/>
              </a:solidFill>
              <a:latin typeface="Arial"/>
              <a:ea typeface="Arial"/>
              <a:cs typeface="Arial"/>
              <a:sym typeface="Arial"/>
            </a:endParaRPr>
          </a:p>
        </p:txBody>
      </p:sp>
      <p:graphicFrame>
        <p:nvGraphicFramePr>
          <p:cNvPr id="222" name="Google Shape;222;p13"/>
          <p:cNvGraphicFramePr/>
          <p:nvPr/>
        </p:nvGraphicFramePr>
        <p:xfrm>
          <a:off x="513575" y="813450"/>
          <a:ext cx="3000000" cy="3000000"/>
        </p:xfrm>
        <a:graphic>
          <a:graphicData uri="http://schemas.openxmlformats.org/drawingml/2006/table">
            <a:tbl>
              <a:tblPr>
                <a:noFill/>
                <a:tableStyleId>{16AA8997-9630-47A1-BE3F-78DD861513FF}</a:tableStyleId>
              </a:tblPr>
              <a:tblGrid>
                <a:gridCol w="749750">
                  <a:extLst>
                    <a:ext uri="{9D8B030D-6E8A-4147-A177-3AD203B41FA5}">
                      <a16:colId xmlns:a16="http://schemas.microsoft.com/office/drawing/2014/main" val="20000"/>
                    </a:ext>
                  </a:extLst>
                </a:gridCol>
                <a:gridCol w="375125">
                  <a:extLst>
                    <a:ext uri="{9D8B030D-6E8A-4147-A177-3AD203B41FA5}">
                      <a16:colId xmlns:a16="http://schemas.microsoft.com/office/drawing/2014/main" val="20001"/>
                    </a:ext>
                  </a:extLst>
                </a:gridCol>
                <a:gridCol w="3032675">
                  <a:extLst>
                    <a:ext uri="{9D8B030D-6E8A-4147-A177-3AD203B41FA5}">
                      <a16:colId xmlns:a16="http://schemas.microsoft.com/office/drawing/2014/main" val="20002"/>
                    </a:ext>
                  </a:extLst>
                </a:gridCol>
                <a:gridCol w="766600">
                  <a:extLst>
                    <a:ext uri="{9D8B030D-6E8A-4147-A177-3AD203B41FA5}">
                      <a16:colId xmlns:a16="http://schemas.microsoft.com/office/drawing/2014/main" val="20003"/>
                    </a:ext>
                  </a:extLst>
                </a:gridCol>
                <a:gridCol w="1280450">
                  <a:extLst>
                    <a:ext uri="{9D8B030D-6E8A-4147-A177-3AD203B41FA5}">
                      <a16:colId xmlns:a16="http://schemas.microsoft.com/office/drawing/2014/main" val="20004"/>
                    </a:ext>
                  </a:extLst>
                </a:gridCol>
                <a:gridCol w="1044575">
                  <a:extLst>
                    <a:ext uri="{9D8B030D-6E8A-4147-A177-3AD203B41FA5}">
                      <a16:colId xmlns:a16="http://schemas.microsoft.com/office/drawing/2014/main" val="20005"/>
                    </a:ext>
                  </a:extLst>
                </a:gridCol>
                <a:gridCol w="867675">
                  <a:extLst>
                    <a:ext uri="{9D8B030D-6E8A-4147-A177-3AD203B41FA5}">
                      <a16:colId xmlns:a16="http://schemas.microsoft.com/office/drawing/2014/main" val="20006"/>
                    </a:ext>
                  </a:extLst>
                </a:gridCol>
              </a:tblGrid>
              <a:tr h="246225">
                <a:tc>
                  <a:txBody>
                    <a:bodyPr/>
                    <a:lstStyle/>
                    <a:p>
                      <a:pPr marL="0" marR="0" lvl="0" indent="0" algn="l" rtl="0">
                        <a:lnSpc>
                          <a:spcPct val="100000"/>
                        </a:lnSpc>
                        <a:spcBef>
                          <a:spcPts val="0"/>
                        </a:spcBef>
                        <a:spcAft>
                          <a:spcPts val="0"/>
                        </a:spcAft>
                        <a:buClr>
                          <a:srgbClr val="000000"/>
                        </a:buClr>
                        <a:buSzPts val="800"/>
                        <a:buFont typeface="Arial"/>
                        <a:buNone/>
                      </a:pPr>
                      <a:r>
                        <a:rPr lang="it-IT" sz="900" b="1" i="0" u="none" strike="noStrike" cap="none">
                          <a:solidFill>
                            <a:schemeClr val="lt1"/>
                          </a:solidFill>
                          <a:latin typeface="Titillium Web"/>
                          <a:ea typeface="Titillium Web"/>
                          <a:cs typeface="Titillium Web"/>
                          <a:sym typeface="Titillium Web"/>
                        </a:rPr>
                        <a:t>Svolgimento</a:t>
                      </a:r>
                      <a:endParaRPr sz="1000" b="1" u="none" strike="noStrike" cap="none">
                        <a:solidFill>
                          <a:schemeClr val="lt1"/>
                        </a:solidFill>
                        <a:latin typeface="Titillium Web"/>
                        <a:ea typeface="Titillium Web"/>
                        <a:cs typeface="Titillium Web"/>
                        <a:sym typeface="Titillium Web"/>
                      </a:endParaRPr>
                    </a:p>
                    <a:p>
                      <a:pPr marL="0" marR="0" lvl="0" indent="0" algn="l" rtl="0">
                        <a:lnSpc>
                          <a:spcPct val="100000"/>
                        </a:lnSpc>
                        <a:spcBef>
                          <a:spcPts val="0"/>
                        </a:spcBef>
                        <a:spcAft>
                          <a:spcPts val="0"/>
                        </a:spcAft>
                        <a:buClr>
                          <a:srgbClr val="000000"/>
                        </a:buClr>
                        <a:buSzPts val="800"/>
                        <a:buFont typeface="Arial"/>
                        <a:buNone/>
                      </a:pPr>
                      <a:r>
                        <a:rPr lang="it-IT" sz="900" b="1" i="0" u="none" strike="noStrike" cap="none">
                          <a:solidFill>
                            <a:schemeClr val="lt1"/>
                          </a:solidFill>
                          <a:latin typeface="Titillium Web"/>
                          <a:ea typeface="Titillium Web"/>
                          <a:cs typeface="Titillium Web"/>
                          <a:sym typeface="Titillium Web"/>
                        </a:rPr>
                        <a:t>delle verifiche</a:t>
                      </a:r>
                      <a:endParaRPr sz="1000" b="1" u="none" strike="noStrike" cap="none">
                        <a:solidFill>
                          <a:schemeClr val="lt1"/>
                        </a:solidFill>
                        <a:latin typeface="Titillium Web"/>
                        <a:ea typeface="Titillium Web"/>
                        <a:cs typeface="Titillium Web"/>
                        <a:sym typeface="Titillium Web"/>
                      </a:endParaRPr>
                    </a:p>
                  </a:txBody>
                  <a:tcPr marL="20550" marR="20550" marT="13700" marB="13700">
                    <a:lnL w="12700" cap="flat" cmpd="sng">
                      <a:solidFill>
                        <a:schemeClr val="dk1"/>
                      </a:solidFill>
                      <a:prstDash val="solid"/>
                      <a:round/>
                      <a:headEnd type="none" w="sm" len="sm"/>
                      <a:tailEnd type="none" w="sm" len="sm"/>
                    </a:lnL>
                    <a:lnR w="9525" cap="flat" cmpd="sng">
                      <a:solidFill>
                        <a:srgbClr val="000000"/>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3385D6"/>
                    </a:solidFill>
                  </a:tcPr>
                </a:tc>
                <a:tc>
                  <a:txBody>
                    <a:bodyPr/>
                    <a:lstStyle/>
                    <a:p>
                      <a:pPr marL="0" marR="0" lvl="0" indent="0" algn="l" rtl="0">
                        <a:lnSpc>
                          <a:spcPct val="100000"/>
                        </a:lnSpc>
                        <a:spcBef>
                          <a:spcPts val="0"/>
                        </a:spcBef>
                        <a:spcAft>
                          <a:spcPts val="0"/>
                        </a:spcAft>
                        <a:buClr>
                          <a:srgbClr val="000000"/>
                        </a:buClr>
                        <a:buSzPts val="800"/>
                        <a:buFont typeface="Arial"/>
                        <a:buNone/>
                      </a:pPr>
                      <a:r>
                        <a:rPr lang="it-IT" sz="900" b="1" i="0" u="none" strike="noStrike" cap="none">
                          <a:solidFill>
                            <a:schemeClr val="lt1"/>
                          </a:solidFill>
                          <a:latin typeface="Titillium Web"/>
                          <a:ea typeface="Titillium Web"/>
                          <a:cs typeface="Titillium Web"/>
                          <a:sym typeface="Titillium Web"/>
                        </a:rPr>
                        <a:t>n.</a:t>
                      </a:r>
                      <a:endParaRPr sz="1000" b="1" u="none" strike="noStrike" cap="none">
                        <a:solidFill>
                          <a:schemeClr val="lt1"/>
                        </a:solidFill>
                        <a:latin typeface="Titillium Web"/>
                        <a:ea typeface="Titillium Web"/>
                        <a:cs typeface="Titillium Web"/>
                        <a:sym typeface="Titillium Web"/>
                      </a:endParaRPr>
                    </a:p>
                  </a:txBody>
                  <a:tcPr marL="20550" marR="20550" marT="13700" marB="13700">
                    <a:lnL w="9525" cap="flat" cmpd="sng">
                      <a:solidFill>
                        <a:srgbClr val="000000"/>
                      </a:solidFill>
                      <a:prstDash val="solid"/>
                      <a:round/>
                      <a:headEnd type="none" w="sm" len="sm"/>
                      <a:tailEnd type="none" w="sm" len="sm"/>
                    </a:lnL>
                    <a:lnR w="9525"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3385D6"/>
                    </a:solidFill>
                  </a:tcPr>
                </a:tc>
                <a:tc>
                  <a:txBody>
                    <a:bodyPr/>
                    <a:lstStyle/>
                    <a:p>
                      <a:pPr marL="0" marR="0" lvl="0" indent="0" algn="l" rtl="0">
                        <a:lnSpc>
                          <a:spcPct val="100000"/>
                        </a:lnSpc>
                        <a:spcBef>
                          <a:spcPts val="0"/>
                        </a:spcBef>
                        <a:spcAft>
                          <a:spcPts val="0"/>
                        </a:spcAft>
                        <a:buClr>
                          <a:srgbClr val="000000"/>
                        </a:buClr>
                        <a:buSzPts val="800"/>
                        <a:buFont typeface="Arial"/>
                        <a:buNone/>
                      </a:pPr>
                      <a:r>
                        <a:rPr lang="it-IT" sz="900" b="1" i="0" u="none" strike="noStrike" cap="none">
                          <a:solidFill>
                            <a:schemeClr val="lt1"/>
                          </a:solidFill>
                          <a:latin typeface="Titillium Web"/>
                          <a:ea typeface="Titillium Web"/>
                          <a:cs typeface="Titillium Web"/>
                          <a:sym typeface="Titillium Web"/>
                        </a:rPr>
                        <a:t>Elementi di Controllo</a:t>
                      </a:r>
                      <a:endParaRPr sz="1000" b="1" u="none" strike="noStrike" cap="none">
                        <a:solidFill>
                          <a:schemeClr val="lt1"/>
                        </a:solidFill>
                        <a:latin typeface="Titillium Web"/>
                        <a:ea typeface="Titillium Web"/>
                        <a:cs typeface="Titillium Web"/>
                        <a:sym typeface="Titillium Web"/>
                      </a:endParaRPr>
                    </a:p>
                  </a:txBody>
                  <a:tcPr marL="20550" marR="20550" marT="13700" marB="13700">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3385D6"/>
                    </a:solidFill>
                  </a:tcPr>
                </a:tc>
                <a:tc>
                  <a:txBody>
                    <a:bodyPr/>
                    <a:lstStyle/>
                    <a:p>
                      <a:pPr marL="0" marR="0" lvl="0" indent="0" algn="l" rtl="0">
                        <a:lnSpc>
                          <a:spcPct val="100000"/>
                        </a:lnSpc>
                        <a:spcBef>
                          <a:spcPts val="0"/>
                        </a:spcBef>
                        <a:spcAft>
                          <a:spcPts val="0"/>
                        </a:spcAft>
                        <a:buClr>
                          <a:srgbClr val="000000"/>
                        </a:buClr>
                        <a:buSzPts val="800"/>
                        <a:buFont typeface="Arial"/>
                        <a:buNone/>
                      </a:pPr>
                      <a:r>
                        <a:rPr lang="it-IT" sz="900" b="1" i="0" u="none" strike="noStrike" cap="none">
                          <a:solidFill>
                            <a:schemeClr val="lt1"/>
                          </a:solidFill>
                          <a:latin typeface="Titillium Web"/>
                          <a:ea typeface="Titillium Web"/>
                          <a:cs typeface="Titillium Web"/>
                          <a:sym typeface="Titillium Web"/>
                        </a:rPr>
                        <a:t>Normativa di riferimento</a:t>
                      </a:r>
                      <a:endParaRPr sz="1000" b="1" u="none" strike="noStrike" cap="none">
                        <a:solidFill>
                          <a:schemeClr val="lt1"/>
                        </a:solidFill>
                        <a:latin typeface="Titillium Web"/>
                        <a:ea typeface="Titillium Web"/>
                        <a:cs typeface="Titillium Web"/>
                        <a:sym typeface="Titillium Web"/>
                      </a:endParaRPr>
                    </a:p>
                  </a:txBody>
                  <a:tcPr marL="20550" marR="20550" marT="13700" marB="13700">
                    <a:lnL w="9525" cap="flat" cmpd="sng">
                      <a:solidFill>
                        <a:schemeClr val="dk1"/>
                      </a:solidFill>
                      <a:prstDash val="solid"/>
                      <a:round/>
                      <a:headEnd type="none" w="sm" len="sm"/>
                      <a:tailEnd type="none" w="sm" len="sm"/>
                    </a:lnL>
                    <a:lnR w="9525" cap="flat" cmpd="sng">
                      <a:solidFill>
                        <a:srgbClr val="000000"/>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3385D6"/>
                    </a:solidFill>
                  </a:tcPr>
                </a:tc>
                <a:tc>
                  <a:txBody>
                    <a:bodyPr/>
                    <a:lstStyle/>
                    <a:p>
                      <a:pPr marL="0" marR="0" lvl="0" indent="0" algn="l" rtl="0">
                        <a:lnSpc>
                          <a:spcPct val="100000"/>
                        </a:lnSpc>
                        <a:spcBef>
                          <a:spcPts val="0"/>
                        </a:spcBef>
                        <a:spcAft>
                          <a:spcPts val="0"/>
                        </a:spcAft>
                        <a:buClr>
                          <a:srgbClr val="000000"/>
                        </a:buClr>
                        <a:buSzPts val="800"/>
                        <a:buFont typeface="Arial"/>
                        <a:buNone/>
                      </a:pPr>
                      <a:r>
                        <a:rPr lang="it-IT" sz="900" b="1" i="0" u="none" strike="noStrike" cap="none">
                          <a:solidFill>
                            <a:schemeClr val="lt1"/>
                          </a:solidFill>
                          <a:latin typeface="Titillium Web"/>
                          <a:ea typeface="Titillium Web"/>
                          <a:cs typeface="Titillium Web"/>
                          <a:sym typeface="Titillium Web"/>
                        </a:rPr>
                        <a:t>Certificazione richiesta</a:t>
                      </a:r>
                      <a:endParaRPr sz="1000" b="1" u="none" strike="noStrike" cap="none">
                        <a:solidFill>
                          <a:schemeClr val="lt1"/>
                        </a:solidFill>
                        <a:latin typeface="Titillium Web"/>
                        <a:ea typeface="Titillium Web"/>
                        <a:cs typeface="Titillium Web"/>
                        <a:sym typeface="Titillium Web"/>
                      </a:endParaRPr>
                    </a:p>
                  </a:txBody>
                  <a:tcPr marL="20550" marR="20550" marT="13700" marB="1370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3385D6"/>
                    </a:solidFill>
                  </a:tcPr>
                </a:tc>
                <a:tc>
                  <a:txBody>
                    <a:bodyPr/>
                    <a:lstStyle/>
                    <a:p>
                      <a:pPr marL="0" marR="0" lvl="0" indent="0" algn="l" rtl="0">
                        <a:lnSpc>
                          <a:spcPct val="100000"/>
                        </a:lnSpc>
                        <a:spcBef>
                          <a:spcPts val="0"/>
                        </a:spcBef>
                        <a:spcAft>
                          <a:spcPts val="0"/>
                        </a:spcAft>
                        <a:buClr>
                          <a:srgbClr val="000000"/>
                        </a:buClr>
                        <a:buSzPts val="800"/>
                        <a:buFont typeface="Arial"/>
                        <a:buNone/>
                      </a:pPr>
                      <a:r>
                        <a:rPr lang="it-IT" sz="900" b="1" i="0" u="none" strike="noStrike" cap="none">
                          <a:solidFill>
                            <a:schemeClr val="lt1"/>
                          </a:solidFill>
                          <a:latin typeface="Titillium Web"/>
                          <a:ea typeface="Titillium Web"/>
                          <a:cs typeface="Titillium Web"/>
                          <a:sym typeface="Titillium Web"/>
                        </a:rPr>
                        <a:t>Esito (Sì/No/Non applicabile)</a:t>
                      </a:r>
                      <a:endParaRPr sz="1000" b="1" u="none" strike="noStrike" cap="none">
                        <a:solidFill>
                          <a:schemeClr val="lt1"/>
                        </a:solidFill>
                        <a:latin typeface="Titillium Web"/>
                        <a:ea typeface="Titillium Web"/>
                        <a:cs typeface="Titillium Web"/>
                        <a:sym typeface="Titillium Web"/>
                      </a:endParaRPr>
                    </a:p>
                  </a:txBody>
                  <a:tcPr marL="20550" marR="20550" marT="13700" marB="1370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3385D6"/>
                    </a:solidFill>
                  </a:tcPr>
                </a:tc>
                <a:tc>
                  <a:txBody>
                    <a:bodyPr/>
                    <a:lstStyle/>
                    <a:p>
                      <a:pPr marL="0" marR="0" lvl="0" indent="0" algn="l" rtl="0">
                        <a:lnSpc>
                          <a:spcPct val="100000"/>
                        </a:lnSpc>
                        <a:spcBef>
                          <a:spcPts val="0"/>
                        </a:spcBef>
                        <a:spcAft>
                          <a:spcPts val="0"/>
                        </a:spcAft>
                        <a:buClr>
                          <a:srgbClr val="000000"/>
                        </a:buClr>
                        <a:buSzPts val="800"/>
                        <a:buFont typeface="Arial"/>
                        <a:buNone/>
                      </a:pPr>
                      <a:r>
                        <a:rPr lang="it-IT" sz="900" b="1" i="0" u="none" strike="noStrike" cap="none">
                          <a:solidFill>
                            <a:schemeClr val="lt1"/>
                          </a:solidFill>
                          <a:latin typeface="Titillium Web"/>
                          <a:ea typeface="Titillium Web"/>
                          <a:cs typeface="Titillium Web"/>
                          <a:sym typeface="Titillium Web"/>
                        </a:rPr>
                        <a:t>Commento (obbligatorio in caso di N/A)</a:t>
                      </a:r>
                      <a:endParaRPr sz="1000" b="1" u="none" strike="noStrike" cap="none">
                        <a:solidFill>
                          <a:schemeClr val="lt1"/>
                        </a:solidFill>
                        <a:latin typeface="Titillium Web"/>
                        <a:ea typeface="Titillium Web"/>
                        <a:cs typeface="Titillium Web"/>
                        <a:sym typeface="Titillium Web"/>
                      </a:endParaRPr>
                    </a:p>
                  </a:txBody>
                  <a:tcPr marL="20550" marR="20550" marT="13700" marB="13700">
                    <a:lnL w="9525" cap="flat" cmpd="sng">
                      <a:solidFill>
                        <a:srgbClr val="000000"/>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3385D6"/>
                    </a:solidFill>
                  </a:tcPr>
                </a:tc>
                <a:extLst>
                  <a:ext uri="{0D108BD9-81ED-4DB2-BD59-A6C34878D82A}">
                    <a16:rowId xmlns:a16="http://schemas.microsoft.com/office/drawing/2014/main" val="10000"/>
                  </a:ext>
                </a:extLst>
              </a:tr>
              <a:tr h="95750">
                <a:tc rowSpan="9">
                  <a:txBody>
                    <a:bodyPr/>
                    <a:lstStyle/>
                    <a:p>
                      <a:pPr marL="0" marR="0" lvl="0" indent="0" algn="ctr" rtl="0">
                        <a:lnSpc>
                          <a:spcPct val="100000"/>
                        </a:lnSpc>
                        <a:spcBef>
                          <a:spcPts val="0"/>
                        </a:spcBef>
                        <a:spcAft>
                          <a:spcPts val="0"/>
                        </a:spcAft>
                        <a:buClr>
                          <a:srgbClr val="000000"/>
                        </a:buClr>
                        <a:buSzPts val="700"/>
                        <a:buFont typeface="Arial"/>
                        <a:buNone/>
                      </a:pPr>
                      <a:r>
                        <a:rPr lang="it-IT" sz="800" b="0" i="0" u="none" strike="noStrike" cap="none">
                          <a:solidFill>
                            <a:srgbClr val="000000"/>
                          </a:solidFill>
                          <a:latin typeface="Titillium Web"/>
                          <a:ea typeface="Titillium Web"/>
                          <a:cs typeface="Titillium Web"/>
                          <a:sym typeface="Titillium Web"/>
                        </a:rPr>
                        <a:t>Ex-ante</a:t>
                      </a:r>
                      <a:endParaRPr sz="800" u="none" strike="noStrike" cap="none">
                        <a:latin typeface="Titillium Web"/>
                        <a:ea typeface="Titillium Web"/>
                        <a:cs typeface="Titillium Web"/>
                        <a:sym typeface="Titillium Web"/>
                      </a:endParaRPr>
                    </a:p>
                  </a:txBody>
                  <a:tcPr marL="11975" marR="11975" marT="7975" marB="7975">
                    <a:lnL w="12700" cap="flat" cmpd="sng">
                      <a:solidFill>
                        <a:schemeClr val="dk1"/>
                      </a:solidFill>
                      <a:prstDash val="solid"/>
                      <a:round/>
                      <a:headEnd type="none" w="sm" len="sm"/>
                      <a:tailEnd type="none" w="sm" len="sm"/>
                    </a:lnL>
                    <a:lnR w="9525" cap="flat" cmpd="sng">
                      <a:solidFill>
                        <a:srgbClr val="000000"/>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gridSpan="6">
                  <a:txBody>
                    <a:bodyPr/>
                    <a:lstStyle/>
                    <a:p>
                      <a:pPr marL="0" marR="0" lvl="0" indent="0" algn="ctr" rtl="0">
                        <a:lnSpc>
                          <a:spcPct val="100000"/>
                        </a:lnSpc>
                        <a:spcBef>
                          <a:spcPts val="0"/>
                        </a:spcBef>
                        <a:spcAft>
                          <a:spcPts val="0"/>
                        </a:spcAft>
                        <a:buClr>
                          <a:srgbClr val="000000"/>
                        </a:buClr>
                        <a:buSzPts val="700"/>
                        <a:buFont typeface="Arial"/>
                        <a:buNone/>
                      </a:pPr>
                      <a:r>
                        <a:rPr lang="it-IT" sz="800" b="0" i="0" u="none" strike="noStrike" cap="none">
                          <a:solidFill>
                            <a:srgbClr val="000000"/>
                          </a:solidFill>
                          <a:latin typeface="Titillium Web"/>
                          <a:ea typeface="Titillium Web"/>
                          <a:cs typeface="Titillium Web"/>
                          <a:sym typeface="Titillium Web"/>
                        </a:rPr>
                        <a:t>Il requisito 0.1 verifica il rispetto del principio DNSH in maniera trasversale per tutti gli obiettivi ambientali rilevanti ed esonera dalla compilazione dei successivi punti.</a:t>
                      </a:r>
                      <a:endParaRPr sz="8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solidFill>
                      <a:prstDash val="solid"/>
                      <a:round/>
                      <a:headEnd type="none" w="sm" len="sm"/>
                      <a:tailEnd type="none" w="sm" len="sm"/>
                    </a:lnB>
                    <a:solidFill>
                      <a:srgbClr val="D9D9D9"/>
                    </a:solidFill>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val="10001"/>
                  </a:ext>
                </a:extLst>
              </a:tr>
              <a:tr h="446425">
                <a:tc vMerge="1">
                  <a:txBody>
                    <a:bodyPr/>
                    <a:lstStyle/>
                    <a:p>
                      <a:endParaRPr lang="it-IT"/>
                    </a:p>
                  </a:txBody>
                  <a:tcPr/>
                </a:tc>
                <a:tc>
                  <a:txBody>
                    <a:bodyPr/>
                    <a:lstStyle/>
                    <a:p>
                      <a:pPr marL="0" marR="0" lvl="0" indent="0" algn="l" rtl="0">
                        <a:lnSpc>
                          <a:spcPct val="100000"/>
                        </a:lnSpc>
                        <a:spcBef>
                          <a:spcPts val="0"/>
                        </a:spcBef>
                        <a:spcAft>
                          <a:spcPts val="0"/>
                        </a:spcAft>
                        <a:buClr>
                          <a:srgbClr val="000000"/>
                        </a:buClr>
                        <a:buSzPts val="700"/>
                        <a:buFont typeface="Arial"/>
                        <a:buNone/>
                      </a:pPr>
                      <a:r>
                        <a:rPr lang="it-IT" sz="800" b="0" i="0" u="none" strike="noStrike" cap="none">
                          <a:solidFill>
                            <a:srgbClr val="000000"/>
                          </a:solidFill>
                          <a:latin typeface="Titillium Web"/>
                          <a:ea typeface="Titillium Web"/>
                          <a:cs typeface="Titillium Web"/>
                          <a:sym typeface="Titillium Web"/>
                        </a:rPr>
                        <a:t>0.1</a:t>
                      </a:r>
                      <a:endParaRPr sz="8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just" rtl="0">
                        <a:lnSpc>
                          <a:spcPct val="100000"/>
                        </a:lnSpc>
                        <a:spcBef>
                          <a:spcPts val="0"/>
                        </a:spcBef>
                        <a:spcAft>
                          <a:spcPts val="0"/>
                        </a:spcAft>
                        <a:buClr>
                          <a:srgbClr val="000000"/>
                        </a:buClr>
                        <a:buSzPts val="700"/>
                        <a:buFont typeface="Arial"/>
                        <a:buNone/>
                      </a:pPr>
                      <a:r>
                        <a:rPr lang="it-IT" sz="800" u="none" strike="noStrike" cap="none">
                          <a:latin typeface="Titillium Web"/>
                          <a:ea typeface="Titillium Web"/>
                          <a:cs typeface="Titillium Web"/>
                          <a:sym typeface="Titillium Web"/>
                        </a:rPr>
                        <a:t>È</a:t>
                      </a:r>
                      <a:r>
                        <a:rPr lang="it-IT" sz="800" b="0" i="0" u="none" strike="noStrike" cap="none">
                          <a:solidFill>
                            <a:srgbClr val="000000"/>
                          </a:solidFill>
                          <a:latin typeface="Titillium Web"/>
                          <a:ea typeface="Titillium Web"/>
                          <a:cs typeface="Titillium Web"/>
                          <a:sym typeface="Titillium Web"/>
                        </a:rPr>
                        <a:t> disponibile una Certificazione di sistema di gestione ambientale di tipo ISO 14001 o EMAS rilasciata sotto accreditamento?</a:t>
                      </a:r>
                      <a:endParaRPr sz="8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r>
                        <a:rPr lang="it-IT" sz="800" b="0" i="0" u="none" strike="noStrike" cap="none">
                          <a:solidFill>
                            <a:srgbClr val="000000"/>
                          </a:solidFill>
                          <a:latin typeface="Titillium Web"/>
                          <a:ea typeface="Titillium Web"/>
                          <a:cs typeface="Titillium Web"/>
                          <a:sym typeface="Titillium Web"/>
                        </a:rPr>
                        <a:t>--------------</a:t>
                      </a:r>
                      <a:endParaRPr sz="8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r>
                        <a:rPr lang="it-IT" sz="800" b="0" i="0" u="none" strike="noStrike" cap="none">
                          <a:solidFill>
                            <a:srgbClr val="000000"/>
                          </a:solidFill>
                          <a:latin typeface="Titillium Web"/>
                          <a:ea typeface="Titillium Web"/>
                          <a:cs typeface="Titillium Web"/>
                          <a:sym typeface="Titillium Web"/>
                        </a:rPr>
                        <a:t>ISO 14001 / Registrazione EMAS</a:t>
                      </a:r>
                      <a:endParaRPr sz="1400" u="none" strike="noStrike" cap="none"/>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br>
                        <a:rPr lang="it-IT" sz="800" u="none" strike="noStrike" cap="none">
                          <a:latin typeface="Titillium Web"/>
                          <a:ea typeface="Titillium Web"/>
                          <a:cs typeface="Titillium Web"/>
                          <a:sym typeface="Titillium Web"/>
                        </a:rPr>
                      </a:br>
                      <a:endParaRPr sz="8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br>
                        <a:rPr lang="it-IT" sz="800" u="none" strike="noStrike" cap="none">
                          <a:latin typeface="Titillium Web"/>
                          <a:ea typeface="Titillium Web"/>
                          <a:cs typeface="Titillium Web"/>
                          <a:sym typeface="Titillium Web"/>
                        </a:rPr>
                      </a:br>
                      <a:endParaRPr sz="8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101600">
                <a:tc vMerge="1">
                  <a:txBody>
                    <a:bodyPr/>
                    <a:lstStyle/>
                    <a:p>
                      <a:endParaRPr lang="it-IT"/>
                    </a:p>
                  </a:txBody>
                  <a:tcPr/>
                </a:tc>
                <a:tc gridSpan="6">
                  <a:txBody>
                    <a:bodyPr/>
                    <a:lstStyle/>
                    <a:p>
                      <a:pPr marL="0" marR="0" lvl="0" indent="0" algn="ctr" rtl="0">
                        <a:lnSpc>
                          <a:spcPct val="100000"/>
                        </a:lnSpc>
                        <a:spcBef>
                          <a:spcPts val="0"/>
                        </a:spcBef>
                        <a:spcAft>
                          <a:spcPts val="0"/>
                        </a:spcAft>
                        <a:buClr>
                          <a:srgbClr val="000000"/>
                        </a:buClr>
                        <a:buSzPts val="700"/>
                        <a:buFont typeface="Arial"/>
                        <a:buNone/>
                      </a:pPr>
                      <a:r>
                        <a:rPr lang="it-IT" sz="800" u="none" strike="noStrike" cap="none">
                          <a:latin typeface="Titillium Web"/>
                          <a:ea typeface="Titillium Web"/>
                          <a:cs typeface="Titillium Web"/>
                          <a:sym typeface="Titillium Web"/>
                        </a:rPr>
                        <a:t>Nel caso in cui non fosse disponibile la certificazione del punto 0.1, proseguire con la compilazione della scheda.</a:t>
                      </a:r>
                      <a:endParaRPr sz="8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9D9D9"/>
                    </a:solidFill>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val="10003"/>
                  </a:ext>
                </a:extLst>
              </a:tr>
              <a:tr h="641950">
                <a:tc vMerge="1">
                  <a:txBody>
                    <a:bodyPr/>
                    <a:lstStyle/>
                    <a:p>
                      <a:endParaRPr lang="it-IT"/>
                    </a:p>
                  </a:txBody>
                  <a:tcPr/>
                </a:tc>
                <a:tc>
                  <a:txBody>
                    <a:bodyPr/>
                    <a:lstStyle/>
                    <a:p>
                      <a:pPr marL="0" marR="0" lvl="0" indent="0" algn="l" rtl="0">
                        <a:lnSpc>
                          <a:spcPct val="100000"/>
                        </a:lnSpc>
                        <a:spcBef>
                          <a:spcPts val="0"/>
                        </a:spcBef>
                        <a:spcAft>
                          <a:spcPts val="0"/>
                        </a:spcAft>
                        <a:buClr>
                          <a:srgbClr val="000000"/>
                        </a:buClr>
                        <a:buSzPts val="700"/>
                        <a:buFont typeface="Arial"/>
                        <a:buNone/>
                      </a:pPr>
                      <a:r>
                        <a:rPr lang="it-IT" sz="800" b="0" i="0" u="none" strike="noStrike" cap="none">
                          <a:solidFill>
                            <a:srgbClr val="000000"/>
                          </a:solidFill>
                          <a:latin typeface="Titillium Web"/>
                          <a:ea typeface="Titillium Web"/>
                          <a:cs typeface="Titillium Web"/>
                          <a:sym typeface="Titillium Web"/>
                        </a:rPr>
                        <a:t>1</a:t>
                      </a:r>
                      <a:endParaRPr sz="8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just" rtl="0">
                        <a:lnSpc>
                          <a:spcPct val="100000"/>
                        </a:lnSpc>
                        <a:spcBef>
                          <a:spcPts val="0"/>
                        </a:spcBef>
                        <a:spcAft>
                          <a:spcPts val="0"/>
                        </a:spcAft>
                        <a:buClr>
                          <a:srgbClr val="000000"/>
                        </a:buClr>
                        <a:buSzPts val="700"/>
                        <a:buFont typeface="Arial"/>
                        <a:buNone/>
                      </a:pPr>
                      <a:r>
                        <a:rPr lang="it-IT" sz="800" b="0" i="0" u="none" strike="noStrike" cap="none">
                          <a:solidFill>
                            <a:srgbClr val="000000"/>
                          </a:solidFill>
                          <a:latin typeface="Titillium Web"/>
                          <a:ea typeface="Titillium Web"/>
                          <a:cs typeface="Titillium Web"/>
                          <a:sym typeface="Titillium Web"/>
                        </a:rPr>
                        <a:t>Le nuove apparecchiature IT acquistate per i data center che ospitano i servizi di hosting e cloud sono certificate secondo lo standard internazionale sull’efficienza energetica EneryStar, o equivalente?</a:t>
                      </a:r>
                      <a:endParaRPr sz="8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endParaRPr sz="8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r>
                        <a:rPr lang="it-IT" sz="800" u="none" strike="noStrike" cap="none">
                          <a:latin typeface="Titillium Web"/>
                          <a:ea typeface="Titillium Web"/>
                          <a:cs typeface="Titillium Web"/>
                          <a:sym typeface="Titillium Web"/>
                        </a:rPr>
                        <a:t>EPA ENERGY STAR/ ISO/IEC 30134-4:2017</a:t>
                      </a:r>
                      <a:endParaRPr sz="1400" u="none" strike="noStrike" cap="none"/>
                    </a:p>
                    <a:p>
                      <a:pPr marL="0" marR="0" lvl="0" indent="0" algn="l" rtl="0">
                        <a:lnSpc>
                          <a:spcPct val="100000"/>
                        </a:lnSpc>
                        <a:spcBef>
                          <a:spcPts val="0"/>
                        </a:spcBef>
                        <a:spcAft>
                          <a:spcPts val="0"/>
                        </a:spcAft>
                        <a:buClr>
                          <a:srgbClr val="000000"/>
                        </a:buClr>
                        <a:buSzPts val="700"/>
                        <a:buFont typeface="Arial"/>
                        <a:buNone/>
                      </a:pPr>
                      <a:endParaRPr sz="8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br>
                        <a:rPr lang="it-IT" sz="800" u="none" strike="noStrike" cap="none">
                          <a:latin typeface="Titillium Web"/>
                          <a:ea typeface="Titillium Web"/>
                          <a:cs typeface="Titillium Web"/>
                          <a:sym typeface="Titillium Web"/>
                        </a:rPr>
                      </a:br>
                      <a:endParaRPr sz="8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br>
                        <a:rPr lang="it-IT" sz="800" u="none" strike="noStrike" cap="none">
                          <a:latin typeface="Titillium Web"/>
                          <a:ea typeface="Titillium Web"/>
                          <a:cs typeface="Titillium Web"/>
                          <a:sym typeface="Titillium Web"/>
                        </a:rPr>
                      </a:br>
                      <a:endParaRPr sz="8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203600">
                <a:tc vMerge="1">
                  <a:txBody>
                    <a:bodyPr/>
                    <a:lstStyle/>
                    <a:p>
                      <a:endParaRPr lang="it-IT"/>
                    </a:p>
                  </a:txBody>
                  <a:tcPr/>
                </a:tc>
                <a:tc gridSpan="6">
                  <a:txBody>
                    <a:bodyPr/>
                    <a:lstStyle/>
                    <a:p>
                      <a:pPr marL="0" marR="0" lvl="0" indent="0" algn="ctr" rtl="0">
                        <a:lnSpc>
                          <a:spcPct val="100000"/>
                        </a:lnSpc>
                        <a:spcBef>
                          <a:spcPts val="0"/>
                        </a:spcBef>
                        <a:spcAft>
                          <a:spcPts val="0"/>
                        </a:spcAft>
                        <a:buClr>
                          <a:srgbClr val="000000"/>
                        </a:buClr>
                        <a:buSzPts val="700"/>
                        <a:buFont typeface="Arial"/>
                        <a:buNone/>
                      </a:pPr>
                      <a:r>
                        <a:rPr lang="it-IT" sz="800" b="0" i="0" u="none" strike="noStrike" cap="none">
                          <a:solidFill>
                            <a:srgbClr val="000000"/>
                          </a:solidFill>
                          <a:latin typeface="Titillium Web"/>
                          <a:ea typeface="Titillium Web"/>
                          <a:cs typeface="Titillium Web"/>
                          <a:sym typeface="Titillium Web"/>
                        </a:rPr>
                        <a:t>I punti 2, 3 e 4 sono alternativi</a:t>
                      </a:r>
                      <a:endParaRPr sz="8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8D8D8"/>
                    </a:solidFill>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val="10005"/>
                  </a:ext>
                </a:extLst>
              </a:tr>
              <a:tr h="523600">
                <a:tc vMerge="1">
                  <a:txBody>
                    <a:bodyPr/>
                    <a:lstStyle/>
                    <a:p>
                      <a:endParaRPr lang="it-IT"/>
                    </a:p>
                  </a:txBody>
                  <a:tcPr/>
                </a:tc>
                <a:tc>
                  <a:txBody>
                    <a:bodyPr/>
                    <a:lstStyle/>
                    <a:p>
                      <a:pPr marL="0" marR="0" lvl="0" indent="0" algn="l" rtl="0">
                        <a:lnSpc>
                          <a:spcPct val="100000"/>
                        </a:lnSpc>
                        <a:spcBef>
                          <a:spcPts val="0"/>
                        </a:spcBef>
                        <a:spcAft>
                          <a:spcPts val="0"/>
                        </a:spcAft>
                        <a:buClr>
                          <a:srgbClr val="000000"/>
                        </a:buClr>
                        <a:buSzPts val="700"/>
                        <a:buFont typeface="Arial"/>
                        <a:buNone/>
                      </a:pPr>
                      <a:r>
                        <a:rPr lang="it-IT" sz="800" b="0" i="0" u="none" strike="noStrike" cap="none">
                          <a:solidFill>
                            <a:srgbClr val="000000"/>
                          </a:solidFill>
                          <a:latin typeface="Titillium Web"/>
                          <a:ea typeface="Titillium Web"/>
                          <a:cs typeface="Titillium Web"/>
                          <a:sym typeface="Titillium Web"/>
                        </a:rPr>
                        <a:t>2</a:t>
                      </a:r>
                      <a:endParaRPr sz="8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just" rtl="0">
                        <a:lnSpc>
                          <a:spcPct val="100000"/>
                        </a:lnSpc>
                        <a:spcBef>
                          <a:spcPts val="0"/>
                        </a:spcBef>
                        <a:spcAft>
                          <a:spcPts val="0"/>
                        </a:spcAft>
                        <a:buClr>
                          <a:srgbClr val="000000"/>
                        </a:buClr>
                        <a:buSzPts val="700"/>
                        <a:buFont typeface="Arial"/>
                        <a:buNone/>
                      </a:pPr>
                      <a:r>
                        <a:rPr lang="it-IT" sz="800" b="0" i="0" u="none" strike="noStrike" cap="none">
                          <a:solidFill>
                            <a:srgbClr val="000000"/>
                          </a:solidFill>
                          <a:latin typeface="Titillium Web"/>
                          <a:ea typeface="Titillium Web"/>
                          <a:cs typeface="Titillium Web"/>
                          <a:sym typeface="Titillium Web"/>
                        </a:rPr>
                        <a:t>Sono stati svolti degli studi di fattibilità per l’implementazione e il rispetto di tutte le “pratiche attese” incluse nella versione più recente del codice di condotta europeo sull’efficienza energetica dei centri dati e hanno attuato tutte le pratiche attese a cui è stato assegnato il valore massimo di 5?</a:t>
                      </a:r>
                      <a:endParaRPr sz="8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r>
                        <a:rPr lang="it-IT" sz="800" b="0" i="0" u="none" strike="noStrike" cap="none">
                          <a:solidFill>
                            <a:srgbClr val="202124"/>
                          </a:solidFill>
                          <a:latin typeface="Titillium Web"/>
                          <a:ea typeface="Titillium Web"/>
                          <a:cs typeface="Titillium Web"/>
                          <a:sym typeface="Titillium Web"/>
                        </a:rPr>
                        <a:t>Decisione (UE) 2021/2054 della Commissione del 08/11/2021</a:t>
                      </a:r>
                      <a:endParaRPr sz="8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r>
                        <a:rPr lang="it-IT" sz="800" b="0" i="0" u="none" strike="noStrike" cap="none">
                          <a:solidFill>
                            <a:srgbClr val="000000"/>
                          </a:solidFill>
                          <a:latin typeface="Titillium Web"/>
                          <a:ea typeface="Titillium Web"/>
                          <a:cs typeface="Titillium Web"/>
                          <a:sym typeface="Titillium Web"/>
                        </a:rPr>
                        <a:t>ISO 55000 / ISO 14040 / ISO 14044 / EN 15978</a:t>
                      </a:r>
                      <a:endParaRPr sz="8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br>
                        <a:rPr lang="it-IT" sz="800" u="none" strike="noStrike" cap="none">
                          <a:latin typeface="Titillium Web"/>
                          <a:ea typeface="Titillium Web"/>
                          <a:cs typeface="Titillium Web"/>
                          <a:sym typeface="Titillium Web"/>
                        </a:rPr>
                      </a:br>
                      <a:endParaRPr sz="8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br>
                        <a:rPr lang="it-IT" sz="800" u="none" strike="noStrike" cap="none">
                          <a:latin typeface="Titillium Web"/>
                          <a:ea typeface="Titillium Web"/>
                          <a:cs typeface="Titillium Web"/>
                          <a:sym typeface="Titillium Web"/>
                        </a:rPr>
                      </a:br>
                      <a:endParaRPr sz="8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6"/>
                  </a:ext>
                </a:extLst>
              </a:tr>
              <a:tr h="424425">
                <a:tc vMerge="1">
                  <a:txBody>
                    <a:bodyPr/>
                    <a:lstStyle/>
                    <a:p>
                      <a:endParaRPr lang="it-IT"/>
                    </a:p>
                  </a:txBody>
                  <a:tcPr/>
                </a:tc>
                <a:tc>
                  <a:txBody>
                    <a:bodyPr/>
                    <a:lstStyle/>
                    <a:p>
                      <a:pPr marL="0" marR="0" lvl="0" indent="0" algn="l" rtl="0">
                        <a:lnSpc>
                          <a:spcPct val="100000"/>
                        </a:lnSpc>
                        <a:spcBef>
                          <a:spcPts val="0"/>
                        </a:spcBef>
                        <a:spcAft>
                          <a:spcPts val="0"/>
                        </a:spcAft>
                        <a:buClr>
                          <a:srgbClr val="000000"/>
                        </a:buClr>
                        <a:buSzPts val="700"/>
                        <a:buFont typeface="Arial"/>
                        <a:buNone/>
                      </a:pPr>
                      <a:r>
                        <a:rPr lang="it-IT" sz="800" b="0" i="0" u="none" strike="noStrike" cap="none">
                          <a:solidFill>
                            <a:srgbClr val="000000"/>
                          </a:solidFill>
                          <a:latin typeface="Titillium Web"/>
                          <a:ea typeface="Titillium Web"/>
                          <a:cs typeface="Titillium Web"/>
                          <a:sym typeface="Titillium Web"/>
                        </a:rPr>
                        <a:t>3</a:t>
                      </a:r>
                      <a:endParaRPr sz="8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just" rtl="0">
                        <a:lnSpc>
                          <a:spcPct val="100000"/>
                        </a:lnSpc>
                        <a:spcBef>
                          <a:spcPts val="0"/>
                        </a:spcBef>
                        <a:spcAft>
                          <a:spcPts val="0"/>
                        </a:spcAft>
                        <a:buClr>
                          <a:srgbClr val="000000"/>
                        </a:buClr>
                        <a:buSzPts val="700"/>
                        <a:buFont typeface="Arial"/>
                        <a:buNone/>
                      </a:pPr>
                      <a:r>
                        <a:rPr lang="it-IT" sz="800" b="0" i="0" u="none" strike="noStrike" cap="none">
                          <a:solidFill>
                            <a:srgbClr val="000000"/>
                          </a:solidFill>
                          <a:latin typeface="Titillium Web"/>
                          <a:ea typeface="Titillium Web"/>
                          <a:cs typeface="Titillium Web"/>
                          <a:sym typeface="Titillium Web"/>
                        </a:rPr>
                        <a:t>I data center che ospitano i servizi di hosting e cloud aderiscono alle pratiche raccomandate contenute nel CEN-CENELEC documento CLC TR50600-99-1 "Data centre facilities and infrastructures- Part 99-1 : Recommended practices for energy management?</a:t>
                      </a:r>
                      <a:endParaRPr sz="8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r>
                        <a:rPr lang="it-IT" sz="800" b="0" i="0" u="none" strike="noStrike" cap="none">
                          <a:solidFill>
                            <a:srgbClr val="000000"/>
                          </a:solidFill>
                          <a:latin typeface="Titillium Web"/>
                          <a:ea typeface="Titillium Web"/>
                          <a:cs typeface="Titillium Web"/>
                          <a:sym typeface="Titillium Web"/>
                        </a:rPr>
                        <a:t>CLC TR50600-99-1</a:t>
                      </a:r>
                      <a:endParaRPr sz="8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r>
                        <a:rPr lang="it-IT" sz="800" b="0" i="0" u="none" strike="noStrike" cap="none">
                          <a:solidFill>
                            <a:srgbClr val="000000"/>
                          </a:solidFill>
                          <a:latin typeface="Titillium Web"/>
                          <a:ea typeface="Titillium Web"/>
                          <a:cs typeface="Titillium Web"/>
                          <a:sym typeface="Titillium Web"/>
                        </a:rPr>
                        <a:t>EN 50600</a:t>
                      </a:r>
                      <a:endParaRPr sz="8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br>
                        <a:rPr lang="it-IT" sz="800" u="none" strike="noStrike" cap="none">
                          <a:latin typeface="Titillium Web"/>
                          <a:ea typeface="Titillium Web"/>
                          <a:cs typeface="Titillium Web"/>
                          <a:sym typeface="Titillium Web"/>
                        </a:rPr>
                      </a:br>
                      <a:endParaRPr sz="8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br>
                        <a:rPr lang="it-IT" sz="800" u="none" strike="noStrike" cap="none">
                          <a:latin typeface="Titillium Web"/>
                          <a:ea typeface="Titillium Web"/>
                          <a:cs typeface="Titillium Web"/>
                          <a:sym typeface="Titillium Web"/>
                        </a:rPr>
                      </a:br>
                      <a:endParaRPr sz="8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7"/>
                  </a:ext>
                </a:extLst>
              </a:tr>
              <a:tr h="417275">
                <a:tc vMerge="1">
                  <a:txBody>
                    <a:bodyPr/>
                    <a:lstStyle/>
                    <a:p>
                      <a:endParaRPr lang="it-IT"/>
                    </a:p>
                  </a:txBody>
                  <a:tcPr/>
                </a:tc>
                <a:tc>
                  <a:txBody>
                    <a:bodyPr/>
                    <a:lstStyle/>
                    <a:p>
                      <a:pPr marL="0" marR="0" lvl="0" indent="0" algn="l" rtl="0">
                        <a:lnSpc>
                          <a:spcPct val="100000"/>
                        </a:lnSpc>
                        <a:spcBef>
                          <a:spcPts val="0"/>
                        </a:spcBef>
                        <a:spcAft>
                          <a:spcPts val="0"/>
                        </a:spcAft>
                        <a:buClr>
                          <a:srgbClr val="000000"/>
                        </a:buClr>
                        <a:buSzPts val="700"/>
                        <a:buFont typeface="Arial"/>
                        <a:buNone/>
                      </a:pPr>
                      <a:r>
                        <a:rPr lang="it-IT" sz="800" b="0" i="0" u="none" strike="noStrike" cap="none">
                          <a:solidFill>
                            <a:srgbClr val="000000"/>
                          </a:solidFill>
                          <a:latin typeface="Titillium Web"/>
                          <a:ea typeface="Titillium Web"/>
                          <a:cs typeface="Titillium Web"/>
                          <a:sym typeface="Titillium Web"/>
                        </a:rPr>
                        <a:t>4</a:t>
                      </a:r>
                      <a:endParaRPr sz="8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just" rtl="0">
                        <a:lnSpc>
                          <a:spcPct val="100000"/>
                        </a:lnSpc>
                        <a:spcBef>
                          <a:spcPts val="0"/>
                        </a:spcBef>
                        <a:spcAft>
                          <a:spcPts val="0"/>
                        </a:spcAft>
                        <a:buClr>
                          <a:srgbClr val="000000"/>
                        </a:buClr>
                        <a:buSzPts val="700"/>
                        <a:buFont typeface="Arial"/>
                        <a:buNone/>
                      </a:pPr>
                      <a:r>
                        <a:rPr lang="it-IT" sz="800" b="0" i="0" u="none" strike="noStrike" cap="none">
                          <a:solidFill>
                            <a:srgbClr val="000000"/>
                          </a:solidFill>
                          <a:latin typeface="Titillium Web"/>
                          <a:ea typeface="Titillium Web"/>
                          <a:cs typeface="Titillium Web"/>
                          <a:sym typeface="Titillium Web"/>
                        </a:rPr>
                        <a:t>Sono rispettati tutti i Criteri dell'UE applicabili in materia di appalti pubblici verdi per i centri dati, le sale server e servizi cloud e fornite le relative prove di verifica?</a:t>
                      </a:r>
                      <a:endParaRPr sz="8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r>
                        <a:rPr lang="it-IT" sz="800" b="0" i="0" u="sng" strike="noStrike" cap="none">
                          <a:solidFill>
                            <a:srgbClr val="000000"/>
                          </a:solidFill>
                          <a:latin typeface="Titillium Web"/>
                          <a:ea typeface="Titillium Web"/>
                          <a:cs typeface="Titillium Web"/>
                          <a:sym typeface="Titillium Web"/>
                          <a:hlinkClick r:id="rId3">
                            <a:extLst>
                              <a:ext uri="{A12FA001-AC4F-418D-AE19-62706E023703}">
                                <ahyp:hlinkClr xmlns:ahyp="http://schemas.microsoft.com/office/drawing/2018/hyperlinkcolor" val="tx"/>
                              </a:ext>
                            </a:extLst>
                          </a:hlinkClick>
                        </a:rPr>
                        <a:t>Criteri UE in materia di appalti pubblici verdi per i centri dati</a:t>
                      </a:r>
                      <a:endParaRPr sz="8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endParaRPr sz="8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br>
                        <a:rPr lang="it-IT" sz="800" u="none" strike="noStrike" cap="none">
                          <a:latin typeface="Titillium Web"/>
                          <a:ea typeface="Titillium Web"/>
                          <a:cs typeface="Titillium Web"/>
                          <a:sym typeface="Titillium Web"/>
                        </a:rPr>
                      </a:br>
                      <a:endParaRPr sz="8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br>
                        <a:rPr lang="it-IT" sz="800" u="none" strike="noStrike" cap="none">
                          <a:latin typeface="Titillium Web"/>
                          <a:ea typeface="Titillium Web"/>
                          <a:cs typeface="Titillium Web"/>
                          <a:sym typeface="Titillium Web"/>
                        </a:rPr>
                      </a:br>
                      <a:endParaRPr sz="8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8"/>
                  </a:ext>
                </a:extLst>
              </a:tr>
              <a:tr h="220900">
                <a:tc vMerge="1">
                  <a:txBody>
                    <a:bodyPr/>
                    <a:lstStyle/>
                    <a:p>
                      <a:endParaRPr lang="it-IT"/>
                    </a:p>
                  </a:txBody>
                  <a:tcPr/>
                </a:tc>
                <a:tc gridSpan="6">
                  <a:txBody>
                    <a:bodyPr/>
                    <a:lstStyle/>
                    <a:p>
                      <a:pPr marL="0" marR="0" lvl="0" indent="0" algn="ctr" rtl="0">
                        <a:lnSpc>
                          <a:spcPct val="100000"/>
                        </a:lnSpc>
                        <a:spcBef>
                          <a:spcPts val="0"/>
                        </a:spcBef>
                        <a:spcAft>
                          <a:spcPts val="0"/>
                        </a:spcAft>
                        <a:buClr>
                          <a:srgbClr val="000000"/>
                        </a:buClr>
                        <a:buSzPts val="700"/>
                        <a:buFont typeface="Arial"/>
                        <a:buNone/>
                      </a:pPr>
                      <a:r>
                        <a:rPr lang="it-IT" sz="800" b="0" i="0" u="none" strike="noStrike" cap="none">
                          <a:solidFill>
                            <a:srgbClr val="000000"/>
                          </a:solidFill>
                          <a:latin typeface="Titillium Web"/>
                          <a:ea typeface="Titillium Web"/>
                          <a:cs typeface="Titillium Web"/>
                          <a:sym typeface="Titillium Web"/>
                        </a:rPr>
                        <a:t>La Checklist prosegue nella pagina successiva</a:t>
                      </a:r>
                      <a:endParaRPr sz="800" u="none" strike="noStrike" cap="none">
                        <a:latin typeface="Titillium Web"/>
                        <a:ea typeface="Titillium Web"/>
                        <a:cs typeface="Titillium Web"/>
                        <a:sym typeface="Titillium Web"/>
                      </a:endParaRPr>
                    </a:p>
                  </a:txBody>
                  <a:tcPr marL="11975" marR="11975" marT="7975" marB="7975">
                    <a:lnR w="12700" cap="flat" cmpd="sng">
                      <a:solidFill>
                        <a:schemeClr val="dk1"/>
                      </a:solidFill>
                      <a:prstDash val="solid"/>
                      <a:round/>
                      <a:headEnd type="none" w="sm" len="sm"/>
                      <a:tailEnd type="none" w="sm" len="sm"/>
                    </a:lnR>
                    <a:lnT w="9525" cap="flat" cmpd="sng">
                      <a:solidFill>
                        <a:srgbClr val="000000"/>
                      </a:solidFill>
                      <a:prstDash val="solid"/>
                      <a:round/>
                      <a:headEnd type="none" w="sm" len="sm"/>
                      <a:tailEnd type="none" w="sm" len="sm"/>
                    </a:lnT>
                    <a:lnB w="12700" cap="flat" cmpd="sng">
                      <a:solidFill>
                        <a:schemeClr val="dk1"/>
                      </a:solidFill>
                      <a:prstDash val="solid"/>
                      <a:round/>
                      <a:headEnd type="none" w="sm" len="sm"/>
                      <a:tailEnd type="none" w="sm" len="sm"/>
                    </a:lnB>
                    <a:solidFill>
                      <a:srgbClr val="D9D9D9"/>
                    </a:solidFill>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val="10009"/>
                  </a:ext>
                </a:extLst>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sp>
        <p:nvSpPr>
          <p:cNvPr id="227" name="Google Shape;227;p14"/>
          <p:cNvSpPr txBox="1"/>
          <p:nvPr/>
        </p:nvSpPr>
        <p:spPr>
          <a:xfrm>
            <a:off x="2286000" y="107111"/>
            <a:ext cx="4572000" cy="40011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000"/>
              <a:buFont typeface="Arial"/>
              <a:buNone/>
            </a:pPr>
            <a:r>
              <a:rPr lang="it-IT" sz="2000" b="1" i="0" u="none" strike="noStrike" cap="none">
                <a:solidFill>
                  <a:srgbClr val="0059C8"/>
                </a:solidFill>
                <a:latin typeface="Titillium Web"/>
                <a:ea typeface="Titillium Web"/>
                <a:cs typeface="Titillium Web"/>
                <a:sym typeface="Titillium Web"/>
              </a:rPr>
              <a:t>Check-list Scheda 6 – parte 2</a:t>
            </a:r>
            <a:endParaRPr sz="1400" b="0" i="0" u="none" strike="noStrike" cap="none">
              <a:solidFill>
                <a:srgbClr val="000000"/>
              </a:solidFill>
              <a:latin typeface="Arial"/>
              <a:ea typeface="Arial"/>
              <a:cs typeface="Arial"/>
              <a:sym typeface="Arial"/>
            </a:endParaRPr>
          </a:p>
        </p:txBody>
      </p:sp>
      <p:graphicFrame>
        <p:nvGraphicFramePr>
          <p:cNvPr id="228" name="Google Shape;228;p14"/>
          <p:cNvGraphicFramePr/>
          <p:nvPr/>
        </p:nvGraphicFramePr>
        <p:xfrm>
          <a:off x="513575" y="565141"/>
          <a:ext cx="3000000" cy="3000000"/>
        </p:xfrm>
        <a:graphic>
          <a:graphicData uri="http://schemas.openxmlformats.org/drawingml/2006/table">
            <a:tbl>
              <a:tblPr>
                <a:noFill/>
                <a:tableStyleId>{16AA8997-9630-47A1-BE3F-78DD861513FF}</a:tableStyleId>
              </a:tblPr>
              <a:tblGrid>
                <a:gridCol w="749750">
                  <a:extLst>
                    <a:ext uri="{9D8B030D-6E8A-4147-A177-3AD203B41FA5}">
                      <a16:colId xmlns:a16="http://schemas.microsoft.com/office/drawing/2014/main" val="20000"/>
                    </a:ext>
                  </a:extLst>
                </a:gridCol>
                <a:gridCol w="375125">
                  <a:extLst>
                    <a:ext uri="{9D8B030D-6E8A-4147-A177-3AD203B41FA5}">
                      <a16:colId xmlns:a16="http://schemas.microsoft.com/office/drawing/2014/main" val="20001"/>
                    </a:ext>
                  </a:extLst>
                </a:gridCol>
                <a:gridCol w="3032675">
                  <a:extLst>
                    <a:ext uri="{9D8B030D-6E8A-4147-A177-3AD203B41FA5}">
                      <a16:colId xmlns:a16="http://schemas.microsoft.com/office/drawing/2014/main" val="20002"/>
                    </a:ext>
                  </a:extLst>
                </a:gridCol>
                <a:gridCol w="766600">
                  <a:extLst>
                    <a:ext uri="{9D8B030D-6E8A-4147-A177-3AD203B41FA5}">
                      <a16:colId xmlns:a16="http://schemas.microsoft.com/office/drawing/2014/main" val="20003"/>
                    </a:ext>
                  </a:extLst>
                </a:gridCol>
                <a:gridCol w="1280450">
                  <a:extLst>
                    <a:ext uri="{9D8B030D-6E8A-4147-A177-3AD203B41FA5}">
                      <a16:colId xmlns:a16="http://schemas.microsoft.com/office/drawing/2014/main" val="20004"/>
                    </a:ext>
                  </a:extLst>
                </a:gridCol>
                <a:gridCol w="1044575">
                  <a:extLst>
                    <a:ext uri="{9D8B030D-6E8A-4147-A177-3AD203B41FA5}">
                      <a16:colId xmlns:a16="http://schemas.microsoft.com/office/drawing/2014/main" val="20005"/>
                    </a:ext>
                  </a:extLst>
                </a:gridCol>
                <a:gridCol w="867675">
                  <a:extLst>
                    <a:ext uri="{9D8B030D-6E8A-4147-A177-3AD203B41FA5}">
                      <a16:colId xmlns:a16="http://schemas.microsoft.com/office/drawing/2014/main" val="20006"/>
                    </a:ext>
                  </a:extLst>
                </a:gridCol>
              </a:tblGrid>
              <a:tr h="246225">
                <a:tc>
                  <a:txBody>
                    <a:bodyPr/>
                    <a:lstStyle/>
                    <a:p>
                      <a:pPr marL="0" marR="0" lvl="0" indent="0" algn="l" rtl="0">
                        <a:lnSpc>
                          <a:spcPct val="100000"/>
                        </a:lnSpc>
                        <a:spcBef>
                          <a:spcPts val="0"/>
                        </a:spcBef>
                        <a:spcAft>
                          <a:spcPts val="0"/>
                        </a:spcAft>
                        <a:buClr>
                          <a:srgbClr val="000000"/>
                        </a:buClr>
                        <a:buSzPts val="800"/>
                        <a:buFont typeface="Arial"/>
                        <a:buNone/>
                      </a:pPr>
                      <a:r>
                        <a:rPr lang="it-IT" sz="800" b="1" i="0" u="none" strike="noStrike" cap="none">
                          <a:solidFill>
                            <a:schemeClr val="lt1"/>
                          </a:solidFill>
                          <a:latin typeface="Titillium Web"/>
                          <a:ea typeface="Titillium Web"/>
                          <a:cs typeface="Titillium Web"/>
                          <a:sym typeface="Titillium Web"/>
                        </a:rPr>
                        <a:t>Svolgimento</a:t>
                      </a:r>
                      <a:endParaRPr sz="800" b="1" u="none" strike="noStrike" cap="none">
                        <a:solidFill>
                          <a:schemeClr val="lt1"/>
                        </a:solidFill>
                        <a:latin typeface="Titillium Web"/>
                        <a:ea typeface="Titillium Web"/>
                        <a:cs typeface="Titillium Web"/>
                        <a:sym typeface="Titillium Web"/>
                      </a:endParaRPr>
                    </a:p>
                    <a:p>
                      <a:pPr marL="0" marR="0" lvl="0" indent="0" algn="l" rtl="0">
                        <a:lnSpc>
                          <a:spcPct val="100000"/>
                        </a:lnSpc>
                        <a:spcBef>
                          <a:spcPts val="0"/>
                        </a:spcBef>
                        <a:spcAft>
                          <a:spcPts val="0"/>
                        </a:spcAft>
                        <a:buClr>
                          <a:srgbClr val="000000"/>
                        </a:buClr>
                        <a:buSzPts val="800"/>
                        <a:buFont typeface="Arial"/>
                        <a:buNone/>
                      </a:pPr>
                      <a:r>
                        <a:rPr lang="it-IT" sz="800" b="1" i="0" u="none" strike="noStrike" cap="none">
                          <a:solidFill>
                            <a:schemeClr val="lt1"/>
                          </a:solidFill>
                          <a:latin typeface="Titillium Web"/>
                          <a:ea typeface="Titillium Web"/>
                          <a:cs typeface="Titillium Web"/>
                          <a:sym typeface="Titillium Web"/>
                        </a:rPr>
                        <a:t>delle verifiche</a:t>
                      </a:r>
                      <a:endParaRPr sz="800" b="1" u="none" strike="noStrike" cap="none">
                        <a:solidFill>
                          <a:schemeClr val="lt1"/>
                        </a:solidFill>
                        <a:latin typeface="Titillium Web"/>
                        <a:ea typeface="Titillium Web"/>
                        <a:cs typeface="Titillium Web"/>
                        <a:sym typeface="Titillium Web"/>
                      </a:endParaRPr>
                    </a:p>
                  </a:txBody>
                  <a:tcPr marL="11975" marR="11975" marT="7975" marB="7975">
                    <a:lnL w="12700" cap="flat" cmpd="sng">
                      <a:solidFill>
                        <a:schemeClr val="dk1"/>
                      </a:solidFill>
                      <a:prstDash val="solid"/>
                      <a:round/>
                      <a:headEnd type="none" w="sm" len="sm"/>
                      <a:tailEnd type="none" w="sm" len="sm"/>
                    </a:lnL>
                    <a:lnR w="9525" cap="flat" cmpd="sng">
                      <a:solidFill>
                        <a:srgbClr val="000000"/>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3385D6"/>
                    </a:solidFill>
                  </a:tcPr>
                </a:tc>
                <a:tc>
                  <a:txBody>
                    <a:bodyPr/>
                    <a:lstStyle/>
                    <a:p>
                      <a:pPr marL="0" marR="0" lvl="0" indent="0" algn="l" rtl="0">
                        <a:lnSpc>
                          <a:spcPct val="100000"/>
                        </a:lnSpc>
                        <a:spcBef>
                          <a:spcPts val="0"/>
                        </a:spcBef>
                        <a:spcAft>
                          <a:spcPts val="0"/>
                        </a:spcAft>
                        <a:buClr>
                          <a:srgbClr val="000000"/>
                        </a:buClr>
                        <a:buSzPts val="800"/>
                        <a:buFont typeface="Arial"/>
                        <a:buNone/>
                      </a:pPr>
                      <a:r>
                        <a:rPr lang="it-IT" sz="800" b="1" i="0" u="none" strike="noStrike" cap="none">
                          <a:solidFill>
                            <a:schemeClr val="lt1"/>
                          </a:solidFill>
                          <a:latin typeface="Titillium Web"/>
                          <a:ea typeface="Titillium Web"/>
                          <a:cs typeface="Titillium Web"/>
                          <a:sym typeface="Titillium Web"/>
                        </a:rPr>
                        <a:t>n.</a:t>
                      </a:r>
                      <a:endParaRPr sz="800" b="1" u="none" strike="noStrike" cap="none">
                        <a:solidFill>
                          <a:schemeClr val="lt1"/>
                        </a:solidFill>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3385D6"/>
                    </a:solidFill>
                  </a:tcPr>
                </a:tc>
                <a:tc>
                  <a:txBody>
                    <a:bodyPr/>
                    <a:lstStyle/>
                    <a:p>
                      <a:pPr marL="0" marR="0" lvl="0" indent="0" algn="l" rtl="0">
                        <a:lnSpc>
                          <a:spcPct val="100000"/>
                        </a:lnSpc>
                        <a:spcBef>
                          <a:spcPts val="0"/>
                        </a:spcBef>
                        <a:spcAft>
                          <a:spcPts val="0"/>
                        </a:spcAft>
                        <a:buClr>
                          <a:srgbClr val="000000"/>
                        </a:buClr>
                        <a:buSzPts val="800"/>
                        <a:buFont typeface="Arial"/>
                        <a:buNone/>
                      </a:pPr>
                      <a:r>
                        <a:rPr lang="it-IT" sz="800" b="1" i="0" u="none" strike="noStrike" cap="none">
                          <a:solidFill>
                            <a:schemeClr val="lt1"/>
                          </a:solidFill>
                          <a:latin typeface="Titillium Web"/>
                          <a:ea typeface="Titillium Web"/>
                          <a:cs typeface="Titillium Web"/>
                          <a:sym typeface="Titillium Web"/>
                        </a:rPr>
                        <a:t>Elementi di Controllo</a:t>
                      </a:r>
                      <a:endParaRPr sz="800" b="1" u="none" strike="noStrike" cap="none">
                        <a:solidFill>
                          <a:schemeClr val="lt1"/>
                        </a:solidFill>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3385D6"/>
                    </a:solidFill>
                  </a:tcPr>
                </a:tc>
                <a:tc>
                  <a:txBody>
                    <a:bodyPr/>
                    <a:lstStyle/>
                    <a:p>
                      <a:pPr marL="0" marR="0" lvl="0" indent="0" algn="l" rtl="0">
                        <a:lnSpc>
                          <a:spcPct val="100000"/>
                        </a:lnSpc>
                        <a:spcBef>
                          <a:spcPts val="0"/>
                        </a:spcBef>
                        <a:spcAft>
                          <a:spcPts val="0"/>
                        </a:spcAft>
                        <a:buClr>
                          <a:srgbClr val="000000"/>
                        </a:buClr>
                        <a:buSzPts val="800"/>
                        <a:buFont typeface="Arial"/>
                        <a:buNone/>
                      </a:pPr>
                      <a:r>
                        <a:rPr lang="it-IT" sz="800" b="1" i="0" u="none" strike="noStrike" cap="none">
                          <a:solidFill>
                            <a:schemeClr val="lt1"/>
                          </a:solidFill>
                          <a:latin typeface="Titillium Web"/>
                          <a:ea typeface="Titillium Web"/>
                          <a:cs typeface="Titillium Web"/>
                          <a:sym typeface="Titillium Web"/>
                        </a:rPr>
                        <a:t>Normativa di riferimento</a:t>
                      </a:r>
                      <a:endParaRPr sz="800" b="1" u="none" strike="noStrike" cap="none">
                        <a:solidFill>
                          <a:schemeClr val="lt1"/>
                        </a:solidFill>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3385D6"/>
                    </a:solidFill>
                  </a:tcPr>
                </a:tc>
                <a:tc>
                  <a:txBody>
                    <a:bodyPr/>
                    <a:lstStyle/>
                    <a:p>
                      <a:pPr marL="0" marR="0" lvl="0" indent="0" algn="l" rtl="0">
                        <a:lnSpc>
                          <a:spcPct val="100000"/>
                        </a:lnSpc>
                        <a:spcBef>
                          <a:spcPts val="0"/>
                        </a:spcBef>
                        <a:spcAft>
                          <a:spcPts val="0"/>
                        </a:spcAft>
                        <a:buClr>
                          <a:srgbClr val="000000"/>
                        </a:buClr>
                        <a:buSzPts val="800"/>
                        <a:buFont typeface="Arial"/>
                        <a:buNone/>
                      </a:pPr>
                      <a:r>
                        <a:rPr lang="it-IT" sz="800" b="1" i="0" u="none" strike="noStrike" cap="none">
                          <a:solidFill>
                            <a:schemeClr val="lt1"/>
                          </a:solidFill>
                          <a:latin typeface="Titillium Web"/>
                          <a:ea typeface="Titillium Web"/>
                          <a:cs typeface="Titillium Web"/>
                          <a:sym typeface="Titillium Web"/>
                        </a:rPr>
                        <a:t>Certificazione richiesta</a:t>
                      </a:r>
                      <a:endParaRPr sz="800" b="1" u="none" strike="noStrike" cap="none">
                        <a:solidFill>
                          <a:schemeClr val="lt1"/>
                        </a:solidFill>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3385D6"/>
                    </a:solidFill>
                  </a:tcPr>
                </a:tc>
                <a:tc>
                  <a:txBody>
                    <a:bodyPr/>
                    <a:lstStyle/>
                    <a:p>
                      <a:pPr marL="0" marR="0" lvl="0" indent="0" algn="l" rtl="0">
                        <a:lnSpc>
                          <a:spcPct val="100000"/>
                        </a:lnSpc>
                        <a:spcBef>
                          <a:spcPts val="0"/>
                        </a:spcBef>
                        <a:spcAft>
                          <a:spcPts val="0"/>
                        </a:spcAft>
                        <a:buClr>
                          <a:srgbClr val="000000"/>
                        </a:buClr>
                        <a:buSzPts val="800"/>
                        <a:buFont typeface="Arial"/>
                        <a:buNone/>
                      </a:pPr>
                      <a:r>
                        <a:rPr lang="it-IT" sz="800" b="1" i="0" u="none" strike="noStrike" cap="none">
                          <a:solidFill>
                            <a:schemeClr val="lt1"/>
                          </a:solidFill>
                          <a:latin typeface="Titillium Web"/>
                          <a:ea typeface="Titillium Web"/>
                          <a:cs typeface="Titillium Web"/>
                          <a:sym typeface="Titillium Web"/>
                        </a:rPr>
                        <a:t>Esito (Sì/No/Non applicabile)</a:t>
                      </a:r>
                      <a:endParaRPr sz="800" b="1" u="none" strike="noStrike" cap="none">
                        <a:solidFill>
                          <a:schemeClr val="lt1"/>
                        </a:solidFill>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3385D6"/>
                    </a:solidFill>
                  </a:tcPr>
                </a:tc>
                <a:tc>
                  <a:txBody>
                    <a:bodyPr/>
                    <a:lstStyle/>
                    <a:p>
                      <a:pPr marL="0" marR="0" lvl="0" indent="0" algn="l" rtl="0">
                        <a:lnSpc>
                          <a:spcPct val="100000"/>
                        </a:lnSpc>
                        <a:spcBef>
                          <a:spcPts val="0"/>
                        </a:spcBef>
                        <a:spcAft>
                          <a:spcPts val="0"/>
                        </a:spcAft>
                        <a:buClr>
                          <a:srgbClr val="000000"/>
                        </a:buClr>
                        <a:buSzPts val="800"/>
                        <a:buFont typeface="Arial"/>
                        <a:buNone/>
                      </a:pPr>
                      <a:r>
                        <a:rPr lang="it-IT" sz="800" b="1" i="0" u="none" strike="noStrike" cap="none">
                          <a:solidFill>
                            <a:schemeClr val="lt1"/>
                          </a:solidFill>
                          <a:latin typeface="Titillium Web"/>
                          <a:ea typeface="Titillium Web"/>
                          <a:cs typeface="Titillium Web"/>
                          <a:sym typeface="Titillium Web"/>
                        </a:rPr>
                        <a:t>Commento (obbligatorio in caso di N/A)</a:t>
                      </a:r>
                      <a:endParaRPr sz="800" b="1" u="none" strike="noStrike" cap="none">
                        <a:solidFill>
                          <a:schemeClr val="lt1"/>
                        </a:solidFill>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3385D6"/>
                    </a:solidFill>
                  </a:tcPr>
                </a:tc>
                <a:extLst>
                  <a:ext uri="{0D108BD9-81ED-4DB2-BD59-A6C34878D82A}">
                    <a16:rowId xmlns:a16="http://schemas.microsoft.com/office/drawing/2014/main" val="10000"/>
                  </a:ext>
                </a:extLst>
              </a:tr>
              <a:tr h="316800">
                <a:tc rowSpan="5">
                  <a:txBody>
                    <a:bodyPr/>
                    <a:lstStyle/>
                    <a:p>
                      <a:pPr marL="0" marR="0" lvl="0" indent="0" algn="l" rtl="0">
                        <a:lnSpc>
                          <a:spcPct val="100000"/>
                        </a:lnSpc>
                        <a:spcBef>
                          <a:spcPts val="0"/>
                        </a:spcBef>
                        <a:spcAft>
                          <a:spcPts val="0"/>
                        </a:spcAft>
                        <a:buClr>
                          <a:srgbClr val="000000"/>
                        </a:buClr>
                        <a:buSzPts val="1400"/>
                        <a:buFont typeface="Arial"/>
                        <a:buNone/>
                      </a:pPr>
                      <a:r>
                        <a:rPr lang="it-IT" sz="800" b="0" i="0" u="none" strike="noStrike" cap="none">
                          <a:solidFill>
                            <a:srgbClr val="000000"/>
                          </a:solidFill>
                          <a:latin typeface="Titillium Web"/>
                          <a:ea typeface="Titillium Web"/>
                          <a:cs typeface="Titillium Web"/>
                          <a:sym typeface="Titillium Web"/>
                        </a:rPr>
                        <a:t>Ex-ante</a:t>
                      </a:r>
                      <a:endParaRPr sz="800" u="none" strike="noStrike" cap="none">
                        <a:latin typeface="Titillium Web"/>
                        <a:ea typeface="Titillium Web"/>
                        <a:cs typeface="Titillium Web"/>
                        <a:sym typeface="Titillium Web"/>
                      </a:endParaRPr>
                    </a:p>
                  </a:txBody>
                  <a:tcPr marL="11975" marR="11975" marT="7975" marB="7975">
                    <a:lnL w="12700" cap="flat" cmpd="sng">
                      <a:solidFill>
                        <a:schemeClr val="dk1"/>
                      </a:solidFill>
                      <a:prstDash val="solid"/>
                      <a:round/>
                      <a:headEnd type="none" w="sm" len="sm"/>
                      <a:tailEnd type="none" w="sm" len="sm"/>
                    </a:lnL>
                    <a:lnR w="9525" cap="flat" cmpd="sng">
                      <a:solidFill>
                        <a:srgbClr val="000000"/>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r>
                        <a:rPr lang="it-IT" sz="700" b="0" i="0" u="none" strike="noStrike" cap="none">
                          <a:solidFill>
                            <a:srgbClr val="000000"/>
                          </a:solidFill>
                          <a:latin typeface="Titillium Web"/>
                          <a:ea typeface="Titillium Web"/>
                          <a:cs typeface="Titillium Web"/>
                          <a:sym typeface="Titillium Web"/>
                        </a:rPr>
                        <a:t>5</a:t>
                      </a:r>
                      <a:endParaRPr sz="7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r>
                        <a:rPr lang="it-IT" sz="700" u="none" strike="noStrike" cap="none">
                          <a:latin typeface="Titillium Web"/>
                          <a:ea typeface="Titillium Web"/>
                          <a:cs typeface="Titillium Web"/>
                          <a:sym typeface="Titillium Web"/>
                        </a:rPr>
                        <a:t>I data center che ospitano i servizi di hosting e cloud hanno un piano di gestione dei rifiuti?</a:t>
                      </a:r>
                      <a:endParaRPr sz="7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r>
                        <a:rPr lang="it-IT" sz="700" b="0" i="0" u="none" strike="noStrike" cap="none">
                          <a:solidFill>
                            <a:srgbClr val="000000"/>
                          </a:solidFill>
                          <a:latin typeface="Titillium Web"/>
                          <a:ea typeface="Titillium Web"/>
                          <a:cs typeface="Titillium Web"/>
                          <a:sym typeface="Titillium Web"/>
                        </a:rPr>
                        <a:t>Norme tecniche Life Cycle Assessment (LCA)</a:t>
                      </a:r>
                      <a:endParaRPr sz="7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r>
                        <a:rPr lang="it-IT" sz="700" b="0" i="0" u="none" strike="noStrike" cap="none">
                          <a:solidFill>
                            <a:srgbClr val="000000"/>
                          </a:solidFill>
                          <a:latin typeface="Titillium Web"/>
                          <a:ea typeface="Titillium Web"/>
                          <a:cs typeface="Titillium Web"/>
                          <a:sym typeface="Titillium Web"/>
                        </a:rPr>
                        <a:t>EN 50625</a:t>
                      </a:r>
                      <a:endParaRPr sz="7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br>
                        <a:rPr lang="it-IT" sz="700" u="none" strike="noStrike" cap="none">
                          <a:latin typeface="Titillium Web"/>
                          <a:ea typeface="Titillium Web"/>
                          <a:cs typeface="Titillium Web"/>
                          <a:sym typeface="Titillium Web"/>
                        </a:rPr>
                      </a:br>
                      <a:endParaRPr sz="7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br>
                        <a:rPr lang="it-IT" sz="700" u="none" strike="noStrike" cap="none">
                          <a:latin typeface="Titillium Web"/>
                          <a:ea typeface="Titillium Web"/>
                          <a:cs typeface="Titillium Web"/>
                          <a:sym typeface="Titillium Web"/>
                        </a:rPr>
                      </a:br>
                      <a:endParaRPr sz="7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165100">
                <a:tc vMerge="1">
                  <a:txBody>
                    <a:bodyPr/>
                    <a:lstStyle/>
                    <a:p>
                      <a:endParaRPr lang="it-IT"/>
                    </a:p>
                  </a:txBody>
                  <a:tcPr/>
                </a:tc>
                <a:tc gridSpan="6">
                  <a:txBody>
                    <a:bodyPr/>
                    <a:lstStyle/>
                    <a:p>
                      <a:pPr marL="0" marR="0" lvl="0" indent="0" algn="ctr" rtl="0">
                        <a:lnSpc>
                          <a:spcPct val="100000"/>
                        </a:lnSpc>
                        <a:spcBef>
                          <a:spcPts val="0"/>
                        </a:spcBef>
                        <a:spcAft>
                          <a:spcPts val="0"/>
                        </a:spcAft>
                        <a:buClr>
                          <a:srgbClr val="000000"/>
                        </a:buClr>
                        <a:buSzPts val="700"/>
                        <a:buFont typeface="Arial"/>
                        <a:buNone/>
                      </a:pPr>
                      <a:r>
                        <a:rPr lang="it-IT" sz="700" u="none" strike="noStrike" cap="none">
                          <a:latin typeface="Titillium Web"/>
                          <a:ea typeface="Titillium Web"/>
                          <a:cs typeface="Titillium Web"/>
                          <a:sym typeface="Titillium Web"/>
                        </a:rPr>
                        <a:t>Nel caso in cui fosse verificato il punto 4, si considerano verificato anche i punti 6, 7 e 8.</a:t>
                      </a:r>
                      <a:endParaRPr sz="1400" u="none" strike="noStrike" cap="none"/>
                    </a:p>
                    <a:p>
                      <a:pPr marL="0" marR="0" lvl="0" indent="0" algn="ctr" rtl="0">
                        <a:lnSpc>
                          <a:spcPct val="100000"/>
                        </a:lnSpc>
                        <a:spcBef>
                          <a:spcPts val="0"/>
                        </a:spcBef>
                        <a:spcAft>
                          <a:spcPts val="0"/>
                        </a:spcAft>
                        <a:buClr>
                          <a:srgbClr val="000000"/>
                        </a:buClr>
                        <a:buSzPts val="700"/>
                        <a:buFont typeface="Arial"/>
                        <a:buNone/>
                      </a:pPr>
                      <a:r>
                        <a:rPr lang="it-IT" sz="700" u="none" strike="noStrike" cap="none">
                          <a:latin typeface="Titillium Web"/>
                          <a:ea typeface="Titillium Web"/>
                          <a:cs typeface="Titillium Web"/>
                          <a:sym typeface="Titillium Web"/>
                        </a:rPr>
                        <a:t>Nel caso in cui non fosse verificato il punto 4, rispondere ai punti  punti 6, 7 e 8..</a:t>
                      </a:r>
                      <a:endParaRPr sz="7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8D8D8"/>
                    </a:solidFill>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val="10002"/>
                  </a:ext>
                </a:extLst>
              </a:tr>
              <a:tr h="492475">
                <a:tc vMerge="1">
                  <a:txBody>
                    <a:bodyPr/>
                    <a:lstStyle/>
                    <a:p>
                      <a:endParaRPr lang="it-IT"/>
                    </a:p>
                  </a:txBody>
                  <a:tcPr/>
                </a:tc>
                <a:tc>
                  <a:txBody>
                    <a:bodyPr/>
                    <a:lstStyle/>
                    <a:p>
                      <a:pPr marL="0" marR="0" lvl="0" indent="0" algn="just" rtl="0">
                        <a:lnSpc>
                          <a:spcPct val="100000"/>
                        </a:lnSpc>
                        <a:spcBef>
                          <a:spcPts val="0"/>
                        </a:spcBef>
                        <a:spcAft>
                          <a:spcPts val="0"/>
                        </a:spcAft>
                        <a:buClr>
                          <a:srgbClr val="000000"/>
                        </a:buClr>
                        <a:buSzPts val="700"/>
                        <a:buFont typeface="Arial"/>
                        <a:buNone/>
                      </a:pPr>
                      <a:r>
                        <a:rPr lang="it-IT" sz="700" b="0" i="0" u="none" strike="noStrike" cap="none">
                          <a:solidFill>
                            <a:srgbClr val="000000"/>
                          </a:solidFill>
                          <a:latin typeface="Titillium Web"/>
                          <a:ea typeface="Titillium Web"/>
                          <a:cs typeface="Titillium Web"/>
                          <a:sym typeface="Titillium Web"/>
                        </a:rPr>
                        <a:t>6</a:t>
                      </a:r>
                      <a:endParaRPr sz="7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just" rtl="0">
                        <a:lnSpc>
                          <a:spcPct val="100000"/>
                        </a:lnSpc>
                        <a:spcBef>
                          <a:spcPts val="0"/>
                        </a:spcBef>
                        <a:spcAft>
                          <a:spcPts val="0"/>
                        </a:spcAft>
                        <a:buClr>
                          <a:srgbClr val="000000"/>
                        </a:buClr>
                        <a:buSzPts val="700"/>
                        <a:buFont typeface="Arial"/>
                        <a:buNone/>
                      </a:pPr>
                      <a:r>
                        <a:rPr lang="it-IT" sz="700" u="none" strike="noStrike" cap="none">
                          <a:latin typeface="Titillium Web"/>
                          <a:ea typeface="Titillium Web"/>
                          <a:cs typeface="Titillium Web"/>
                          <a:sym typeface="Titillium Web"/>
                        </a:rPr>
                        <a:t>È disponibile una dichiarazione dei produttori/fornitori di conformità alla seguente normativa: ecodesign (Regolamento (EU) 2019/424) considerato che la conformità alle normative può essere dimostrata anche tramite il sistema di gestione ISO 30134:2016 certificato da organismi di certificazione accreditati?</a:t>
                      </a:r>
                      <a:endParaRPr sz="7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r>
                        <a:rPr lang="it-IT" sz="700" b="0" i="0" u="none" strike="noStrike" cap="none">
                          <a:solidFill>
                            <a:srgbClr val="000000"/>
                          </a:solidFill>
                          <a:latin typeface="Titillium Web"/>
                          <a:ea typeface="Titillium Web"/>
                          <a:cs typeface="Titillium Web"/>
                          <a:sym typeface="Titillium Web"/>
                        </a:rPr>
                        <a:t>Regolamento (UE) 2019/424</a:t>
                      </a:r>
                      <a:endParaRPr sz="7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r>
                        <a:rPr lang="it-IT" sz="700" b="0" i="0" u="none" strike="noStrike" cap="none">
                          <a:solidFill>
                            <a:srgbClr val="000000"/>
                          </a:solidFill>
                          <a:latin typeface="Titillium Web"/>
                          <a:ea typeface="Titillium Web"/>
                          <a:cs typeface="Titillium Web"/>
                          <a:sym typeface="Titillium Web"/>
                        </a:rPr>
                        <a:t>ISO 30134:2016</a:t>
                      </a:r>
                      <a:endParaRPr sz="7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br>
                        <a:rPr lang="it-IT" sz="700" u="none" strike="noStrike" cap="none">
                          <a:latin typeface="Titillium Web"/>
                          <a:ea typeface="Titillium Web"/>
                          <a:cs typeface="Titillium Web"/>
                          <a:sym typeface="Titillium Web"/>
                        </a:rPr>
                      </a:br>
                      <a:endParaRPr sz="7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br>
                        <a:rPr lang="it-IT" sz="700" u="none" strike="noStrike" cap="none">
                          <a:latin typeface="Titillium Web"/>
                          <a:ea typeface="Titillium Web"/>
                          <a:cs typeface="Titillium Web"/>
                          <a:sym typeface="Titillium Web"/>
                        </a:rPr>
                      </a:br>
                      <a:endParaRPr sz="7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379625">
                <a:tc vMerge="1">
                  <a:txBody>
                    <a:bodyPr/>
                    <a:lstStyle/>
                    <a:p>
                      <a:endParaRPr lang="it-IT"/>
                    </a:p>
                  </a:txBody>
                  <a:tcPr/>
                </a:tc>
                <a:tc>
                  <a:txBody>
                    <a:bodyPr/>
                    <a:lstStyle/>
                    <a:p>
                      <a:pPr marL="0" marR="0" lvl="0" indent="0" algn="l" rtl="0">
                        <a:lnSpc>
                          <a:spcPct val="100000"/>
                        </a:lnSpc>
                        <a:spcBef>
                          <a:spcPts val="0"/>
                        </a:spcBef>
                        <a:spcAft>
                          <a:spcPts val="0"/>
                        </a:spcAft>
                        <a:buClr>
                          <a:srgbClr val="000000"/>
                        </a:buClr>
                        <a:buSzPts val="700"/>
                        <a:buFont typeface="Arial"/>
                        <a:buNone/>
                      </a:pPr>
                      <a:r>
                        <a:rPr lang="it-IT" sz="700" b="0" i="0" u="none" strike="noStrike" cap="none">
                          <a:solidFill>
                            <a:srgbClr val="000000"/>
                          </a:solidFill>
                          <a:latin typeface="Titillium Web"/>
                          <a:ea typeface="Titillium Web"/>
                          <a:cs typeface="Titillium Web"/>
                          <a:sym typeface="Titillium Web"/>
                        </a:rPr>
                        <a:t>7</a:t>
                      </a:r>
                      <a:endParaRPr sz="7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r>
                        <a:rPr lang="it-IT" sz="700" u="none" strike="noStrike" cap="none">
                          <a:latin typeface="Titillium Web"/>
                          <a:ea typeface="Titillium Web"/>
                          <a:cs typeface="Titillium Web"/>
                          <a:sym typeface="Titillium Web"/>
                        </a:rPr>
                        <a:t>È disponibile la comunicazione del calcolo della media ponderata del potenziale di riscaldamento globale, anche per l'inventario dei refrigeranti utilizzati nei siti o per fornire il servizio, e dimostrazione dell’aderenza al metodo descritto nell'allegato IV del regolamento (UE) n. 517/2014? In laternativa, è presente sistema di gestione dell'energia (norma ISO 50001), che sia certificato da organismi di certificazione della conformità e riporti l'uso di refrigeranti?</a:t>
                      </a:r>
                      <a:endParaRPr sz="7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r>
                        <a:rPr lang="it-IT" sz="700" b="0" i="0" u="none" strike="noStrike" cap="none">
                          <a:solidFill>
                            <a:srgbClr val="000000"/>
                          </a:solidFill>
                          <a:latin typeface="Titillium Web"/>
                          <a:ea typeface="Titillium Web"/>
                          <a:cs typeface="Titillium Web"/>
                          <a:sym typeface="Titillium Web"/>
                        </a:rPr>
                        <a:t>Regolamento (UE) 517/2014</a:t>
                      </a:r>
                      <a:endParaRPr sz="7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r>
                        <a:rPr lang="it-IT" sz="700" b="0" i="0" u="none" strike="noStrike" cap="none">
                          <a:solidFill>
                            <a:srgbClr val="000000"/>
                          </a:solidFill>
                          <a:latin typeface="Titillium Web"/>
                          <a:ea typeface="Titillium Web"/>
                          <a:cs typeface="Titillium Web"/>
                          <a:sym typeface="Titillium Web"/>
                        </a:rPr>
                        <a:t>ISO 50001</a:t>
                      </a:r>
                      <a:endParaRPr sz="7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br>
                        <a:rPr lang="it-IT" sz="700" u="none" strike="noStrike" cap="none">
                          <a:latin typeface="Titillium Web"/>
                          <a:ea typeface="Titillium Web"/>
                          <a:cs typeface="Titillium Web"/>
                          <a:sym typeface="Titillium Web"/>
                        </a:rPr>
                      </a:br>
                      <a:endParaRPr sz="7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br>
                        <a:rPr lang="it-IT" sz="700" u="none" strike="noStrike" cap="none">
                          <a:latin typeface="Titillium Web"/>
                          <a:ea typeface="Titillium Web"/>
                          <a:cs typeface="Titillium Web"/>
                          <a:sym typeface="Titillium Web"/>
                        </a:rPr>
                      </a:br>
                      <a:endParaRPr sz="7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379625">
                <a:tc vMerge="1">
                  <a:txBody>
                    <a:bodyPr/>
                    <a:lstStyle/>
                    <a:p>
                      <a:endParaRPr lang="it-IT"/>
                    </a:p>
                  </a:txBody>
                  <a:tcPr/>
                </a:tc>
                <a:tc>
                  <a:txBody>
                    <a:bodyPr/>
                    <a:lstStyle/>
                    <a:p>
                      <a:pPr marL="0" marR="0" lvl="0" indent="0" algn="l" rtl="0">
                        <a:lnSpc>
                          <a:spcPct val="100000"/>
                        </a:lnSpc>
                        <a:spcBef>
                          <a:spcPts val="0"/>
                        </a:spcBef>
                        <a:spcAft>
                          <a:spcPts val="0"/>
                        </a:spcAft>
                        <a:buClr>
                          <a:srgbClr val="000000"/>
                        </a:buClr>
                        <a:buSzPts val="700"/>
                        <a:buFont typeface="Arial"/>
                        <a:buNone/>
                      </a:pPr>
                      <a:r>
                        <a:rPr lang="it-IT" sz="700" u="none" strike="noStrike" cap="none">
                          <a:latin typeface="Titillium Web"/>
                          <a:ea typeface="Titillium Web"/>
                          <a:cs typeface="Titillium Web"/>
                          <a:sym typeface="Titillium Web"/>
                        </a:rPr>
                        <a:t>8</a:t>
                      </a:r>
                      <a:endParaRPr sz="7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r>
                        <a:rPr lang="it-IT" sz="700" u="none" strike="noStrike" cap="none">
                          <a:latin typeface="Titillium Web"/>
                          <a:ea typeface="Titillium Web"/>
                          <a:cs typeface="Titillium Web"/>
                          <a:sym typeface="Titillium Web"/>
                        </a:rPr>
                        <a:t>La conformità delle apparecchiature dei data center è autocertificata dal produttore/fornitore tramite una dichiarazione resa ai sensi del D.P.R. n. 445/2000, adeguandosi alla seguente normativa: REACH (Regolamento (CE) n.1907/2006); RoHS (Direttiva 2011/65/EU e ss.m.i.); compatibilità elettromagnetica (Direttiva 2014/30/UE) (la conformità alla norma RoHS può essere dimostrata applicando la norma EN IEC 63000:2018)?</a:t>
                      </a:r>
                      <a:endParaRPr sz="7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r>
                        <a:rPr lang="it-IT" sz="700" b="0" i="0" u="none" strike="noStrike" cap="none">
                          <a:solidFill>
                            <a:srgbClr val="000000"/>
                          </a:solidFill>
                          <a:latin typeface="Titillium Web"/>
                          <a:ea typeface="Titillium Web"/>
                          <a:cs typeface="Titillium Web"/>
                          <a:sym typeface="Titillium Web"/>
                        </a:rPr>
                        <a:t>Direttiva (UE) 65/2011</a:t>
                      </a:r>
                      <a:endParaRPr sz="7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r>
                        <a:rPr lang="it-IT" sz="700" b="0" i="0" u="none" strike="noStrike" cap="none">
                          <a:solidFill>
                            <a:srgbClr val="000000"/>
                          </a:solidFill>
                          <a:latin typeface="Titillium Web"/>
                          <a:ea typeface="Titillium Web"/>
                          <a:cs typeface="Titillium Web"/>
                          <a:sym typeface="Titillium Web"/>
                        </a:rPr>
                        <a:t>EN IEC 63000:2018 / ISO 16890-1 </a:t>
                      </a:r>
                      <a:endParaRPr sz="7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endParaRPr sz="7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endParaRPr sz="7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r h="95750">
                <a:tc rowSpan="3">
                  <a:txBody>
                    <a:bodyPr/>
                    <a:lstStyle/>
                    <a:p>
                      <a:pPr marL="0" marR="0" lvl="0" indent="0" algn="l" rtl="0">
                        <a:lnSpc>
                          <a:spcPct val="100000"/>
                        </a:lnSpc>
                        <a:spcBef>
                          <a:spcPts val="0"/>
                        </a:spcBef>
                        <a:spcAft>
                          <a:spcPts val="0"/>
                        </a:spcAft>
                        <a:buClr>
                          <a:srgbClr val="000000"/>
                        </a:buClr>
                        <a:buSzPts val="700"/>
                        <a:buFont typeface="Arial"/>
                        <a:buNone/>
                      </a:pPr>
                      <a:r>
                        <a:rPr lang="it-IT" sz="700" b="0" i="0" u="none" strike="noStrike" cap="none">
                          <a:solidFill>
                            <a:srgbClr val="000000"/>
                          </a:solidFill>
                          <a:latin typeface="Titillium Web"/>
                          <a:ea typeface="Titillium Web"/>
                          <a:cs typeface="Titillium Web"/>
                          <a:sym typeface="Titillium Web"/>
                        </a:rPr>
                        <a:t>Ex-post</a:t>
                      </a:r>
                      <a:endParaRPr sz="700" u="none" strike="noStrike" cap="none">
                        <a:latin typeface="Titillium Web"/>
                        <a:ea typeface="Titillium Web"/>
                        <a:cs typeface="Titillium Web"/>
                        <a:sym typeface="Titillium Web"/>
                      </a:endParaRPr>
                    </a:p>
                  </a:txBody>
                  <a:tcPr marL="11975" marR="11975" marT="7975" marB="7975">
                    <a:lnL w="12700" cap="flat" cmpd="sng">
                      <a:solidFill>
                        <a:schemeClr val="dk1"/>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12700" cap="flat" cmpd="sng">
                      <a:solidFill>
                        <a:schemeClr val="dk1"/>
                      </a:solidFill>
                      <a:prstDash val="solid"/>
                      <a:round/>
                      <a:headEnd type="none" w="sm" len="sm"/>
                      <a:tailEnd type="none" w="sm" len="sm"/>
                    </a:lnB>
                  </a:tcPr>
                </a:tc>
                <a:tc gridSpan="6">
                  <a:txBody>
                    <a:bodyPr/>
                    <a:lstStyle/>
                    <a:p>
                      <a:pPr marL="0" marR="0" lvl="0" indent="0" algn="ctr" rtl="0">
                        <a:lnSpc>
                          <a:spcPct val="100000"/>
                        </a:lnSpc>
                        <a:spcBef>
                          <a:spcPts val="0"/>
                        </a:spcBef>
                        <a:spcAft>
                          <a:spcPts val="0"/>
                        </a:spcAft>
                        <a:buClr>
                          <a:srgbClr val="000000"/>
                        </a:buClr>
                        <a:buSzPts val="700"/>
                        <a:buFont typeface="Arial"/>
                        <a:buNone/>
                      </a:pPr>
                      <a:r>
                        <a:rPr lang="it-IT" sz="700" b="0" i="0" u="none" strike="noStrike" cap="none">
                          <a:solidFill>
                            <a:srgbClr val="000000"/>
                          </a:solidFill>
                          <a:latin typeface="Titillium Web"/>
                          <a:ea typeface="Titillium Web"/>
                          <a:cs typeface="Titillium Web"/>
                          <a:sym typeface="Titillium Web"/>
                        </a:rPr>
                        <a:t>In un primo momento l'elemento di verifica al punto 0.8 rimpiazzerà l'elemento di verifica al punto 8</a:t>
                      </a:r>
                      <a:endParaRPr sz="7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9D9D9"/>
                    </a:solidFill>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val="10006"/>
                  </a:ext>
                </a:extLst>
              </a:tr>
              <a:tr h="473375">
                <a:tc vMerge="1">
                  <a:txBody>
                    <a:bodyPr/>
                    <a:lstStyle/>
                    <a:p>
                      <a:endParaRPr lang="it-IT"/>
                    </a:p>
                  </a:txBody>
                  <a:tcPr/>
                </a:tc>
                <a:tc>
                  <a:txBody>
                    <a:bodyPr/>
                    <a:lstStyle/>
                    <a:p>
                      <a:pPr marL="0" marR="0" lvl="0" indent="0" algn="l" rtl="0">
                        <a:lnSpc>
                          <a:spcPct val="100000"/>
                        </a:lnSpc>
                        <a:spcBef>
                          <a:spcPts val="0"/>
                        </a:spcBef>
                        <a:spcAft>
                          <a:spcPts val="0"/>
                        </a:spcAft>
                        <a:buClr>
                          <a:srgbClr val="000000"/>
                        </a:buClr>
                        <a:buSzPts val="700"/>
                        <a:buFont typeface="Arial"/>
                        <a:buNone/>
                      </a:pPr>
                      <a:r>
                        <a:rPr lang="it-IT" sz="700" b="0" i="0" u="none" strike="noStrike" cap="none">
                          <a:solidFill>
                            <a:srgbClr val="000000"/>
                          </a:solidFill>
                          <a:latin typeface="Titillium Web"/>
                          <a:ea typeface="Titillium Web"/>
                          <a:cs typeface="Titillium Web"/>
                          <a:sym typeface="Titillium Web"/>
                        </a:rPr>
                        <a:t>0.8</a:t>
                      </a:r>
                      <a:endParaRPr sz="7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just" rtl="0">
                        <a:lnSpc>
                          <a:spcPct val="100000"/>
                        </a:lnSpc>
                        <a:spcBef>
                          <a:spcPts val="0"/>
                        </a:spcBef>
                        <a:spcAft>
                          <a:spcPts val="0"/>
                        </a:spcAft>
                        <a:buClr>
                          <a:srgbClr val="000000"/>
                        </a:buClr>
                        <a:buSzPts val="700"/>
                        <a:buFont typeface="Arial"/>
                        <a:buNone/>
                      </a:pPr>
                      <a:r>
                        <a:rPr lang="it-IT" sz="700" b="0" i="0" u="none" strike="noStrike" cap="none">
                          <a:solidFill>
                            <a:srgbClr val="000000"/>
                          </a:solidFill>
                          <a:latin typeface="Titillium Web"/>
                          <a:ea typeface="Titillium Web"/>
                          <a:cs typeface="Titillium Web"/>
                          <a:sym typeface="Titillium Web"/>
                        </a:rPr>
                        <a:t>Sono stati attuati i criteri di esecuzione del contratto così come definiti dai Criteri dell'UE in materia di appalti pubblici verdi per i centri dati, le sale server e i servizi cloud  nel Documento di Lavoro dei servizi della Commissione e sono disponibili le relative prove di verifica?</a:t>
                      </a:r>
                      <a:endParaRPr sz="7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r>
                        <a:rPr lang="it-IT" sz="700" b="0" i="0" u="none" strike="noStrike" cap="none">
                          <a:solidFill>
                            <a:srgbClr val="000000"/>
                          </a:solidFill>
                          <a:latin typeface="Titillium Web"/>
                          <a:ea typeface="Titillium Web"/>
                          <a:cs typeface="Titillium Web"/>
                          <a:sym typeface="Titillium Web"/>
                        </a:rPr>
                        <a:t>--------------</a:t>
                      </a:r>
                      <a:endParaRPr sz="7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r>
                        <a:rPr lang="it-IT" sz="700" b="0" i="0" u="none" strike="noStrike" cap="none">
                          <a:solidFill>
                            <a:srgbClr val="000000"/>
                          </a:solidFill>
                          <a:latin typeface="Titillium Web"/>
                          <a:ea typeface="Titillium Web"/>
                          <a:cs typeface="Titillium Web"/>
                          <a:sym typeface="Titillium Web"/>
                        </a:rPr>
                        <a:t>--------------</a:t>
                      </a:r>
                      <a:endParaRPr sz="7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br>
                        <a:rPr lang="it-IT" sz="700" u="none" strike="noStrike" cap="none">
                          <a:latin typeface="Titillium Web"/>
                          <a:ea typeface="Titillium Web"/>
                          <a:cs typeface="Titillium Web"/>
                          <a:sym typeface="Titillium Web"/>
                        </a:rPr>
                      </a:br>
                      <a:endParaRPr sz="7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br>
                        <a:rPr lang="it-IT" sz="700" u="none" strike="noStrike" cap="none">
                          <a:latin typeface="Titillium Web"/>
                          <a:ea typeface="Titillium Web"/>
                          <a:cs typeface="Titillium Web"/>
                          <a:sym typeface="Titillium Web"/>
                        </a:rPr>
                      </a:br>
                      <a:endParaRPr sz="7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7"/>
                  </a:ext>
                </a:extLst>
              </a:tr>
              <a:tr h="653975">
                <a:tc vMerge="1">
                  <a:txBody>
                    <a:bodyPr/>
                    <a:lstStyle/>
                    <a:p>
                      <a:endParaRPr lang="it-IT"/>
                    </a:p>
                  </a:txBody>
                  <a:tcPr/>
                </a:tc>
                <a:tc>
                  <a:txBody>
                    <a:bodyPr/>
                    <a:lstStyle/>
                    <a:p>
                      <a:pPr marL="0" marR="0" lvl="0" indent="0" algn="l" rtl="0">
                        <a:lnSpc>
                          <a:spcPct val="100000"/>
                        </a:lnSpc>
                        <a:spcBef>
                          <a:spcPts val="0"/>
                        </a:spcBef>
                        <a:spcAft>
                          <a:spcPts val="0"/>
                        </a:spcAft>
                        <a:buClr>
                          <a:srgbClr val="000000"/>
                        </a:buClr>
                        <a:buSzPts val="700"/>
                        <a:buFont typeface="Arial"/>
                        <a:buNone/>
                      </a:pPr>
                      <a:r>
                        <a:rPr lang="it-IT" sz="700" b="0" i="0" u="none" strike="noStrike" cap="none">
                          <a:solidFill>
                            <a:srgbClr val="000000"/>
                          </a:solidFill>
                          <a:latin typeface="Titillium Web"/>
                          <a:ea typeface="Titillium Web"/>
                          <a:cs typeface="Titillium Web"/>
                          <a:sym typeface="Titillium Web"/>
                        </a:rPr>
                        <a:t>8</a:t>
                      </a:r>
                      <a:endParaRPr sz="7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just" rtl="0">
                        <a:lnSpc>
                          <a:spcPct val="100000"/>
                        </a:lnSpc>
                        <a:spcBef>
                          <a:spcPts val="0"/>
                        </a:spcBef>
                        <a:spcAft>
                          <a:spcPts val="0"/>
                        </a:spcAft>
                        <a:buClr>
                          <a:srgbClr val="000000"/>
                        </a:buClr>
                        <a:buSzPts val="700"/>
                        <a:buFont typeface="Arial"/>
                        <a:buNone/>
                      </a:pPr>
                      <a:r>
                        <a:rPr lang="it-IT" sz="700" b="0" i="0" u="none" strike="noStrike" cap="none">
                          <a:solidFill>
                            <a:srgbClr val="000000"/>
                          </a:solidFill>
                          <a:latin typeface="Titillium Web"/>
                          <a:ea typeface="Titillium Web"/>
                          <a:cs typeface="Titillium Web"/>
                          <a:sym typeface="Titillium Web"/>
                        </a:rPr>
                        <a:t>L’adesione al European Code of Conduct for Data Centre Energy Efficiency o l’attuazione delle pratiche attese in esso descritte (o nel documento CEN- CENELEC CLC TR50600-99-1 Data centre facilities and infrastructures - Part 99-1: Recommended practices for energy management) è stata verificata da una parte terza indipendente ed è stato svolto un audit almeno ogni tre anni?</a:t>
                      </a:r>
                      <a:endParaRPr sz="7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r>
                        <a:rPr lang="it-IT" sz="700" b="0" i="0" u="none" strike="noStrike" cap="none">
                          <a:solidFill>
                            <a:srgbClr val="000000"/>
                          </a:solidFill>
                          <a:latin typeface="Titillium Web"/>
                          <a:ea typeface="Titillium Web"/>
                          <a:cs typeface="Titillium Web"/>
                          <a:sym typeface="Titillium Web"/>
                        </a:rPr>
                        <a:t>--------------</a:t>
                      </a:r>
                      <a:endParaRPr sz="7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r>
                        <a:rPr lang="it-IT" sz="700" b="0" i="0" u="none" strike="noStrike" cap="none">
                          <a:solidFill>
                            <a:srgbClr val="000000"/>
                          </a:solidFill>
                          <a:latin typeface="Titillium Web"/>
                          <a:ea typeface="Titillium Web"/>
                          <a:cs typeface="Titillium Web"/>
                          <a:sym typeface="Titillium Web"/>
                        </a:rPr>
                        <a:t>--------------</a:t>
                      </a:r>
                      <a:endParaRPr sz="7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br>
                        <a:rPr lang="it-IT" sz="700" u="none" strike="noStrike" cap="none">
                          <a:latin typeface="Titillium Web"/>
                          <a:ea typeface="Titillium Web"/>
                          <a:cs typeface="Titillium Web"/>
                          <a:sym typeface="Titillium Web"/>
                        </a:rPr>
                      </a:br>
                      <a:endParaRPr sz="7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r>
                        <a:rPr lang="it-IT" sz="700" u="none" strike="noStrike" cap="none">
                          <a:latin typeface="Titillium Web"/>
                          <a:ea typeface="Titillium Web"/>
                          <a:cs typeface="Titillium Web"/>
                          <a:sym typeface="Titillium Web"/>
                        </a:rPr>
                        <a:t>.</a:t>
                      </a:r>
                      <a:br>
                        <a:rPr lang="it-IT" sz="700" u="none" strike="noStrike" cap="none">
                          <a:latin typeface="Titillium Web"/>
                          <a:ea typeface="Titillium Web"/>
                          <a:cs typeface="Titillium Web"/>
                          <a:sym typeface="Titillium Web"/>
                        </a:rPr>
                      </a:br>
                      <a:endParaRPr sz="7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8"/>
                  </a:ext>
                </a:extLst>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sp>
        <p:nvSpPr>
          <p:cNvPr id="233" name="Google Shape;233;p30"/>
          <p:cNvSpPr txBox="1"/>
          <p:nvPr/>
        </p:nvSpPr>
        <p:spPr>
          <a:xfrm>
            <a:off x="2286000" y="107111"/>
            <a:ext cx="4572000" cy="40011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000"/>
              <a:buFont typeface="Arial"/>
              <a:buNone/>
            </a:pPr>
            <a:r>
              <a:rPr lang="it-IT" sz="2000" b="1" i="0" u="none" strike="noStrike" cap="none">
                <a:solidFill>
                  <a:srgbClr val="0059C8"/>
                </a:solidFill>
                <a:latin typeface="Titillium Web"/>
                <a:ea typeface="Titillium Web"/>
                <a:cs typeface="Titillium Web"/>
                <a:sym typeface="Titillium Web"/>
              </a:rPr>
              <a:t>Check-list Scheda 8 – parte1</a:t>
            </a:r>
            <a:endParaRPr sz="1400" b="0" i="0" u="none" strike="noStrike" cap="none">
              <a:solidFill>
                <a:srgbClr val="000000"/>
              </a:solidFill>
              <a:latin typeface="Arial"/>
              <a:ea typeface="Arial"/>
              <a:cs typeface="Arial"/>
              <a:sym typeface="Arial"/>
            </a:endParaRPr>
          </a:p>
        </p:txBody>
      </p:sp>
      <p:graphicFrame>
        <p:nvGraphicFramePr>
          <p:cNvPr id="234" name="Google Shape;234;p30"/>
          <p:cNvGraphicFramePr/>
          <p:nvPr/>
        </p:nvGraphicFramePr>
        <p:xfrm>
          <a:off x="513575" y="813450"/>
          <a:ext cx="3000000" cy="3000000"/>
        </p:xfrm>
        <a:graphic>
          <a:graphicData uri="http://schemas.openxmlformats.org/drawingml/2006/table">
            <a:tbl>
              <a:tblPr>
                <a:noFill/>
                <a:tableStyleId>{16AA8997-9630-47A1-BE3F-78DD861513FF}</a:tableStyleId>
              </a:tblPr>
              <a:tblGrid>
                <a:gridCol w="749750">
                  <a:extLst>
                    <a:ext uri="{9D8B030D-6E8A-4147-A177-3AD203B41FA5}">
                      <a16:colId xmlns:a16="http://schemas.microsoft.com/office/drawing/2014/main" val="20000"/>
                    </a:ext>
                  </a:extLst>
                </a:gridCol>
                <a:gridCol w="375125">
                  <a:extLst>
                    <a:ext uri="{9D8B030D-6E8A-4147-A177-3AD203B41FA5}">
                      <a16:colId xmlns:a16="http://schemas.microsoft.com/office/drawing/2014/main" val="20001"/>
                    </a:ext>
                  </a:extLst>
                </a:gridCol>
                <a:gridCol w="3032675">
                  <a:extLst>
                    <a:ext uri="{9D8B030D-6E8A-4147-A177-3AD203B41FA5}">
                      <a16:colId xmlns:a16="http://schemas.microsoft.com/office/drawing/2014/main" val="20002"/>
                    </a:ext>
                  </a:extLst>
                </a:gridCol>
                <a:gridCol w="766600">
                  <a:extLst>
                    <a:ext uri="{9D8B030D-6E8A-4147-A177-3AD203B41FA5}">
                      <a16:colId xmlns:a16="http://schemas.microsoft.com/office/drawing/2014/main" val="20003"/>
                    </a:ext>
                  </a:extLst>
                </a:gridCol>
                <a:gridCol w="1280450">
                  <a:extLst>
                    <a:ext uri="{9D8B030D-6E8A-4147-A177-3AD203B41FA5}">
                      <a16:colId xmlns:a16="http://schemas.microsoft.com/office/drawing/2014/main" val="20004"/>
                    </a:ext>
                  </a:extLst>
                </a:gridCol>
                <a:gridCol w="1044575">
                  <a:extLst>
                    <a:ext uri="{9D8B030D-6E8A-4147-A177-3AD203B41FA5}">
                      <a16:colId xmlns:a16="http://schemas.microsoft.com/office/drawing/2014/main" val="20005"/>
                    </a:ext>
                  </a:extLst>
                </a:gridCol>
                <a:gridCol w="867675">
                  <a:extLst>
                    <a:ext uri="{9D8B030D-6E8A-4147-A177-3AD203B41FA5}">
                      <a16:colId xmlns:a16="http://schemas.microsoft.com/office/drawing/2014/main" val="20006"/>
                    </a:ext>
                  </a:extLst>
                </a:gridCol>
              </a:tblGrid>
              <a:tr h="246225">
                <a:tc>
                  <a:txBody>
                    <a:bodyPr/>
                    <a:lstStyle/>
                    <a:p>
                      <a:pPr marL="0" marR="0" lvl="0" indent="0" algn="l" rtl="0">
                        <a:lnSpc>
                          <a:spcPct val="100000"/>
                        </a:lnSpc>
                        <a:spcBef>
                          <a:spcPts val="0"/>
                        </a:spcBef>
                        <a:spcAft>
                          <a:spcPts val="0"/>
                        </a:spcAft>
                        <a:buClr>
                          <a:srgbClr val="000000"/>
                        </a:buClr>
                        <a:buSzPts val="800"/>
                        <a:buFont typeface="Arial"/>
                        <a:buNone/>
                      </a:pPr>
                      <a:r>
                        <a:rPr lang="it-IT" sz="900" b="1" i="0" u="none" strike="noStrike" cap="none">
                          <a:solidFill>
                            <a:schemeClr val="lt1"/>
                          </a:solidFill>
                          <a:latin typeface="Titillium Web"/>
                          <a:ea typeface="Titillium Web"/>
                          <a:cs typeface="Titillium Web"/>
                          <a:sym typeface="Titillium Web"/>
                        </a:rPr>
                        <a:t>Svolgimento</a:t>
                      </a:r>
                      <a:endParaRPr sz="1000" b="1" u="none" strike="noStrike" cap="none">
                        <a:solidFill>
                          <a:schemeClr val="lt1"/>
                        </a:solidFill>
                        <a:latin typeface="Titillium Web"/>
                        <a:ea typeface="Titillium Web"/>
                        <a:cs typeface="Titillium Web"/>
                        <a:sym typeface="Titillium Web"/>
                      </a:endParaRPr>
                    </a:p>
                    <a:p>
                      <a:pPr marL="0" marR="0" lvl="0" indent="0" algn="l" rtl="0">
                        <a:lnSpc>
                          <a:spcPct val="100000"/>
                        </a:lnSpc>
                        <a:spcBef>
                          <a:spcPts val="0"/>
                        </a:spcBef>
                        <a:spcAft>
                          <a:spcPts val="0"/>
                        </a:spcAft>
                        <a:buClr>
                          <a:srgbClr val="000000"/>
                        </a:buClr>
                        <a:buSzPts val="800"/>
                        <a:buFont typeface="Arial"/>
                        <a:buNone/>
                      </a:pPr>
                      <a:r>
                        <a:rPr lang="it-IT" sz="900" b="1" i="0" u="none" strike="noStrike" cap="none">
                          <a:solidFill>
                            <a:schemeClr val="lt1"/>
                          </a:solidFill>
                          <a:latin typeface="Titillium Web"/>
                          <a:ea typeface="Titillium Web"/>
                          <a:cs typeface="Titillium Web"/>
                          <a:sym typeface="Titillium Web"/>
                        </a:rPr>
                        <a:t>delle verifiche</a:t>
                      </a:r>
                      <a:endParaRPr sz="1000" b="1" u="none" strike="noStrike" cap="none">
                        <a:solidFill>
                          <a:schemeClr val="lt1"/>
                        </a:solidFill>
                        <a:latin typeface="Titillium Web"/>
                        <a:ea typeface="Titillium Web"/>
                        <a:cs typeface="Titillium Web"/>
                        <a:sym typeface="Titillium Web"/>
                      </a:endParaRPr>
                    </a:p>
                  </a:txBody>
                  <a:tcPr marL="20550" marR="20550" marT="13700" marB="13700">
                    <a:lnL w="12700" cap="flat" cmpd="sng">
                      <a:solidFill>
                        <a:schemeClr val="dk1"/>
                      </a:solidFill>
                      <a:prstDash val="solid"/>
                      <a:round/>
                      <a:headEnd type="none" w="sm" len="sm"/>
                      <a:tailEnd type="none" w="sm" len="sm"/>
                    </a:lnL>
                    <a:lnR w="9525" cap="flat" cmpd="sng">
                      <a:solidFill>
                        <a:srgbClr val="000000"/>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3385D6"/>
                    </a:solidFill>
                  </a:tcPr>
                </a:tc>
                <a:tc>
                  <a:txBody>
                    <a:bodyPr/>
                    <a:lstStyle/>
                    <a:p>
                      <a:pPr marL="0" marR="0" lvl="0" indent="0" algn="l" rtl="0">
                        <a:lnSpc>
                          <a:spcPct val="100000"/>
                        </a:lnSpc>
                        <a:spcBef>
                          <a:spcPts val="0"/>
                        </a:spcBef>
                        <a:spcAft>
                          <a:spcPts val="0"/>
                        </a:spcAft>
                        <a:buClr>
                          <a:srgbClr val="000000"/>
                        </a:buClr>
                        <a:buSzPts val="800"/>
                        <a:buFont typeface="Arial"/>
                        <a:buNone/>
                      </a:pPr>
                      <a:r>
                        <a:rPr lang="it-IT" sz="900" b="1" i="0" u="none" strike="noStrike" cap="none">
                          <a:solidFill>
                            <a:schemeClr val="lt1"/>
                          </a:solidFill>
                          <a:latin typeface="Titillium Web"/>
                          <a:ea typeface="Titillium Web"/>
                          <a:cs typeface="Titillium Web"/>
                          <a:sym typeface="Titillium Web"/>
                        </a:rPr>
                        <a:t>n.</a:t>
                      </a:r>
                      <a:endParaRPr sz="1000" b="1" u="none" strike="noStrike" cap="none">
                        <a:solidFill>
                          <a:schemeClr val="lt1"/>
                        </a:solidFill>
                        <a:latin typeface="Titillium Web"/>
                        <a:ea typeface="Titillium Web"/>
                        <a:cs typeface="Titillium Web"/>
                        <a:sym typeface="Titillium Web"/>
                      </a:endParaRPr>
                    </a:p>
                  </a:txBody>
                  <a:tcPr marL="20550" marR="20550" marT="13700" marB="13700">
                    <a:lnL w="9525" cap="flat" cmpd="sng">
                      <a:solidFill>
                        <a:srgbClr val="000000"/>
                      </a:solidFill>
                      <a:prstDash val="solid"/>
                      <a:round/>
                      <a:headEnd type="none" w="sm" len="sm"/>
                      <a:tailEnd type="none" w="sm" len="sm"/>
                    </a:lnL>
                    <a:lnR w="9525"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3385D6"/>
                    </a:solidFill>
                  </a:tcPr>
                </a:tc>
                <a:tc>
                  <a:txBody>
                    <a:bodyPr/>
                    <a:lstStyle/>
                    <a:p>
                      <a:pPr marL="0" marR="0" lvl="0" indent="0" algn="l" rtl="0">
                        <a:lnSpc>
                          <a:spcPct val="100000"/>
                        </a:lnSpc>
                        <a:spcBef>
                          <a:spcPts val="0"/>
                        </a:spcBef>
                        <a:spcAft>
                          <a:spcPts val="0"/>
                        </a:spcAft>
                        <a:buClr>
                          <a:srgbClr val="000000"/>
                        </a:buClr>
                        <a:buSzPts val="800"/>
                        <a:buFont typeface="Arial"/>
                        <a:buNone/>
                      </a:pPr>
                      <a:r>
                        <a:rPr lang="it-IT" sz="900" b="1" i="0" u="none" strike="noStrike" cap="none">
                          <a:solidFill>
                            <a:schemeClr val="lt1"/>
                          </a:solidFill>
                          <a:latin typeface="Titillium Web"/>
                          <a:ea typeface="Titillium Web"/>
                          <a:cs typeface="Titillium Web"/>
                          <a:sym typeface="Titillium Web"/>
                        </a:rPr>
                        <a:t>Elementi di Controllo</a:t>
                      </a:r>
                      <a:endParaRPr sz="1000" b="1" u="none" strike="noStrike" cap="none">
                        <a:solidFill>
                          <a:schemeClr val="lt1"/>
                        </a:solidFill>
                        <a:latin typeface="Titillium Web"/>
                        <a:ea typeface="Titillium Web"/>
                        <a:cs typeface="Titillium Web"/>
                        <a:sym typeface="Titillium Web"/>
                      </a:endParaRPr>
                    </a:p>
                  </a:txBody>
                  <a:tcPr marL="20550" marR="20550" marT="13700" marB="13700">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3385D6"/>
                    </a:solidFill>
                  </a:tcPr>
                </a:tc>
                <a:tc>
                  <a:txBody>
                    <a:bodyPr/>
                    <a:lstStyle/>
                    <a:p>
                      <a:pPr marL="0" marR="0" lvl="0" indent="0" algn="l" rtl="0">
                        <a:lnSpc>
                          <a:spcPct val="100000"/>
                        </a:lnSpc>
                        <a:spcBef>
                          <a:spcPts val="0"/>
                        </a:spcBef>
                        <a:spcAft>
                          <a:spcPts val="0"/>
                        </a:spcAft>
                        <a:buClr>
                          <a:srgbClr val="000000"/>
                        </a:buClr>
                        <a:buSzPts val="800"/>
                        <a:buFont typeface="Arial"/>
                        <a:buNone/>
                      </a:pPr>
                      <a:r>
                        <a:rPr lang="it-IT" sz="900" b="1" i="0" u="none" strike="noStrike" cap="none">
                          <a:solidFill>
                            <a:schemeClr val="lt1"/>
                          </a:solidFill>
                          <a:latin typeface="Titillium Web"/>
                          <a:ea typeface="Titillium Web"/>
                          <a:cs typeface="Titillium Web"/>
                          <a:sym typeface="Titillium Web"/>
                        </a:rPr>
                        <a:t>Normativa di riferimento</a:t>
                      </a:r>
                      <a:endParaRPr sz="1000" b="1" u="none" strike="noStrike" cap="none">
                        <a:solidFill>
                          <a:schemeClr val="lt1"/>
                        </a:solidFill>
                        <a:latin typeface="Titillium Web"/>
                        <a:ea typeface="Titillium Web"/>
                        <a:cs typeface="Titillium Web"/>
                        <a:sym typeface="Titillium Web"/>
                      </a:endParaRPr>
                    </a:p>
                  </a:txBody>
                  <a:tcPr marL="20550" marR="20550" marT="13700" marB="13700">
                    <a:lnL w="9525" cap="flat" cmpd="sng">
                      <a:solidFill>
                        <a:schemeClr val="dk1"/>
                      </a:solidFill>
                      <a:prstDash val="solid"/>
                      <a:round/>
                      <a:headEnd type="none" w="sm" len="sm"/>
                      <a:tailEnd type="none" w="sm" len="sm"/>
                    </a:lnL>
                    <a:lnR w="9525" cap="flat" cmpd="sng">
                      <a:solidFill>
                        <a:srgbClr val="000000"/>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3385D6"/>
                    </a:solidFill>
                  </a:tcPr>
                </a:tc>
                <a:tc>
                  <a:txBody>
                    <a:bodyPr/>
                    <a:lstStyle/>
                    <a:p>
                      <a:pPr marL="0" marR="0" lvl="0" indent="0" algn="l" rtl="0">
                        <a:lnSpc>
                          <a:spcPct val="100000"/>
                        </a:lnSpc>
                        <a:spcBef>
                          <a:spcPts val="0"/>
                        </a:spcBef>
                        <a:spcAft>
                          <a:spcPts val="0"/>
                        </a:spcAft>
                        <a:buClr>
                          <a:srgbClr val="000000"/>
                        </a:buClr>
                        <a:buSzPts val="800"/>
                        <a:buFont typeface="Arial"/>
                        <a:buNone/>
                      </a:pPr>
                      <a:r>
                        <a:rPr lang="it-IT" sz="900" b="1" i="0" u="none" strike="noStrike" cap="none">
                          <a:solidFill>
                            <a:schemeClr val="lt1"/>
                          </a:solidFill>
                          <a:latin typeface="Titillium Web"/>
                          <a:ea typeface="Titillium Web"/>
                          <a:cs typeface="Titillium Web"/>
                          <a:sym typeface="Titillium Web"/>
                        </a:rPr>
                        <a:t>Certificazione richiesta</a:t>
                      </a:r>
                      <a:endParaRPr sz="1000" b="1" u="none" strike="noStrike" cap="none">
                        <a:solidFill>
                          <a:schemeClr val="lt1"/>
                        </a:solidFill>
                        <a:latin typeface="Titillium Web"/>
                        <a:ea typeface="Titillium Web"/>
                        <a:cs typeface="Titillium Web"/>
                        <a:sym typeface="Titillium Web"/>
                      </a:endParaRPr>
                    </a:p>
                  </a:txBody>
                  <a:tcPr marL="20550" marR="20550" marT="13700" marB="1370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3385D6"/>
                    </a:solidFill>
                  </a:tcPr>
                </a:tc>
                <a:tc>
                  <a:txBody>
                    <a:bodyPr/>
                    <a:lstStyle/>
                    <a:p>
                      <a:pPr marL="0" marR="0" lvl="0" indent="0" algn="l" rtl="0">
                        <a:lnSpc>
                          <a:spcPct val="100000"/>
                        </a:lnSpc>
                        <a:spcBef>
                          <a:spcPts val="0"/>
                        </a:spcBef>
                        <a:spcAft>
                          <a:spcPts val="0"/>
                        </a:spcAft>
                        <a:buClr>
                          <a:srgbClr val="000000"/>
                        </a:buClr>
                        <a:buSzPts val="800"/>
                        <a:buFont typeface="Arial"/>
                        <a:buNone/>
                      </a:pPr>
                      <a:r>
                        <a:rPr lang="it-IT" sz="900" b="1" i="0" u="none" strike="noStrike" cap="none">
                          <a:solidFill>
                            <a:schemeClr val="lt1"/>
                          </a:solidFill>
                          <a:latin typeface="Titillium Web"/>
                          <a:ea typeface="Titillium Web"/>
                          <a:cs typeface="Titillium Web"/>
                          <a:sym typeface="Titillium Web"/>
                        </a:rPr>
                        <a:t>Esito (Sì/No/Non applicabile)</a:t>
                      </a:r>
                      <a:endParaRPr sz="1000" b="1" u="none" strike="noStrike" cap="none">
                        <a:solidFill>
                          <a:schemeClr val="lt1"/>
                        </a:solidFill>
                        <a:latin typeface="Titillium Web"/>
                        <a:ea typeface="Titillium Web"/>
                        <a:cs typeface="Titillium Web"/>
                        <a:sym typeface="Titillium Web"/>
                      </a:endParaRPr>
                    </a:p>
                  </a:txBody>
                  <a:tcPr marL="20550" marR="20550" marT="13700" marB="1370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3385D6"/>
                    </a:solidFill>
                  </a:tcPr>
                </a:tc>
                <a:tc>
                  <a:txBody>
                    <a:bodyPr/>
                    <a:lstStyle/>
                    <a:p>
                      <a:pPr marL="0" marR="0" lvl="0" indent="0" algn="l" rtl="0">
                        <a:lnSpc>
                          <a:spcPct val="100000"/>
                        </a:lnSpc>
                        <a:spcBef>
                          <a:spcPts val="0"/>
                        </a:spcBef>
                        <a:spcAft>
                          <a:spcPts val="0"/>
                        </a:spcAft>
                        <a:buClr>
                          <a:srgbClr val="000000"/>
                        </a:buClr>
                        <a:buSzPts val="800"/>
                        <a:buFont typeface="Arial"/>
                        <a:buNone/>
                      </a:pPr>
                      <a:r>
                        <a:rPr lang="it-IT" sz="800" b="1" i="0" u="none" strike="noStrike" cap="none">
                          <a:solidFill>
                            <a:schemeClr val="lt1"/>
                          </a:solidFill>
                          <a:latin typeface="Titillium Web"/>
                          <a:ea typeface="Titillium Web"/>
                          <a:cs typeface="Titillium Web"/>
                          <a:sym typeface="Titillium Web"/>
                        </a:rPr>
                        <a:t>Commento (obbligatorio in caso di N/A)</a:t>
                      </a:r>
                      <a:endParaRPr sz="900" b="1" u="none" strike="noStrike" cap="none">
                        <a:solidFill>
                          <a:schemeClr val="lt1"/>
                        </a:solidFill>
                        <a:latin typeface="Titillium Web"/>
                        <a:ea typeface="Titillium Web"/>
                        <a:cs typeface="Titillium Web"/>
                        <a:sym typeface="Titillium Web"/>
                      </a:endParaRPr>
                    </a:p>
                  </a:txBody>
                  <a:tcPr marL="20550" marR="20550" marT="13700" marB="13700">
                    <a:lnL w="9525" cap="flat" cmpd="sng">
                      <a:solidFill>
                        <a:srgbClr val="000000"/>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3385D6"/>
                    </a:solidFill>
                  </a:tcPr>
                </a:tc>
                <a:extLst>
                  <a:ext uri="{0D108BD9-81ED-4DB2-BD59-A6C34878D82A}">
                    <a16:rowId xmlns:a16="http://schemas.microsoft.com/office/drawing/2014/main" val="10000"/>
                  </a:ext>
                </a:extLst>
              </a:tr>
              <a:tr h="95750">
                <a:tc rowSpan="9">
                  <a:txBody>
                    <a:bodyPr/>
                    <a:lstStyle/>
                    <a:p>
                      <a:pPr marL="0" marR="0" lvl="0" indent="0" algn="ctr" rtl="0">
                        <a:lnSpc>
                          <a:spcPct val="100000"/>
                        </a:lnSpc>
                        <a:spcBef>
                          <a:spcPts val="0"/>
                        </a:spcBef>
                        <a:spcAft>
                          <a:spcPts val="0"/>
                        </a:spcAft>
                        <a:buClr>
                          <a:srgbClr val="000000"/>
                        </a:buClr>
                        <a:buSzPts val="700"/>
                        <a:buFont typeface="Arial"/>
                        <a:buNone/>
                      </a:pPr>
                      <a:r>
                        <a:rPr lang="it-IT" sz="800" b="0" i="0" u="none" strike="noStrike" cap="none">
                          <a:solidFill>
                            <a:srgbClr val="000000"/>
                          </a:solidFill>
                          <a:latin typeface="Titillium Web"/>
                          <a:ea typeface="Titillium Web"/>
                          <a:cs typeface="Titillium Web"/>
                          <a:sym typeface="Titillium Web"/>
                        </a:rPr>
                        <a:t>Ex-ante</a:t>
                      </a:r>
                      <a:endParaRPr sz="800" u="none" strike="noStrike" cap="none">
                        <a:latin typeface="Titillium Web"/>
                        <a:ea typeface="Titillium Web"/>
                        <a:cs typeface="Titillium Web"/>
                        <a:sym typeface="Titillium Web"/>
                      </a:endParaRPr>
                    </a:p>
                  </a:txBody>
                  <a:tcPr marL="11975" marR="11975" marT="7975" marB="7975">
                    <a:lnL w="12700" cap="flat" cmpd="sng">
                      <a:solidFill>
                        <a:schemeClr val="dk1"/>
                      </a:solidFill>
                      <a:prstDash val="solid"/>
                      <a:round/>
                      <a:headEnd type="none" w="sm" len="sm"/>
                      <a:tailEnd type="none" w="sm" len="sm"/>
                    </a:lnL>
                    <a:lnR w="9525" cap="flat" cmpd="sng">
                      <a:solidFill>
                        <a:srgbClr val="000000"/>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gridSpan="6">
                  <a:txBody>
                    <a:bodyPr/>
                    <a:lstStyle/>
                    <a:p>
                      <a:pPr marL="0" marR="0" lvl="0" indent="0" algn="ctr" rtl="0">
                        <a:lnSpc>
                          <a:spcPct val="100000"/>
                        </a:lnSpc>
                        <a:spcBef>
                          <a:spcPts val="0"/>
                        </a:spcBef>
                        <a:spcAft>
                          <a:spcPts val="0"/>
                        </a:spcAft>
                        <a:buClr>
                          <a:srgbClr val="000000"/>
                        </a:buClr>
                        <a:buSzPts val="700"/>
                        <a:buFont typeface="Arial"/>
                        <a:buNone/>
                      </a:pPr>
                      <a:r>
                        <a:rPr lang="it-IT" sz="800" b="0" i="0" u="none" strike="noStrike" cap="none">
                          <a:solidFill>
                            <a:srgbClr val="000000"/>
                          </a:solidFill>
                          <a:latin typeface="Titillium Web"/>
                          <a:ea typeface="Titillium Web"/>
                          <a:cs typeface="Titillium Web"/>
                          <a:sym typeface="Titillium Web"/>
                        </a:rPr>
                        <a:t>Il requisito 0.1 verifica il rispetto del principio DNSH in maniera trasversale per tutti gli obiettivi ambientali rilevanti ed esonera dalla compilazione dei successivi punti.</a:t>
                      </a:r>
                      <a:endParaRPr sz="8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solidFill>
                      <a:prstDash val="solid"/>
                      <a:round/>
                      <a:headEnd type="none" w="sm" len="sm"/>
                      <a:tailEnd type="none" w="sm" len="sm"/>
                    </a:lnB>
                    <a:solidFill>
                      <a:srgbClr val="D9D9D9"/>
                    </a:solidFill>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val="10001"/>
                  </a:ext>
                </a:extLst>
              </a:tr>
              <a:tr h="446425">
                <a:tc vMerge="1">
                  <a:txBody>
                    <a:bodyPr/>
                    <a:lstStyle/>
                    <a:p>
                      <a:endParaRPr lang="it-IT"/>
                    </a:p>
                  </a:txBody>
                  <a:tcPr/>
                </a:tc>
                <a:tc>
                  <a:txBody>
                    <a:bodyPr/>
                    <a:lstStyle/>
                    <a:p>
                      <a:pPr marL="0" marR="0" lvl="0" indent="0" algn="l" rtl="0">
                        <a:lnSpc>
                          <a:spcPct val="100000"/>
                        </a:lnSpc>
                        <a:spcBef>
                          <a:spcPts val="0"/>
                        </a:spcBef>
                        <a:spcAft>
                          <a:spcPts val="0"/>
                        </a:spcAft>
                        <a:buClr>
                          <a:srgbClr val="000000"/>
                        </a:buClr>
                        <a:buSzPts val="700"/>
                        <a:buFont typeface="Arial"/>
                        <a:buNone/>
                      </a:pPr>
                      <a:r>
                        <a:rPr lang="it-IT" sz="800" b="0" i="0" u="none" strike="noStrike" cap="none">
                          <a:solidFill>
                            <a:srgbClr val="000000"/>
                          </a:solidFill>
                          <a:latin typeface="Titillium Web"/>
                          <a:ea typeface="Titillium Web"/>
                          <a:cs typeface="Titillium Web"/>
                          <a:sym typeface="Titillium Web"/>
                        </a:rPr>
                        <a:t>0.1</a:t>
                      </a:r>
                      <a:endParaRPr sz="8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just" rtl="0">
                        <a:lnSpc>
                          <a:spcPct val="100000"/>
                        </a:lnSpc>
                        <a:spcBef>
                          <a:spcPts val="0"/>
                        </a:spcBef>
                        <a:spcAft>
                          <a:spcPts val="0"/>
                        </a:spcAft>
                        <a:buClr>
                          <a:srgbClr val="000000"/>
                        </a:buClr>
                        <a:buSzPts val="700"/>
                        <a:buFont typeface="Arial"/>
                        <a:buNone/>
                      </a:pPr>
                      <a:r>
                        <a:rPr lang="it-IT" sz="800" b="0" i="0" u="none" strike="noStrike" cap="none">
                          <a:solidFill>
                            <a:srgbClr val="000000"/>
                          </a:solidFill>
                          <a:latin typeface="Titillium Web"/>
                          <a:ea typeface="Titillium Web"/>
                          <a:cs typeface="Titillium Web"/>
                          <a:sym typeface="Titillium Web"/>
                        </a:rPr>
                        <a:t>E' disponibile una Certificazione di sistema di gestione ambientale di tipo ISO 14001 o EMAS rilasciata sotto accreditamento?</a:t>
                      </a:r>
                      <a:endParaRPr sz="8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r>
                        <a:rPr lang="it-IT" sz="800" b="0" i="0" u="none" strike="noStrike" cap="none">
                          <a:solidFill>
                            <a:srgbClr val="000000"/>
                          </a:solidFill>
                          <a:latin typeface="Titillium Web"/>
                          <a:ea typeface="Titillium Web"/>
                          <a:cs typeface="Titillium Web"/>
                          <a:sym typeface="Titillium Web"/>
                        </a:rPr>
                        <a:t>--------------</a:t>
                      </a:r>
                      <a:endParaRPr sz="8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r>
                        <a:rPr lang="it-IT" sz="800" b="0" i="0" u="none" strike="noStrike" cap="none">
                          <a:solidFill>
                            <a:srgbClr val="000000"/>
                          </a:solidFill>
                          <a:latin typeface="Titillium Web"/>
                          <a:ea typeface="Titillium Web"/>
                          <a:cs typeface="Titillium Web"/>
                          <a:sym typeface="Titillium Web"/>
                        </a:rPr>
                        <a:t>ISO 14001 / Registrazione EMAS</a:t>
                      </a:r>
                      <a:endParaRPr sz="1400" u="none" strike="noStrike" cap="none"/>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br>
                        <a:rPr lang="it-IT" sz="800" u="none" strike="noStrike" cap="none">
                          <a:latin typeface="Titillium Web"/>
                          <a:ea typeface="Titillium Web"/>
                          <a:cs typeface="Titillium Web"/>
                          <a:sym typeface="Titillium Web"/>
                        </a:rPr>
                      </a:br>
                      <a:endParaRPr sz="8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br>
                        <a:rPr lang="it-IT" sz="700" u="none" strike="noStrike" cap="none">
                          <a:latin typeface="Titillium Web"/>
                          <a:ea typeface="Titillium Web"/>
                          <a:cs typeface="Titillium Web"/>
                          <a:sym typeface="Titillium Web"/>
                        </a:rPr>
                      </a:br>
                      <a:endParaRPr sz="7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101600">
                <a:tc vMerge="1">
                  <a:txBody>
                    <a:bodyPr/>
                    <a:lstStyle/>
                    <a:p>
                      <a:endParaRPr lang="it-IT"/>
                    </a:p>
                  </a:txBody>
                  <a:tcPr/>
                </a:tc>
                <a:tc gridSpan="6">
                  <a:txBody>
                    <a:bodyPr/>
                    <a:lstStyle/>
                    <a:p>
                      <a:pPr marL="0" marR="0" lvl="0" indent="0" algn="ctr" rtl="0">
                        <a:lnSpc>
                          <a:spcPct val="100000"/>
                        </a:lnSpc>
                        <a:spcBef>
                          <a:spcPts val="0"/>
                        </a:spcBef>
                        <a:spcAft>
                          <a:spcPts val="0"/>
                        </a:spcAft>
                        <a:buClr>
                          <a:srgbClr val="000000"/>
                        </a:buClr>
                        <a:buSzPts val="700"/>
                        <a:buFont typeface="Arial"/>
                        <a:buNone/>
                      </a:pPr>
                      <a:r>
                        <a:rPr lang="it-IT" sz="800" u="none" strike="noStrike" cap="none">
                          <a:latin typeface="Titillium Web"/>
                          <a:ea typeface="Titillium Web"/>
                          <a:cs typeface="Titillium Web"/>
                          <a:sym typeface="Titillium Web"/>
                        </a:rPr>
                        <a:t>Nel caso in cui non fosse disponibile la certificazione del punto 0.1, proseguire con la compilazione della scheda.</a:t>
                      </a:r>
                      <a:endParaRPr sz="8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9D9D9"/>
                    </a:solidFill>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val="10003"/>
                  </a:ext>
                </a:extLst>
              </a:tr>
              <a:tr h="641950">
                <a:tc vMerge="1">
                  <a:txBody>
                    <a:bodyPr/>
                    <a:lstStyle/>
                    <a:p>
                      <a:endParaRPr lang="it-IT"/>
                    </a:p>
                  </a:txBody>
                  <a:tcPr/>
                </a:tc>
                <a:tc>
                  <a:txBody>
                    <a:bodyPr/>
                    <a:lstStyle/>
                    <a:p>
                      <a:pPr marL="0" marR="0" lvl="0" indent="0" algn="l" rtl="0">
                        <a:lnSpc>
                          <a:spcPct val="100000"/>
                        </a:lnSpc>
                        <a:spcBef>
                          <a:spcPts val="0"/>
                        </a:spcBef>
                        <a:spcAft>
                          <a:spcPts val="0"/>
                        </a:spcAft>
                        <a:buClr>
                          <a:srgbClr val="000000"/>
                        </a:buClr>
                        <a:buSzPts val="700"/>
                        <a:buFont typeface="Arial"/>
                        <a:buNone/>
                      </a:pPr>
                      <a:r>
                        <a:rPr lang="it-IT" sz="800" b="0" i="0" u="none" strike="noStrike" cap="none">
                          <a:solidFill>
                            <a:srgbClr val="000000"/>
                          </a:solidFill>
                          <a:latin typeface="Titillium Web"/>
                          <a:ea typeface="Titillium Web"/>
                          <a:cs typeface="Titillium Web"/>
                          <a:sym typeface="Titillium Web"/>
                        </a:rPr>
                        <a:t>1</a:t>
                      </a:r>
                      <a:endParaRPr sz="8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just" rtl="0">
                        <a:lnSpc>
                          <a:spcPct val="100000"/>
                        </a:lnSpc>
                        <a:spcBef>
                          <a:spcPts val="0"/>
                        </a:spcBef>
                        <a:spcAft>
                          <a:spcPts val="0"/>
                        </a:spcAft>
                        <a:buClr>
                          <a:srgbClr val="000000"/>
                        </a:buClr>
                        <a:buSzPts val="700"/>
                        <a:buFont typeface="Arial"/>
                        <a:buNone/>
                      </a:pPr>
                      <a:r>
                        <a:rPr lang="it-IT" sz="800" b="0" i="0" u="none" strike="noStrike" cap="none">
                          <a:solidFill>
                            <a:srgbClr val="000000"/>
                          </a:solidFill>
                          <a:latin typeface="Titillium Web"/>
                          <a:ea typeface="Titillium Web"/>
                          <a:cs typeface="Titillium Web"/>
                          <a:sym typeface="Titillium Web"/>
                        </a:rPr>
                        <a:t>Le nuove apparecchiature IT acquistate per i data center che ospitano i servizi di hosting e cloud sono certificate secondo lo standard internazionale sull’efficienza energetica EneryStar, o equivalente?</a:t>
                      </a:r>
                      <a:endParaRPr sz="8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endParaRPr sz="8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r>
                        <a:rPr lang="it-IT" sz="800" u="none" strike="noStrike" cap="none">
                          <a:latin typeface="Titillium Web"/>
                          <a:ea typeface="Titillium Web"/>
                          <a:cs typeface="Titillium Web"/>
                          <a:sym typeface="Titillium Web"/>
                        </a:rPr>
                        <a:t>EPA ENERGY STAR/ ISO/IEC 30134-4:2017</a:t>
                      </a:r>
                      <a:endParaRPr sz="1400" u="none" strike="noStrike" cap="none"/>
                    </a:p>
                    <a:p>
                      <a:pPr marL="0" marR="0" lvl="0" indent="0" algn="l" rtl="0">
                        <a:lnSpc>
                          <a:spcPct val="100000"/>
                        </a:lnSpc>
                        <a:spcBef>
                          <a:spcPts val="0"/>
                        </a:spcBef>
                        <a:spcAft>
                          <a:spcPts val="0"/>
                        </a:spcAft>
                        <a:buClr>
                          <a:srgbClr val="000000"/>
                        </a:buClr>
                        <a:buSzPts val="700"/>
                        <a:buFont typeface="Arial"/>
                        <a:buNone/>
                      </a:pPr>
                      <a:endParaRPr sz="8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br>
                        <a:rPr lang="it-IT" sz="800" u="none" strike="noStrike" cap="none">
                          <a:latin typeface="Titillium Web"/>
                          <a:ea typeface="Titillium Web"/>
                          <a:cs typeface="Titillium Web"/>
                          <a:sym typeface="Titillium Web"/>
                        </a:rPr>
                      </a:br>
                      <a:endParaRPr sz="8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br>
                        <a:rPr lang="it-IT" sz="700" u="none" strike="noStrike" cap="none">
                          <a:latin typeface="Titillium Web"/>
                          <a:ea typeface="Titillium Web"/>
                          <a:cs typeface="Titillium Web"/>
                          <a:sym typeface="Titillium Web"/>
                        </a:rPr>
                      </a:br>
                      <a:endParaRPr sz="7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203600">
                <a:tc vMerge="1">
                  <a:txBody>
                    <a:bodyPr/>
                    <a:lstStyle/>
                    <a:p>
                      <a:endParaRPr lang="it-IT"/>
                    </a:p>
                  </a:txBody>
                  <a:tcPr/>
                </a:tc>
                <a:tc gridSpan="6">
                  <a:txBody>
                    <a:bodyPr/>
                    <a:lstStyle/>
                    <a:p>
                      <a:pPr marL="0" marR="0" lvl="0" indent="0" algn="ctr" rtl="0">
                        <a:lnSpc>
                          <a:spcPct val="100000"/>
                        </a:lnSpc>
                        <a:spcBef>
                          <a:spcPts val="0"/>
                        </a:spcBef>
                        <a:spcAft>
                          <a:spcPts val="0"/>
                        </a:spcAft>
                        <a:buClr>
                          <a:srgbClr val="000000"/>
                        </a:buClr>
                        <a:buSzPts val="700"/>
                        <a:buFont typeface="Arial"/>
                        <a:buNone/>
                      </a:pPr>
                      <a:r>
                        <a:rPr lang="it-IT" sz="800" b="0" i="0" u="none" strike="noStrike" cap="none">
                          <a:solidFill>
                            <a:srgbClr val="000000"/>
                          </a:solidFill>
                          <a:latin typeface="Titillium Web"/>
                          <a:ea typeface="Titillium Web"/>
                          <a:cs typeface="Titillium Web"/>
                          <a:sym typeface="Titillium Web"/>
                        </a:rPr>
                        <a:t>I punti 2, 3 e 4 sono alternativi</a:t>
                      </a:r>
                      <a:endParaRPr sz="8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8D8D8"/>
                    </a:solidFill>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val="10005"/>
                  </a:ext>
                </a:extLst>
              </a:tr>
              <a:tr h="523600">
                <a:tc vMerge="1">
                  <a:txBody>
                    <a:bodyPr/>
                    <a:lstStyle/>
                    <a:p>
                      <a:endParaRPr lang="it-IT"/>
                    </a:p>
                  </a:txBody>
                  <a:tcPr/>
                </a:tc>
                <a:tc>
                  <a:txBody>
                    <a:bodyPr/>
                    <a:lstStyle/>
                    <a:p>
                      <a:pPr marL="0" marR="0" lvl="0" indent="0" algn="l" rtl="0">
                        <a:lnSpc>
                          <a:spcPct val="100000"/>
                        </a:lnSpc>
                        <a:spcBef>
                          <a:spcPts val="0"/>
                        </a:spcBef>
                        <a:spcAft>
                          <a:spcPts val="0"/>
                        </a:spcAft>
                        <a:buClr>
                          <a:srgbClr val="000000"/>
                        </a:buClr>
                        <a:buSzPts val="700"/>
                        <a:buFont typeface="Arial"/>
                        <a:buNone/>
                      </a:pPr>
                      <a:r>
                        <a:rPr lang="it-IT" sz="800" b="0" i="0" u="none" strike="noStrike" cap="none">
                          <a:solidFill>
                            <a:srgbClr val="000000"/>
                          </a:solidFill>
                          <a:latin typeface="Titillium Web"/>
                          <a:ea typeface="Titillium Web"/>
                          <a:cs typeface="Titillium Web"/>
                          <a:sym typeface="Titillium Web"/>
                        </a:rPr>
                        <a:t>2</a:t>
                      </a:r>
                      <a:endParaRPr sz="8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just" rtl="0">
                        <a:lnSpc>
                          <a:spcPct val="100000"/>
                        </a:lnSpc>
                        <a:spcBef>
                          <a:spcPts val="0"/>
                        </a:spcBef>
                        <a:spcAft>
                          <a:spcPts val="0"/>
                        </a:spcAft>
                        <a:buClr>
                          <a:srgbClr val="000000"/>
                        </a:buClr>
                        <a:buSzPts val="700"/>
                        <a:buFont typeface="Arial"/>
                        <a:buNone/>
                      </a:pPr>
                      <a:r>
                        <a:rPr lang="it-IT" sz="800" b="0" i="0" u="none" strike="noStrike" cap="none">
                          <a:solidFill>
                            <a:srgbClr val="000000"/>
                          </a:solidFill>
                          <a:latin typeface="Titillium Web"/>
                          <a:ea typeface="Titillium Web"/>
                          <a:cs typeface="Titillium Web"/>
                          <a:sym typeface="Titillium Web"/>
                        </a:rPr>
                        <a:t>Sono stati svolti degli studi di fattibilità per l’implementazione e il rispetto di tutte le “pratiche attese” incluse nella versione più recente del codice di condotta europeo sull’efficienza energetica dei centri dati e hanno attuato tutte le pratiche attese a cui è stato assegnato il valore massimo di 5?</a:t>
                      </a:r>
                      <a:endParaRPr sz="8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r>
                        <a:rPr lang="it-IT" sz="800" b="0" i="0" u="none" strike="noStrike" cap="none">
                          <a:solidFill>
                            <a:srgbClr val="202124"/>
                          </a:solidFill>
                          <a:latin typeface="Titillium Web"/>
                          <a:ea typeface="Titillium Web"/>
                          <a:cs typeface="Titillium Web"/>
                          <a:sym typeface="Titillium Web"/>
                        </a:rPr>
                        <a:t>Decisione (UE) 2021/2054 della Commissione del 08/11/2021</a:t>
                      </a:r>
                      <a:endParaRPr sz="8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r>
                        <a:rPr lang="it-IT" sz="800" b="0" i="0" u="none" strike="noStrike" cap="none">
                          <a:solidFill>
                            <a:srgbClr val="000000"/>
                          </a:solidFill>
                          <a:latin typeface="Titillium Web"/>
                          <a:ea typeface="Titillium Web"/>
                          <a:cs typeface="Titillium Web"/>
                          <a:sym typeface="Titillium Web"/>
                        </a:rPr>
                        <a:t>ISO 55000 / ISO 14040 / ISO 14044 / EN 15978</a:t>
                      </a:r>
                      <a:endParaRPr sz="8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br>
                        <a:rPr lang="it-IT" sz="800" u="none" strike="noStrike" cap="none">
                          <a:latin typeface="Titillium Web"/>
                          <a:ea typeface="Titillium Web"/>
                          <a:cs typeface="Titillium Web"/>
                          <a:sym typeface="Titillium Web"/>
                        </a:rPr>
                      </a:br>
                      <a:endParaRPr sz="8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br>
                        <a:rPr lang="it-IT" sz="700" u="none" strike="noStrike" cap="none">
                          <a:latin typeface="Titillium Web"/>
                          <a:ea typeface="Titillium Web"/>
                          <a:cs typeface="Titillium Web"/>
                          <a:sym typeface="Titillium Web"/>
                        </a:rPr>
                      </a:br>
                      <a:endParaRPr sz="7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6"/>
                  </a:ext>
                </a:extLst>
              </a:tr>
              <a:tr h="424425">
                <a:tc vMerge="1">
                  <a:txBody>
                    <a:bodyPr/>
                    <a:lstStyle/>
                    <a:p>
                      <a:endParaRPr lang="it-IT"/>
                    </a:p>
                  </a:txBody>
                  <a:tcPr/>
                </a:tc>
                <a:tc>
                  <a:txBody>
                    <a:bodyPr/>
                    <a:lstStyle/>
                    <a:p>
                      <a:pPr marL="0" marR="0" lvl="0" indent="0" algn="l" rtl="0">
                        <a:lnSpc>
                          <a:spcPct val="100000"/>
                        </a:lnSpc>
                        <a:spcBef>
                          <a:spcPts val="0"/>
                        </a:spcBef>
                        <a:spcAft>
                          <a:spcPts val="0"/>
                        </a:spcAft>
                        <a:buClr>
                          <a:srgbClr val="000000"/>
                        </a:buClr>
                        <a:buSzPts val="700"/>
                        <a:buFont typeface="Arial"/>
                        <a:buNone/>
                      </a:pPr>
                      <a:r>
                        <a:rPr lang="it-IT" sz="800" b="0" i="0" u="none" strike="noStrike" cap="none">
                          <a:solidFill>
                            <a:srgbClr val="000000"/>
                          </a:solidFill>
                          <a:latin typeface="Titillium Web"/>
                          <a:ea typeface="Titillium Web"/>
                          <a:cs typeface="Titillium Web"/>
                          <a:sym typeface="Titillium Web"/>
                        </a:rPr>
                        <a:t>3</a:t>
                      </a:r>
                      <a:endParaRPr sz="8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just" rtl="0">
                        <a:lnSpc>
                          <a:spcPct val="100000"/>
                        </a:lnSpc>
                        <a:spcBef>
                          <a:spcPts val="0"/>
                        </a:spcBef>
                        <a:spcAft>
                          <a:spcPts val="0"/>
                        </a:spcAft>
                        <a:buClr>
                          <a:srgbClr val="000000"/>
                        </a:buClr>
                        <a:buSzPts val="700"/>
                        <a:buFont typeface="Arial"/>
                        <a:buNone/>
                      </a:pPr>
                      <a:r>
                        <a:rPr lang="it-IT" sz="800" b="0" i="0" u="none" strike="noStrike" cap="none">
                          <a:solidFill>
                            <a:srgbClr val="000000"/>
                          </a:solidFill>
                          <a:latin typeface="Titillium Web"/>
                          <a:ea typeface="Titillium Web"/>
                          <a:cs typeface="Titillium Web"/>
                          <a:sym typeface="Titillium Web"/>
                        </a:rPr>
                        <a:t>I data center aderiscono alle pratiche raccomandate contenute nel CEN-CENELEC documento CLC TR50600-99-1 "Data centre facilities and infrastructures- Part 99-1 : Recommended practices for energy management?</a:t>
                      </a:r>
                      <a:endParaRPr sz="8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r>
                        <a:rPr lang="it-IT" sz="800" b="0" i="0" u="none" strike="noStrike" cap="none">
                          <a:solidFill>
                            <a:srgbClr val="000000"/>
                          </a:solidFill>
                          <a:latin typeface="Titillium Web"/>
                          <a:ea typeface="Titillium Web"/>
                          <a:cs typeface="Titillium Web"/>
                          <a:sym typeface="Titillium Web"/>
                        </a:rPr>
                        <a:t>CLC TR50600-99-1</a:t>
                      </a:r>
                      <a:endParaRPr sz="8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r>
                        <a:rPr lang="it-IT" sz="800" b="0" i="0" u="none" strike="noStrike" cap="none">
                          <a:solidFill>
                            <a:srgbClr val="000000"/>
                          </a:solidFill>
                          <a:latin typeface="Titillium Web"/>
                          <a:ea typeface="Titillium Web"/>
                          <a:cs typeface="Titillium Web"/>
                          <a:sym typeface="Titillium Web"/>
                        </a:rPr>
                        <a:t>EN 50600</a:t>
                      </a:r>
                      <a:endParaRPr sz="8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br>
                        <a:rPr lang="it-IT" sz="800" u="none" strike="noStrike" cap="none">
                          <a:latin typeface="Titillium Web"/>
                          <a:ea typeface="Titillium Web"/>
                          <a:cs typeface="Titillium Web"/>
                          <a:sym typeface="Titillium Web"/>
                        </a:rPr>
                      </a:br>
                      <a:endParaRPr sz="8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br>
                        <a:rPr lang="it-IT" sz="700" u="none" strike="noStrike" cap="none">
                          <a:latin typeface="Titillium Web"/>
                          <a:ea typeface="Titillium Web"/>
                          <a:cs typeface="Titillium Web"/>
                          <a:sym typeface="Titillium Web"/>
                        </a:rPr>
                      </a:br>
                      <a:endParaRPr sz="7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7"/>
                  </a:ext>
                </a:extLst>
              </a:tr>
              <a:tr h="417275">
                <a:tc vMerge="1">
                  <a:txBody>
                    <a:bodyPr/>
                    <a:lstStyle/>
                    <a:p>
                      <a:endParaRPr lang="it-IT"/>
                    </a:p>
                  </a:txBody>
                  <a:tcPr/>
                </a:tc>
                <a:tc>
                  <a:txBody>
                    <a:bodyPr/>
                    <a:lstStyle/>
                    <a:p>
                      <a:pPr marL="0" marR="0" lvl="0" indent="0" algn="l" rtl="0">
                        <a:lnSpc>
                          <a:spcPct val="100000"/>
                        </a:lnSpc>
                        <a:spcBef>
                          <a:spcPts val="0"/>
                        </a:spcBef>
                        <a:spcAft>
                          <a:spcPts val="0"/>
                        </a:spcAft>
                        <a:buClr>
                          <a:srgbClr val="000000"/>
                        </a:buClr>
                        <a:buSzPts val="700"/>
                        <a:buFont typeface="Arial"/>
                        <a:buNone/>
                      </a:pPr>
                      <a:r>
                        <a:rPr lang="it-IT" sz="800" b="0" i="0" u="none" strike="noStrike" cap="none">
                          <a:solidFill>
                            <a:srgbClr val="000000"/>
                          </a:solidFill>
                          <a:latin typeface="Titillium Web"/>
                          <a:ea typeface="Titillium Web"/>
                          <a:cs typeface="Titillium Web"/>
                          <a:sym typeface="Titillium Web"/>
                        </a:rPr>
                        <a:t>4</a:t>
                      </a:r>
                      <a:endParaRPr sz="8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just" rtl="0">
                        <a:lnSpc>
                          <a:spcPct val="100000"/>
                        </a:lnSpc>
                        <a:spcBef>
                          <a:spcPts val="0"/>
                        </a:spcBef>
                        <a:spcAft>
                          <a:spcPts val="0"/>
                        </a:spcAft>
                        <a:buClr>
                          <a:srgbClr val="000000"/>
                        </a:buClr>
                        <a:buSzPts val="700"/>
                        <a:buFont typeface="Arial"/>
                        <a:buNone/>
                      </a:pPr>
                      <a:r>
                        <a:rPr lang="it-IT" sz="800" b="0" i="0" u="none" strike="noStrike" cap="none">
                          <a:solidFill>
                            <a:srgbClr val="000000"/>
                          </a:solidFill>
                          <a:latin typeface="Titillium Web"/>
                          <a:ea typeface="Titillium Web"/>
                          <a:cs typeface="Titillium Web"/>
                          <a:sym typeface="Titillium Web"/>
                        </a:rPr>
                        <a:t>Sono rispettati tutti i Criteri dell'UE applicabili in materia di appalti pubblici verdi per i centri dati, le sale server e servizi cloud e fornite le relative prove di verifica?</a:t>
                      </a:r>
                      <a:endParaRPr sz="8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r>
                        <a:rPr lang="it-IT" sz="800" b="0" i="0" u="sng" strike="noStrike" cap="none">
                          <a:solidFill>
                            <a:srgbClr val="000000"/>
                          </a:solidFill>
                          <a:latin typeface="Titillium Web"/>
                          <a:ea typeface="Titillium Web"/>
                          <a:cs typeface="Titillium Web"/>
                          <a:sym typeface="Titillium Web"/>
                          <a:hlinkClick r:id="rId3">
                            <a:extLst>
                              <a:ext uri="{A12FA001-AC4F-418D-AE19-62706E023703}">
                                <ahyp:hlinkClr xmlns:ahyp="http://schemas.microsoft.com/office/drawing/2018/hyperlinkcolor" val="tx"/>
                              </a:ext>
                            </a:extLst>
                          </a:hlinkClick>
                        </a:rPr>
                        <a:t>Criteri UE in materia di appalti pubblici verdi per i centri dati</a:t>
                      </a:r>
                      <a:endParaRPr sz="8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endParaRPr sz="8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br>
                        <a:rPr lang="it-IT" sz="800" u="none" strike="noStrike" cap="none">
                          <a:latin typeface="Titillium Web"/>
                          <a:ea typeface="Titillium Web"/>
                          <a:cs typeface="Titillium Web"/>
                          <a:sym typeface="Titillium Web"/>
                        </a:rPr>
                      </a:br>
                      <a:endParaRPr sz="8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br>
                        <a:rPr lang="it-IT" sz="700" u="none" strike="noStrike" cap="none">
                          <a:latin typeface="Titillium Web"/>
                          <a:ea typeface="Titillium Web"/>
                          <a:cs typeface="Titillium Web"/>
                          <a:sym typeface="Titillium Web"/>
                        </a:rPr>
                      </a:br>
                      <a:endParaRPr sz="7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8"/>
                  </a:ext>
                </a:extLst>
              </a:tr>
              <a:tr h="220900">
                <a:tc vMerge="1">
                  <a:txBody>
                    <a:bodyPr/>
                    <a:lstStyle/>
                    <a:p>
                      <a:endParaRPr lang="it-IT"/>
                    </a:p>
                  </a:txBody>
                  <a:tcPr/>
                </a:tc>
                <a:tc gridSpan="6">
                  <a:txBody>
                    <a:bodyPr/>
                    <a:lstStyle/>
                    <a:p>
                      <a:pPr marL="0" marR="0" lvl="0" indent="0" algn="ctr" rtl="0">
                        <a:lnSpc>
                          <a:spcPct val="100000"/>
                        </a:lnSpc>
                        <a:spcBef>
                          <a:spcPts val="0"/>
                        </a:spcBef>
                        <a:spcAft>
                          <a:spcPts val="0"/>
                        </a:spcAft>
                        <a:buClr>
                          <a:srgbClr val="000000"/>
                        </a:buClr>
                        <a:buSzPts val="700"/>
                        <a:buFont typeface="Arial"/>
                        <a:buNone/>
                      </a:pPr>
                      <a:r>
                        <a:rPr lang="it-IT" sz="800" b="0" i="0" u="none" strike="noStrike" cap="none">
                          <a:solidFill>
                            <a:srgbClr val="000000"/>
                          </a:solidFill>
                          <a:latin typeface="Titillium Web"/>
                          <a:ea typeface="Titillium Web"/>
                          <a:cs typeface="Titillium Web"/>
                          <a:sym typeface="Titillium Web"/>
                        </a:rPr>
                        <a:t>La Checklist prosegue nella pagina successiva</a:t>
                      </a:r>
                      <a:endParaRPr sz="800" u="none" strike="noStrike" cap="none">
                        <a:latin typeface="Titillium Web"/>
                        <a:ea typeface="Titillium Web"/>
                        <a:cs typeface="Titillium Web"/>
                        <a:sym typeface="Titillium Web"/>
                      </a:endParaRPr>
                    </a:p>
                  </a:txBody>
                  <a:tcPr marL="11975" marR="11975" marT="7975" marB="7975">
                    <a:lnR w="12700" cap="flat" cmpd="sng">
                      <a:solidFill>
                        <a:schemeClr val="dk1"/>
                      </a:solidFill>
                      <a:prstDash val="solid"/>
                      <a:round/>
                      <a:headEnd type="none" w="sm" len="sm"/>
                      <a:tailEnd type="none" w="sm" len="sm"/>
                    </a:lnR>
                    <a:lnT w="9525" cap="flat" cmpd="sng">
                      <a:solidFill>
                        <a:srgbClr val="000000"/>
                      </a:solidFill>
                      <a:prstDash val="solid"/>
                      <a:round/>
                      <a:headEnd type="none" w="sm" len="sm"/>
                      <a:tailEnd type="none" w="sm" len="sm"/>
                    </a:lnT>
                    <a:lnB w="12700" cap="flat" cmpd="sng">
                      <a:solidFill>
                        <a:schemeClr val="dk1"/>
                      </a:solidFill>
                      <a:prstDash val="solid"/>
                      <a:round/>
                      <a:headEnd type="none" w="sm" len="sm"/>
                      <a:tailEnd type="none" w="sm" len="sm"/>
                    </a:lnB>
                    <a:solidFill>
                      <a:srgbClr val="D9D9D9"/>
                    </a:solidFill>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val="10009"/>
                  </a:ext>
                </a:extLst>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38"/>
        <p:cNvGrpSpPr/>
        <p:nvPr/>
      </p:nvGrpSpPr>
      <p:grpSpPr>
        <a:xfrm>
          <a:off x="0" y="0"/>
          <a:ext cx="0" cy="0"/>
          <a:chOff x="0" y="0"/>
          <a:chExt cx="0" cy="0"/>
        </a:xfrm>
      </p:grpSpPr>
      <p:sp>
        <p:nvSpPr>
          <p:cNvPr id="239" name="Google Shape;239;p31"/>
          <p:cNvSpPr txBox="1"/>
          <p:nvPr/>
        </p:nvSpPr>
        <p:spPr>
          <a:xfrm>
            <a:off x="2286000" y="107111"/>
            <a:ext cx="4572000" cy="40011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000"/>
              <a:buFont typeface="Arial"/>
              <a:buNone/>
            </a:pPr>
            <a:r>
              <a:rPr lang="it-IT" sz="2000" b="1" i="0" u="none" strike="noStrike" cap="none">
                <a:solidFill>
                  <a:srgbClr val="0059C8"/>
                </a:solidFill>
                <a:latin typeface="Titillium Web"/>
                <a:ea typeface="Titillium Web"/>
                <a:cs typeface="Titillium Web"/>
                <a:sym typeface="Titillium Web"/>
              </a:rPr>
              <a:t>Check-list Scheda 8 – parte 2</a:t>
            </a:r>
            <a:endParaRPr sz="1400" b="0" i="0" u="none" strike="noStrike" cap="none">
              <a:solidFill>
                <a:srgbClr val="000000"/>
              </a:solidFill>
              <a:latin typeface="Arial"/>
              <a:ea typeface="Arial"/>
              <a:cs typeface="Arial"/>
              <a:sym typeface="Arial"/>
            </a:endParaRPr>
          </a:p>
        </p:txBody>
      </p:sp>
      <p:graphicFrame>
        <p:nvGraphicFramePr>
          <p:cNvPr id="240" name="Google Shape;240;p31"/>
          <p:cNvGraphicFramePr/>
          <p:nvPr/>
        </p:nvGraphicFramePr>
        <p:xfrm>
          <a:off x="513575" y="565141"/>
          <a:ext cx="3000000" cy="3000000"/>
        </p:xfrm>
        <a:graphic>
          <a:graphicData uri="http://schemas.openxmlformats.org/drawingml/2006/table">
            <a:tbl>
              <a:tblPr>
                <a:noFill/>
                <a:tableStyleId>{16AA8997-9630-47A1-BE3F-78DD861513FF}</a:tableStyleId>
              </a:tblPr>
              <a:tblGrid>
                <a:gridCol w="749750">
                  <a:extLst>
                    <a:ext uri="{9D8B030D-6E8A-4147-A177-3AD203B41FA5}">
                      <a16:colId xmlns:a16="http://schemas.microsoft.com/office/drawing/2014/main" val="20000"/>
                    </a:ext>
                  </a:extLst>
                </a:gridCol>
                <a:gridCol w="375125">
                  <a:extLst>
                    <a:ext uri="{9D8B030D-6E8A-4147-A177-3AD203B41FA5}">
                      <a16:colId xmlns:a16="http://schemas.microsoft.com/office/drawing/2014/main" val="20001"/>
                    </a:ext>
                  </a:extLst>
                </a:gridCol>
                <a:gridCol w="3032675">
                  <a:extLst>
                    <a:ext uri="{9D8B030D-6E8A-4147-A177-3AD203B41FA5}">
                      <a16:colId xmlns:a16="http://schemas.microsoft.com/office/drawing/2014/main" val="20002"/>
                    </a:ext>
                  </a:extLst>
                </a:gridCol>
                <a:gridCol w="766600">
                  <a:extLst>
                    <a:ext uri="{9D8B030D-6E8A-4147-A177-3AD203B41FA5}">
                      <a16:colId xmlns:a16="http://schemas.microsoft.com/office/drawing/2014/main" val="20003"/>
                    </a:ext>
                  </a:extLst>
                </a:gridCol>
                <a:gridCol w="1280450">
                  <a:extLst>
                    <a:ext uri="{9D8B030D-6E8A-4147-A177-3AD203B41FA5}">
                      <a16:colId xmlns:a16="http://schemas.microsoft.com/office/drawing/2014/main" val="20004"/>
                    </a:ext>
                  </a:extLst>
                </a:gridCol>
                <a:gridCol w="1044575">
                  <a:extLst>
                    <a:ext uri="{9D8B030D-6E8A-4147-A177-3AD203B41FA5}">
                      <a16:colId xmlns:a16="http://schemas.microsoft.com/office/drawing/2014/main" val="20005"/>
                    </a:ext>
                  </a:extLst>
                </a:gridCol>
                <a:gridCol w="867675">
                  <a:extLst>
                    <a:ext uri="{9D8B030D-6E8A-4147-A177-3AD203B41FA5}">
                      <a16:colId xmlns:a16="http://schemas.microsoft.com/office/drawing/2014/main" val="20006"/>
                    </a:ext>
                  </a:extLst>
                </a:gridCol>
              </a:tblGrid>
              <a:tr h="246225">
                <a:tc>
                  <a:txBody>
                    <a:bodyPr/>
                    <a:lstStyle/>
                    <a:p>
                      <a:pPr marL="0" marR="0" lvl="0" indent="0" algn="l" rtl="0">
                        <a:lnSpc>
                          <a:spcPct val="100000"/>
                        </a:lnSpc>
                        <a:spcBef>
                          <a:spcPts val="0"/>
                        </a:spcBef>
                        <a:spcAft>
                          <a:spcPts val="0"/>
                        </a:spcAft>
                        <a:buClr>
                          <a:srgbClr val="000000"/>
                        </a:buClr>
                        <a:buSzPts val="800"/>
                        <a:buFont typeface="Arial"/>
                        <a:buNone/>
                      </a:pPr>
                      <a:r>
                        <a:rPr lang="it-IT" sz="800" b="1" i="0" u="none" strike="noStrike" cap="none">
                          <a:solidFill>
                            <a:schemeClr val="lt1"/>
                          </a:solidFill>
                          <a:latin typeface="Titillium Web"/>
                          <a:ea typeface="Titillium Web"/>
                          <a:cs typeface="Titillium Web"/>
                          <a:sym typeface="Titillium Web"/>
                        </a:rPr>
                        <a:t>Svolgimento</a:t>
                      </a:r>
                      <a:endParaRPr sz="800" b="1" u="none" strike="noStrike" cap="none">
                        <a:solidFill>
                          <a:schemeClr val="lt1"/>
                        </a:solidFill>
                        <a:latin typeface="Titillium Web"/>
                        <a:ea typeface="Titillium Web"/>
                        <a:cs typeface="Titillium Web"/>
                        <a:sym typeface="Titillium Web"/>
                      </a:endParaRPr>
                    </a:p>
                    <a:p>
                      <a:pPr marL="0" marR="0" lvl="0" indent="0" algn="l" rtl="0">
                        <a:lnSpc>
                          <a:spcPct val="100000"/>
                        </a:lnSpc>
                        <a:spcBef>
                          <a:spcPts val="0"/>
                        </a:spcBef>
                        <a:spcAft>
                          <a:spcPts val="0"/>
                        </a:spcAft>
                        <a:buClr>
                          <a:srgbClr val="000000"/>
                        </a:buClr>
                        <a:buSzPts val="800"/>
                        <a:buFont typeface="Arial"/>
                        <a:buNone/>
                      </a:pPr>
                      <a:r>
                        <a:rPr lang="it-IT" sz="800" b="1" i="0" u="none" strike="noStrike" cap="none">
                          <a:solidFill>
                            <a:schemeClr val="lt1"/>
                          </a:solidFill>
                          <a:latin typeface="Titillium Web"/>
                          <a:ea typeface="Titillium Web"/>
                          <a:cs typeface="Titillium Web"/>
                          <a:sym typeface="Titillium Web"/>
                        </a:rPr>
                        <a:t>delle verifiche</a:t>
                      </a:r>
                      <a:endParaRPr sz="800" b="1" u="none" strike="noStrike" cap="none">
                        <a:solidFill>
                          <a:schemeClr val="lt1"/>
                        </a:solidFill>
                        <a:latin typeface="Titillium Web"/>
                        <a:ea typeface="Titillium Web"/>
                        <a:cs typeface="Titillium Web"/>
                        <a:sym typeface="Titillium Web"/>
                      </a:endParaRPr>
                    </a:p>
                  </a:txBody>
                  <a:tcPr marL="11975" marR="11975" marT="7975" marB="7975">
                    <a:lnL w="12700" cap="flat" cmpd="sng">
                      <a:solidFill>
                        <a:schemeClr val="dk1"/>
                      </a:solidFill>
                      <a:prstDash val="solid"/>
                      <a:round/>
                      <a:headEnd type="none" w="sm" len="sm"/>
                      <a:tailEnd type="none" w="sm" len="sm"/>
                    </a:lnL>
                    <a:lnR w="9525" cap="flat" cmpd="sng">
                      <a:solidFill>
                        <a:srgbClr val="000000"/>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3385D6"/>
                    </a:solidFill>
                  </a:tcPr>
                </a:tc>
                <a:tc>
                  <a:txBody>
                    <a:bodyPr/>
                    <a:lstStyle/>
                    <a:p>
                      <a:pPr marL="0" marR="0" lvl="0" indent="0" algn="l" rtl="0">
                        <a:lnSpc>
                          <a:spcPct val="100000"/>
                        </a:lnSpc>
                        <a:spcBef>
                          <a:spcPts val="0"/>
                        </a:spcBef>
                        <a:spcAft>
                          <a:spcPts val="0"/>
                        </a:spcAft>
                        <a:buClr>
                          <a:srgbClr val="000000"/>
                        </a:buClr>
                        <a:buSzPts val="800"/>
                        <a:buFont typeface="Arial"/>
                        <a:buNone/>
                      </a:pPr>
                      <a:r>
                        <a:rPr lang="it-IT" sz="800" b="1" i="0" u="none" strike="noStrike" cap="none">
                          <a:solidFill>
                            <a:schemeClr val="lt1"/>
                          </a:solidFill>
                          <a:latin typeface="Titillium Web"/>
                          <a:ea typeface="Titillium Web"/>
                          <a:cs typeface="Titillium Web"/>
                          <a:sym typeface="Titillium Web"/>
                        </a:rPr>
                        <a:t>n.</a:t>
                      </a:r>
                      <a:endParaRPr sz="800" b="1" u="none" strike="noStrike" cap="none">
                        <a:solidFill>
                          <a:schemeClr val="lt1"/>
                        </a:solidFill>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3385D6"/>
                    </a:solidFill>
                  </a:tcPr>
                </a:tc>
                <a:tc>
                  <a:txBody>
                    <a:bodyPr/>
                    <a:lstStyle/>
                    <a:p>
                      <a:pPr marL="0" marR="0" lvl="0" indent="0" algn="l" rtl="0">
                        <a:lnSpc>
                          <a:spcPct val="100000"/>
                        </a:lnSpc>
                        <a:spcBef>
                          <a:spcPts val="0"/>
                        </a:spcBef>
                        <a:spcAft>
                          <a:spcPts val="0"/>
                        </a:spcAft>
                        <a:buClr>
                          <a:srgbClr val="000000"/>
                        </a:buClr>
                        <a:buSzPts val="800"/>
                        <a:buFont typeface="Arial"/>
                        <a:buNone/>
                      </a:pPr>
                      <a:r>
                        <a:rPr lang="it-IT" sz="800" b="1" i="0" u="none" strike="noStrike" cap="none">
                          <a:solidFill>
                            <a:schemeClr val="lt1"/>
                          </a:solidFill>
                          <a:latin typeface="Titillium Web"/>
                          <a:ea typeface="Titillium Web"/>
                          <a:cs typeface="Titillium Web"/>
                          <a:sym typeface="Titillium Web"/>
                        </a:rPr>
                        <a:t>Elementi di Controllo</a:t>
                      </a:r>
                      <a:endParaRPr sz="800" b="1" u="none" strike="noStrike" cap="none">
                        <a:solidFill>
                          <a:schemeClr val="lt1"/>
                        </a:solidFill>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3385D6"/>
                    </a:solidFill>
                  </a:tcPr>
                </a:tc>
                <a:tc>
                  <a:txBody>
                    <a:bodyPr/>
                    <a:lstStyle/>
                    <a:p>
                      <a:pPr marL="0" marR="0" lvl="0" indent="0" algn="l" rtl="0">
                        <a:lnSpc>
                          <a:spcPct val="100000"/>
                        </a:lnSpc>
                        <a:spcBef>
                          <a:spcPts val="0"/>
                        </a:spcBef>
                        <a:spcAft>
                          <a:spcPts val="0"/>
                        </a:spcAft>
                        <a:buClr>
                          <a:srgbClr val="000000"/>
                        </a:buClr>
                        <a:buSzPts val="800"/>
                        <a:buFont typeface="Arial"/>
                        <a:buNone/>
                      </a:pPr>
                      <a:r>
                        <a:rPr lang="it-IT" sz="800" b="1" i="0" u="none" strike="noStrike" cap="none">
                          <a:solidFill>
                            <a:schemeClr val="lt1"/>
                          </a:solidFill>
                          <a:latin typeface="Titillium Web"/>
                          <a:ea typeface="Titillium Web"/>
                          <a:cs typeface="Titillium Web"/>
                          <a:sym typeface="Titillium Web"/>
                        </a:rPr>
                        <a:t>Normativa di riferimento</a:t>
                      </a:r>
                      <a:endParaRPr sz="800" b="1" u="none" strike="noStrike" cap="none">
                        <a:solidFill>
                          <a:schemeClr val="lt1"/>
                        </a:solidFill>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3385D6"/>
                    </a:solidFill>
                  </a:tcPr>
                </a:tc>
                <a:tc>
                  <a:txBody>
                    <a:bodyPr/>
                    <a:lstStyle/>
                    <a:p>
                      <a:pPr marL="0" marR="0" lvl="0" indent="0" algn="l" rtl="0">
                        <a:lnSpc>
                          <a:spcPct val="100000"/>
                        </a:lnSpc>
                        <a:spcBef>
                          <a:spcPts val="0"/>
                        </a:spcBef>
                        <a:spcAft>
                          <a:spcPts val="0"/>
                        </a:spcAft>
                        <a:buClr>
                          <a:srgbClr val="000000"/>
                        </a:buClr>
                        <a:buSzPts val="800"/>
                        <a:buFont typeface="Arial"/>
                        <a:buNone/>
                      </a:pPr>
                      <a:r>
                        <a:rPr lang="it-IT" sz="800" b="1" i="0" u="none" strike="noStrike" cap="none">
                          <a:solidFill>
                            <a:schemeClr val="lt1"/>
                          </a:solidFill>
                          <a:latin typeface="Titillium Web"/>
                          <a:ea typeface="Titillium Web"/>
                          <a:cs typeface="Titillium Web"/>
                          <a:sym typeface="Titillium Web"/>
                        </a:rPr>
                        <a:t>Certificazione richiesta</a:t>
                      </a:r>
                      <a:endParaRPr sz="800" b="1" u="none" strike="noStrike" cap="none">
                        <a:solidFill>
                          <a:schemeClr val="lt1"/>
                        </a:solidFill>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3385D6"/>
                    </a:solidFill>
                  </a:tcPr>
                </a:tc>
                <a:tc>
                  <a:txBody>
                    <a:bodyPr/>
                    <a:lstStyle/>
                    <a:p>
                      <a:pPr marL="0" marR="0" lvl="0" indent="0" algn="l" rtl="0">
                        <a:lnSpc>
                          <a:spcPct val="100000"/>
                        </a:lnSpc>
                        <a:spcBef>
                          <a:spcPts val="0"/>
                        </a:spcBef>
                        <a:spcAft>
                          <a:spcPts val="0"/>
                        </a:spcAft>
                        <a:buClr>
                          <a:srgbClr val="000000"/>
                        </a:buClr>
                        <a:buSzPts val="800"/>
                        <a:buFont typeface="Arial"/>
                        <a:buNone/>
                      </a:pPr>
                      <a:r>
                        <a:rPr lang="it-IT" sz="800" b="1" i="0" u="none" strike="noStrike" cap="none">
                          <a:solidFill>
                            <a:schemeClr val="lt1"/>
                          </a:solidFill>
                          <a:latin typeface="Titillium Web"/>
                          <a:ea typeface="Titillium Web"/>
                          <a:cs typeface="Titillium Web"/>
                          <a:sym typeface="Titillium Web"/>
                        </a:rPr>
                        <a:t>Esito (Sì/No/Non applicabile)</a:t>
                      </a:r>
                      <a:endParaRPr sz="800" b="1" u="none" strike="noStrike" cap="none">
                        <a:solidFill>
                          <a:schemeClr val="lt1"/>
                        </a:solidFill>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3385D6"/>
                    </a:solidFill>
                  </a:tcPr>
                </a:tc>
                <a:tc>
                  <a:txBody>
                    <a:bodyPr/>
                    <a:lstStyle/>
                    <a:p>
                      <a:pPr marL="0" marR="0" lvl="0" indent="0" algn="l" rtl="0">
                        <a:lnSpc>
                          <a:spcPct val="100000"/>
                        </a:lnSpc>
                        <a:spcBef>
                          <a:spcPts val="0"/>
                        </a:spcBef>
                        <a:spcAft>
                          <a:spcPts val="0"/>
                        </a:spcAft>
                        <a:buClr>
                          <a:srgbClr val="000000"/>
                        </a:buClr>
                        <a:buSzPts val="800"/>
                        <a:buFont typeface="Arial"/>
                        <a:buNone/>
                      </a:pPr>
                      <a:r>
                        <a:rPr lang="it-IT" sz="800" b="1" i="0" u="none" strike="noStrike" cap="none">
                          <a:solidFill>
                            <a:schemeClr val="lt1"/>
                          </a:solidFill>
                          <a:latin typeface="Titillium Web"/>
                          <a:ea typeface="Titillium Web"/>
                          <a:cs typeface="Titillium Web"/>
                          <a:sym typeface="Titillium Web"/>
                        </a:rPr>
                        <a:t>Commento (obbligatorio in caso di N/A)</a:t>
                      </a:r>
                      <a:endParaRPr sz="800" b="1" u="none" strike="noStrike" cap="none">
                        <a:solidFill>
                          <a:schemeClr val="lt1"/>
                        </a:solidFill>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3385D6"/>
                    </a:solidFill>
                  </a:tcPr>
                </a:tc>
                <a:extLst>
                  <a:ext uri="{0D108BD9-81ED-4DB2-BD59-A6C34878D82A}">
                    <a16:rowId xmlns:a16="http://schemas.microsoft.com/office/drawing/2014/main" val="10000"/>
                  </a:ext>
                </a:extLst>
              </a:tr>
              <a:tr h="316800">
                <a:tc rowSpan="5">
                  <a:txBody>
                    <a:bodyPr/>
                    <a:lstStyle/>
                    <a:p>
                      <a:pPr marL="0" marR="0" lvl="0" indent="0" algn="l" rtl="0">
                        <a:lnSpc>
                          <a:spcPct val="100000"/>
                        </a:lnSpc>
                        <a:spcBef>
                          <a:spcPts val="0"/>
                        </a:spcBef>
                        <a:spcAft>
                          <a:spcPts val="0"/>
                        </a:spcAft>
                        <a:buClr>
                          <a:srgbClr val="000000"/>
                        </a:buClr>
                        <a:buSzPts val="1400"/>
                        <a:buFont typeface="Arial"/>
                        <a:buNone/>
                      </a:pPr>
                      <a:r>
                        <a:rPr lang="it-IT" sz="800" b="0" i="0" u="none" strike="noStrike" cap="none">
                          <a:solidFill>
                            <a:srgbClr val="000000"/>
                          </a:solidFill>
                          <a:latin typeface="Titillium Web"/>
                          <a:ea typeface="Titillium Web"/>
                          <a:cs typeface="Titillium Web"/>
                          <a:sym typeface="Titillium Web"/>
                        </a:rPr>
                        <a:t>Ex-ante</a:t>
                      </a:r>
                      <a:endParaRPr sz="800" u="none" strike="noStrike" cap="none">
                        <a:latin typeface="Titillium Web"/>
                        <a:ea typeface="Titillium Web"/>
                        <a:cs typeface="Titillium Web"/>
                        <a:sym typeface="Titillium Web"/>
                      </a:endParaRPr>
                    </a:p>
                  </a:txBody>
                  <a:tcPr marL="11975" marR="11975" marT="7975" marB="7975">
                    <a:lnL w="12700" cap="flat" cmpd="sng">
                      <a:solidFill>
                        <a:schemeClr val="dk1"/>
                      </a:solidFill>
                      <a:prstDash val="solid"/>
                      <a:round/>
                      <a:headEnd type="none" w="sm" len="sm"/>
                      <a:tailEnd type="none" w="sm" len="sm"/>
                    </a:lnL>
                    <a:lnR w="9525" cap="flat" cmpd="sng">
                      <a:solidFill>
                        <a:srgbClr val="000000"/>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r>
                        <a:rPr lang="it-IT" sz="700" b="0" i="0" u="none" strike="noStrike" cap="none">
                          <a:solidFill>
                            <a:srgbClr val="000000"/>
                          </a:solidFill>
                          <a:latin typeface="Titillium Web"/>
                          <a:ea typeface="Titillium Web"/>
                          <a:cs typeface="Titillium Web"/>
                          <a:sym typeface="Titillium Web"/>
                        </a:rPr>
                        <a:t>5</a:t>
                      </a:r>
                      <a:endParaRPr sz="7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r>
                        <a:rPr lang="it-IT" sz="700" u="none" strike="noStrike" cap="none">
                          <a:latin typeface="Titillium Web"/>
                          <a:ea typeface="Titillium Web"/>
                          <a:cs typeface="Titillium Web"/>
                          <a:sym typeface="Titillium Web"/>
                        </a:rPr>
                        <a:t>I data center hanno un piano di gestione dei rifiuti?</a:t>
                      </a:r>
                      <a:endParaRPr sz="7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r>
                        <a:rPr lang="it-IT" sz="700" b="0" i="0" u="none" strike="noStrike" cap="none">
                          <a:solidFill>
                            <a:srgbClr val="000000"/>
                          </a:solidFill>
                          <a:latin typeface="Titillium Web"/>
                          <a:ea typeface="Titillium Web"/>
                          <a:cs typeface="Titillium Web"/>
                          <a:sym typeface="Titillium Web"/>
                        </a:rPr>
                        <a:t>Norme tecniche Life Cycle Assessment (LCA)</a:t>
                      </a:r>
                      <a:endParaRPr sz="7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r>
                        <a:rPr lang="it-IT" sz="700" b="0" i="0" u="none" strike="noStrike" cap="none">
                          <a:solidFill>
                            <a:srgbClr val="000000"/>
                          </a:solidFill>
                          <a:latin typeface="Titillium Web"/>
                          <a:ea typeface="Titillium Web"/>
                          <a:cs typeface="Titillium Web"/>
                          <a:sym typeface="Titillium Web"/>
                        </a:rPr>
                        <a:t>EN 50625</a:t>
                      </a:r>
                      <a:endParaRPr sz="7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br>
                        <a:rPr lang="it-IT" sz="700" u="none" strike="noStrike" cap="none">
                          <a:latin typeface="Titillium Web"/>
                          <a:ea typeface="Titillium Web"/>
                          <a:cs typeface="Titillium Web"/>
                          <a:sym typeface="Titillium Web"/>
                        </a:rPr>
                      </a:br>
                      <a:endParaRPr sz="7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br>
                        <a:rPr lang="it-IT" sz="700" u="none" strike="noStrike" cap="none">
                          <a:latin typeface="Titillium Web"/>
                          <a:ea typeface="Titillium Web"/>
                          <a:cs typeface="Titillium Web"/>
                          <a:sym typeface="Titillium Web"/>
                        </a:rPr>
                      </a:br>
                      <a:endParaRPr sz="7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165100">
                <a:tc vMerge="1">
                  <a:txBody>
                    <a:bodyPr/>
                    <a:lstStyle/>
                    <a:p>
                      <a:endParaRPr lang="it-IT"/>
                    </a:p>
                  </a:txBody>
                  <a:tcPr/>
                </a:tc>
                <a:tc gridSpan="6">
                  <a:txBody>
                    <a:bodyPr/>
                    <a:lstStyle/>
                    <a:p>
                      <a:pPr marL="0" marR="0" lvl="0" indent="0" algn="ctr" rtl="0">
                        <a:lnSpc>
                          <a:spcPct val="100000"/>
                        </a:lnSpc>
                        <a:spcBef>
                          <a:spcPts val="0"/>
                        </a:spcBef>
                        <a:spcAft>
                          <a:spcPts val="0"/>
                        </a:spcAft>
                        <a:buClr>
                          <a:srgbClr val="000000"/>
                        </a:buClr>
                        <a:buSzPts val="700"/>
                        <a:buFont typeface="Arial"/>
                        <a:buNone/>
                      </a:pPr>
                      <a:r>
                        <a:rPr lang="it-IT" sz="700" u="none" strike="noStrike" cap="none">
                          <a:latin typeface="Titillium Web"/>
                          <a:ea typeface="Titillium Web"/>
                          <a:cs typeface="Titillium Web"/>
                          <a:sym typeface="Titillium Web"/>
                        </a:rPr>
                        <a:t>Nel caso in cui fosse verificato il punto 4, si considerano verificato anche i punti 6, 7 e 8.</a:t>
                      </a:r>
                      <a:endParaRPr sz="1400" u="none" strike="noStrike" cap="none"/>
                    </a:p>
                    <a:p>
                      <a:pPr marL="0" marR="0" lvl="0" indent="0" algn="ctr" rtl="0">
                        <a:lnSpc>
                          <a:spcPct val="100000"/>
                        </a:lnSpc>
                        <a:spcBef>
                          <a:spcPts val="0"/>
                        </a:spcBef>
                        <a:spcAft>
                          <a:spcPts val="0"/>
                        </a:spcAft>
                        <a:buClr>
                          <a:srgbClr val="000000"/>
                        </a:buClr>
                        <a:buSzPts val="700"/>
                        <a:buFont typeface="Arial"/>
                        <a:buNone/>
                      </a:pPr>
                      <a:r>
                        <a:rPr lang="it-IT" sz="700" u="none" strike="noStrike" cap="none">
                          <a:latin typeface="Titillium Web"/>
                          <a:ea typeface="Titillium Web"/>
                          <a:cs typeface="Titillium Web"/>
                          <a:sym typeface="Titillium Web"/>
                        </a:rPr>
                        <a:t>Nel caso in cui non fosse verificato il punto 4, rispondere ai punti  punti 6, 7 e 8..</a:t>
                      </a:r>
                      <a:endParaRPr sz="7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8D8D8"/>
                    </a:solidFill>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val="10002"/>
                  </a:ext>
                </a:extLst>
              </a:tr>
              <a:tr h="492475">
                <a:tc vMerge="1">
                  <a:txBody>
                    <a:bodyPr/>
                    <a:lstStyle/>
                    <a:p>
                      <a:endParaRPr lang="it-IT"/>
                    </a:p>
                  </a:txBody>
                  <a:tcPr/>
                </a:tc>
                <a:tc>
                  <a:txBody>
                    <a:bodyPr/>
                    <a:lstStyle/>
                    <a:p>
                      <a:pPr marL="0" marR="0" lvl="0" indent="0" algn="just" rtl="0">
                        <a:lnSpc>
                          <a:spcPct val="100000"/>
                        </a:lnSpc>
                        <a:spcBef>
                          <a:spcPts val="0"/>
                        </a:spcBef>
                        <a:spcAft>
                          <a:spcPts val="0"/>
                        </a:spcAft>
                        <a:buClr>
                          <a:srgbClr val="000000"/>
                        </a:buClr>
                        <a:buSzPts val="700"/>
                        <a:buFont typeface="Arial"/>
                        <a:buNone/>
                      </a:pPr>
                      <a:r>
                        <a:rPr lang="it-IT" sz="700" b="0" i="0" u="none" strike="noStrike" cap="none">
                          <a:solidFill>
                            <a:srgbClr val="000000"/>
                          </a:solidFill>
                          <a:latin typeface="Titillium Web"/>
                          <a:ea typeface="Titillium Web"/>
                          <a:cs typeface="Titillium Web"/>
                          <a:sym typeface="Titillium Web"/>
                        </a:rPr>
                        <a:t>6</a:t>
                      </a:r>
                      <a:endParaRPr sz="7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just" rtl="0">
                        <a:lnSpc>
                          <a:spcPct val="100000"/>
                        </a:lnSpc>
                        <a:spcBef>
                          <a:spcPts val="0"/>
                        </a:spcBef>
                        <a:spcAft>
                          <a:spcPts val="0"/>
                        </a:spcAft>
                        <a:buClr>
                          <a:srgbClr val="000000"/>
                        </a:buClr>
                        <a:buSzPts val="700"/>
                        <a:buFont typeface="Arial"/>
                        <a:buNone/>
                      </a:pPr>
                      <a:r>
                        <a:rPr lang="it-IT" sz="700" u="none" strike="noStrike" cap="none">
                          <a:latin typeface="Titillium Web"/>
                          <a:ea typeface="Titillium Web"/>
                          <a:cs typeface="Titillium Web"/>
                          <a:sym typeface="Titillium Web"/>
                        </a:rPr>
                        <a:t>È disponibile una dichiarazione dei produttori/fornitori di conformità alla seguente normativa: ecodesign (Regolamento (EU) 2019/424) considerato che la conformità alle normative può essere dimostrata anche tramite il sistema di gestione ISO 30134:2016 certificato da organismi di certificazione accreditati?</a:t>
                      </a:r>
                      <a:endParaRPr sz="7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r>
                        <a:rPr lang="it-IT" sz="700" b="0" i="0" u="none" strike="noStrike" cap="none">
                          <a:solidFill>
                            <a:srgbClr val="000000"/>
                          </a:solidFill>
                          <a:latin typeface="Titillium Web"/>
                          <a:ea typeface="Titillium Web"/>
                          <a:cs typeface="Titillium Web"/>
                          <a:sym typeface="Titillium Web"/>
                        </a:rPr>
                        <a:t>Regolamento (UE) 2019/424</a:t>
                      </a:r>
                      <a:endParaRPr sz="7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r>
                        <a:rPr lang="it-IT" sz="700" b="0" i="0" u="none" strike="noStrike" cap="none">
                          <a:solidFill>
                            <a:srgbClr val="000000"/>
                          </a:solidFill>
                          <a:latin typeface="Titillium Web"/>
                          <a:ea typeface="Titillium Web"/>
                          <a:cs typeface="Titillium Web"/>
                          <a:sym typeface="Titillium Web"/>
                        </a:rPr>
                        <a:t>ISO 30134:2016</a:t>
                      </a:r>
                      <a:endParaRPr sz="7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br>
                        <a:rPr lang="it-IT" sz="700" u="none" strike="noStrike" cap="none">
                          <a:latin typeface="Titillium Web"/>
                          <a:ea typeface="Titillium Web"/>
                          <a:cs typeface="Titillium Web"/>
                          <a:sym typeface="Titillium Web"/>
                        </a:rPr>
                      </a:br>
                      <a:endParaRPr sz="7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br>
                        <a:rPr lang="it-IT" sz="700" u="none" strike="noStrike" cap="none">
                          <a:latin typeface="Titillium Web"/>
                          <a:ea typeface="Titillium Web"/>
                          <a:cs typeface="Titillium Web"/>
                          <a:sym typeface="Titillium Web"/>
                        </a:rPr>
                      </a:br>
                      <a:endParaRPr sz="7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379625">
                <a:tc vMerge="1">
                  <a:txBody>
                    <a:bodyPr/>
                    <a:lstStyle/>
                    <a:p>
                      <a:endParaRPr lang="it-IT"/>
                    </a:p>
                  </a:txBody>
                  <a:tcPr/>
                </a:tc>
                <a:tc>
                  <a:txBody>
                    <a:bodyPr/>
                    <a:lstStyle/>
                    <a:p>
                      <a:pPr marL="0" marR="0" lvl="0" indent="0" algn="l" rtl="0">
                        <a:lnSpc>
                          <a:spcPct val="100000"/>
                        </a:lnSpc>
                        <a:spcBef>
                          <a:spcPts val="0"/>
                        </a:spcBef>
                        <a:spcAft>
                          <a:spcPts val="0"/>
                        </a:spcAft>
                        <a:buClr>
                          <a:srgbClr val="000000"/>
                        </a:buClr>
                        <a:buSzPts val="700"/>
                        <a:buFont typeface="Arial"/>
                        <a:buNone/>
                      </a:pPr>
                      <a:r>
                        <a:rPr lang="it-IT" sz="700" b="0" i="0" u="none" strike="noStrike" cap="none">
                          <a:solidFill>
                            <a:srgbClr val="000000"/>
                          </a:solidFill>
                          <a:latin typeface="Titillium Web"/>
                          <a:ea typeface="Titillium Web"/>
                          <a:cs typeface="Titillium Web"/>
                          <a:sym typeface="Titillium Web"/>
                        </a:rPr>
                        <a:t>7</a:t>
                      </a:r>
                      <a:endParaRPr sz="7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r>
                        <a:rPr lang="it-IT" sz="700" u="none" strike="noStrike" cap="none">
                          <a:latin typeface="Titillium Web"/>
                          <a:ea typeface="Titillium Web"/>
                          <a:cs typeface="Titillium Web"/>
                          <a:sym typeface="Titillium Web"/>
                        </a:rPr>
                        <a:t>È disponibile la comunicazione del calcolo della media ponderata del potenziale di riscaldamento globale, anche per l'inventario dei refrigeranti utilizzati nei siti o per fornire il servizio, e dimostrazione dell’aderenza al metodo descritto nell'allegato IV del regolamento (UE) n. 517/2014? In laternativa, è presente sistema di gestione dell'energia (norma ISO 50001), che sia certificato da organismi di certificazione della conformità e riporti l'uso di refrigeranti?</a:t>
                      </a:r>
                      <a:endParaRPr sz="7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r>
                        <a:rPr lang="it-IT" sz="700" b="0" i="0" u="none" strike="noStrike" cap="none">
                          <a:solidFill>
                            <a:srgbClr val="000000"/>
                          </a:solidFill>
                          <a:latin typeface="Titillium Web"/>
                          <a:ea typeface="Titillium Web"/>
                          <a:cs typeface="Titillium Web"/>
                          <a:sym typeface="Titillium Web"/>
                        </a:rPr>
                        <a:t>Regolamento (UE) 517/2014</a:t>
                      </a:r>
                      <a:endParaRPr sz="7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r>
                        <a:rPr lang="it-IT" sz="700" b="0" i="0" u="none" strike="noStrike" cap="none">
                          <a:solidFill>
                            <a:srgbClr val="000000"/>
                          </a:solidFill>
                          <a:latin typeface="Titillium Web"/>
                          <a:ea typeface="Titillium Web"/>
                          <a:cs typeface="Titillium Web"/>
                          <a:sym typeface="Titillium Web"/>
                        </a:rPr>
                        <a:t>ISO 50001</a:t>
                      </a:r>
                      <a:endParaRPr sz="7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br>
                        <a:rPr lang="it-IT" sz="700" u="none" strike="noStrike" cap="none">
                          <a:latin typeface="Titillium Web"/>
                          <a:ea typeface="Titillium Web"/>
                          <a:cs typeface="Titillium Web"/>
                          <a:sym typeface="Titillium Web"/>
                        </a:rPr>
                      </a:br>
                      <a:endParaRPr sz="7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br>
                        <a:rPr lang="it-IT" sz="700" u="none" strike="noStrike" cap="none">
                          <a:latin typeface="Titillium Web"/>
                          <a:ea typeface="Titillium Web"/>
                          <a:cs typeface="Titillium Web"/>
                          <a:sym typeface="Titillium Web"/>
                        </a:rPr>
                      </a:br>
                      <a:endParaRPr sz="7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379625">
                <a:tc vMerge="1">
                  <a:txBody>
                    <a:bodyPr/>
                    <a:lstStyle/>
                    <a:p>
                      <a:endParaRPr lang="it-IT"/>
                    </a:p>
                  </a:txBody>
                  <a:tcPr/>
                </a:tc>
                <a:tc>
                  <a:txBody>
                    <a:bodyPr/>
                    <a:lstStyle/>
                    <a:p>
                      <a:pPr marL="0" marR="0" lvl="0" indent="0" algn="l" rtl="0">
                        <a:lnSpc>
                          <a:spcPct val="100000"/>
                        </a:lnSpc>
                        <a:spcBef>
                          <a:spcPts val="0"/>
                        </a:spcBef>
                        <a:spcAft>
                          <a:spcPts val="0"/>
                        </a:spcAft>
                        <a:buClr>
                          <a:srgbClr val="000000"/>
                        </a:buClr>
                        <a:buSzPts val="700"/>
                        <a:buFont typeface="Arial"/>
                        <a:buNone/>
                      </a:pPr>
                      <a:r>
                        <a:rPr lang="it-IT" sz="700" u="none" strike="noStrike" cap="none">
                          <a:latin typeface="Titillium Web"/>
                          <a:ea typeface="Titillium Web"/>
                          <a:cs typeface="Titillium Web"/>
                          <a:sym typeface="Titillium Web"/>
                        </a:rPr>
                        <a:t>8</a:t>
                      </a:r>
                      <a:endParaRPr sz="7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r>
                        <a:rPr lang="it-IT" sz="700" u="none" strike="noStrike" cap="none">
                          <a:latin typeface="Titillium Web"/>
                          <a:ea typeface="Titillium Web"/>
                          <a:cs typeface="Titillium Web"/>
                          <a:sym typeface="Titillium Web"/>
                        </a:rPr>
                        <a:t>La conformità delle apparecchiature dei data center è autocertificata dal produttore/fornitore tramite una dichiarazione resa ai sensi del D.P.R. n. 445/2000, adeguandosi alla seguente normativa: REACH (Regolamento (CE) n.1907/2006); RoHS (Direttiva 2011/65/EU e ss.m.i.); compatibilità elettromagnetica (Direttiva 2014/30/UE) (la conformità alla norma RoHS può essere dimostrata applicando la norma EN IEC 63000:2018)?</a:t>
                      </a:r>
                      <a:endParaRPr sz="7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r>
                        <a:rPr lang="it-IT" sz="700" b="0" i="0" u="none" strike="noStrike" cap="none">
                          <a:solidFill>
                            <a:srgbClr val="000000"/>
                          </a:solidFill>
                          <a:latin typeface="Titillium Web"/>
                          <a:ea typeface="Titillium Web"/>
                          <a:cs typeface="Titillium Web"/>
                          <a:sym typeface="Titillium Web"/>
                        </a:rPr>
                        <a:t>Direttiva (UE) 65/2011</a:t>
                      </a:r>
                      <a:endParaRPr sz="7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r>
                        <a:rPr lang="it-IT" sz="700" b="0" i="0" u="none" strike="noStrike" cap="none">
                          <a:solidFill>
                            <a:srgbClr val="000000"/>
                          </a:solidFill>
                          <a:latin typeface="Titillium Web"/>
                          <a:ea typeface="Titillium Web"/>
                          <a:cs typeface="Titillium Web"/>
                          <a:sym typeface="Titillium Web"/>
                        </a:rPr>
                        <a:t>EN IEC 63000:2018 / ISO 16890-1 </a:t>
                      </a:r>
                      <a:endParaRPr sz="7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endParaRPr sz="7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endParaRPr sz="7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r h="95750">
                <a:tc rowSpan="3">
                  <a:txBody>
                    <a:bodyPr/>
                    <a:lstStyle/>
                    <a:p>
                      <a:pPr marL="0" marR="0" lvl="0" indent="0" algn="l" rtl="0">
                        <a:lnSpc>
                          <a:spcPct val="100000"/>
                        </a:lnSpc>
                        <a:spcBef>
                          <a:spcPts val="0"/>
                        </a:spcBef>
                        <a:spcAft>
                          <a:spcPts val="0"/>
                        </a:spcAft>
                        <a:buClr>
                          <a:srgbClr val="000000"/>
                        </a:buClr>
                        <a:buSzPts val="700"/>
                        <a:buFont typeface="Arial"/>
                        <a:buNone/>
                      </a:pPr>
                      <a:r>
                        <a:rPr lang="it-IT" sz="700" b="0" i="0" u="none" strike="noStrike" cap="none">
                          <a:solidFill>
                            <a:srgbClr val="000000"/>
                          </a:solidFill>
                          <a:latin typeface="Titillium Web"/>
                          <a:ea typeface="Titillium Web"/>
                          <a:cs typeface="Titillium Web"/>
                          <a:sym typeface="Titillium Web"/>
                        </a:rPr>
                        <a:t>Ex-post</a:t>
                      </a:r>
                      <a:endParaRPr sz="700" u="none" strike="noStrike" cap="none">
                        <a:latin typeface="Titillium Web"/>
                        <a:ea typeface="Titillium Web"/>
                        <a:cs typeface="Titillium Web"/>
                        <a:sym typeface="Titillium Web"/>
                      </a:endParaRPr>
                    </a:p>
                  </a:txBody>
                  <a:tcPr marL="11975" marR="11975" marT="7975" marB="7975">
                    <a:lnL w="12700" cap="flat" cmpd="sng">
                      <a:solidFill>
                        <a:schemeClr val="dk1"/>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12700" cap="flat" cmpd="sng">
                      <a:solidFill>
                        <a:schemeClr val="dk1"/>
                      </a:solidFill>
                      <a:prstDash val="solid"/>
                      <a:round/>
                      <a:headEnd type="none" w="sm" len="sm"/>
                      <a:tailEnd type="none" w="sm" len="sm"/>
                    </a:lnB>
                  </a:tcPr>
                </a:tc>
                <a:tc gridSpan="6">
                  <a:txBody>
                    <a:bodyPr/>
                    <a:lstStyle/>
                    <a:p>
                      <a:pPr marL="0" marR="0" lvl="0" indent="0" algn="ctr" rtl="0">
                        <a:lnSpc>
                          <a:spcPct val="100000"/>
                        </a:lnSpc>
                        <a:spcBef>
                          <a:spcPts val="0"/>
                        </a:spcBef>
                        <a:spcAft>
                          <a:spcPts val="0"/>
                        </a:spcAft>
                        <a:buClr>
                          <a:srgbClr val="000000"/>
                        </a:buClr>
                        <a:buSzPts val="700"/>
                        <a:buFont typeface="Arial"/>
                        <a:buNone/>
                      </a:pPr>
                      <a:r>
                        <a:rPr lang="it-IT" sz="700" b="0" i="0" u="none" strike="noStrike" cap="none">
                          <a:solidFill>
                            <a:srgbClr val="000000"/>
                          </a:solidFill>
                          <a:latin typeface="Titillium Web"/>
                          <a:ea typeface="Titillium Web"/>
                          <a:cs typeface="Titillium Web"/>
                          <a:sym typeface="Titillium Web"/>
                        </a:rPr>
                        <a:t>In un primo momento l'elemento di verifica al punto 0.8 rimpiazzerà l'elemento di verifica al punto 8</a:t>
                      </a:r>
                      <a:endParaRPr sz="7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9D9D9"/>
                    </a:solidFill>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val="10006"/>
                  </a:ext>
                </a:extLst>
              </a:tr>
              <a:tr h="473375">
                <a:tc vMerge="1">
                  <a:txBody>
                    <a:bodyPr/>
                    <a:lstStyle/>
                    <a:p>
                      <a:endParaRPr lang="it-IT"/>
                    </a:p>
                  </a:txBody>
                  <a:tcPr/>
                </a:tc>
                <a:tc>
                  <a:txBody>
                    <a:bodyPr/>
                    <a:lstStyle/>
                    <a:p>
                      <a:pPr marL="0" marR="0" lvl="0" indent="0" algn="l" rtl="0">
                        <a:lnSpc>
                          <a:spcPct val="100000"/>
                        </a:lnSpc>
                        <a:spcBef>
                          <a:spcPts val="0"/>
                        </a:spcBef>
                        <a:spcAft>
                          <a:spcPts val="0"/>
                        </a:spcAft>
                        <a:buClr>
                          <a:srgbClr val="000000"/>
                        </a:buClr>
                        <a:buSzPts val="700"/>
                        <a:buFont typeface="Arial"/>
                        <a:buNone/>
                      </a:pPr>
                      <a:r>
                        <a:rPr lang="it-IT" sz="700" b="0" i="0" u="none" strike="noStrike" cap="none">
                          <a:solidFill>
                            <a:srgbClr val="000000"/>
                          </a:solidFill>
                          <a:latin typeface="Titillium Web"/>
                          <a:ea typeface="Titillium Web"/>
                          <a:cs typeface="Titillium Web"/>
                          <a:sym typeface="Titillium Web"/>
                        </a:rPr>
                        <a:t>0.8</a:t>
                      </a:r>
                      <a:endParaRPr sz="7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just" rtl="0">
                        <a:lnSpc>
                          <a:spcPct val="100000"/>
                        </a:lnSpc>
                        <a:spcBef>
                          <a:spcPts val="0"/>
                        </a:spcBef>
                        <a:spcAft>
                          <a:spcPts val="0"/>
                        </a:spcAft>
                        <a:buClr>
                          <a:srgbClr val="000000"/>
                        </a:buClr>
                        <a:buSzPts val="700"/>
                        <a:buFont typeface="Arial"/>
                        <a:buNone/>
                      </a:pPr>
                      <a:r>
                        <a:rPr lang="it-IT" sz="700" b="0" i="0" u="none" strike="noStrike" cap="none">
                          <a:solidFill>
                            <a:srgbClr val="000000"/>
                          </a:solidFill>
                          <a:latin typeface="Titillium Web"/>
                          <a:ea typeface="Titillium Web"/>
                          <a:cs typeface="Titillium Web"/>
                          <a:sym typeface="Titillium Web"/>
                        </a:rPr>
                        <a:t>Sono stati attuati i criteri di esecuzione del contratto così come definiti dai Criteri dell'UE in materia di appalti pubblici verdi per i centri dati, le sale server e i servizi cloud  nel Documento di Lavoro dei servizi della Commissione e sono disponibili le relative prove di verifica?</a:t>
                      </a:r>
                      <a:endParaRPr sz="7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r>
                        <a:rPr lang="it-IT" sz="700" b="0" i="0" u="none" strike="noStrike" cap="none">
                          <a:solidFill>
                            <a:srgbClr val="000000"/>
                          </a:solidFill>
                          <a:latin typeface="Titillium Web"/>
                          <a:ea typeface="Titillium Web"/>
                          <a:cs typeface="Titillium Web"/>
                          <a:sym typeface="Titillium Web"/>
                        </a:rPr>
                        <a:t>--------------</a:t>
                      </a:r>
                      <a:endParaRPr sz="7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r>
                        <a:rPr lang="it-IT" sz="700" b="0" i="0" u="none" strike="noStrike" cap="none">
                          <a:solidFill>
                            <a:srgbClr val="000000"/>
                          </a:solidFill>
                          <a:latin typeface="Titillium Web"/>
                          <a:ea typeface="Titillium Web"/>
                          <a:cs typeface="Titillium Web"/>
                          <a:sym typeface="Titillium Web"/>
                        </a:rPr>
                        <a:t>--------------</a:t>
                      </a:r>
                      <a:endParaRPr sz="7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br>
                        <a:rPr lang="it-IT" sz="700" u="none" strike="noStrike" cap="none">
                          <a:latin typeface="Titillium Web"/>
                          <a:ea typeface="Titillium Web"/>
                          <a:cs typeface="Titillium Web"/>
                          <a:sym typeface="Titillium Web"/>
                        </a:rPr>
                      </a:br>
                      <a:endParaRPr sz="7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br>
                        <a:rPr lang="it-IT" sz="700" u="none" strike="noStrike" cap="none">
                          <a:latin typeface="Titillium Web"/>
                          <a:ea typeface="Titillium Web"/>
                          <a:cs typeface="Titillium Web"/>
                          <a:sym typeface="Titillium Web"/>
                        </a:rPr>
                      </a:br>
                      <a:endParaRPr sz="7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7"/>
                  </a:ext>
                </a:extLst>
              </a:tr>
              <a:tr h="653975">
                <a:tc vMerge="1">
                  <a:txBody>
                    <a:bodyPr/>
                    <a:lstStyle/>
                    <a:p>
                      <a:endParaRPr lang="it-IT"/>
                    </a:p>
                  </a:txBody>
                  <a:tcPr/>
                </a:tc>
                <a:tc>
                  <a:txBody>
                    <a:bodyPr/>
                    <a:lstStyle/>
                    <a:p>
                      <a:pPr marL="0" marR="0" lvl="0" indent="0" algn="l" rtl="0">
                        <a:lnSpc>
                          <a:spcPct val="100000"/>
                        </a:lnSpc>
                        <a:spcBef>
                          <a:spcPts val="0"/>
                        </a:spcBef>
                        <a:spcAft>
                          <a:spcPts val="0"/>
                        </a:spcAft>
                        <a:buClr>
                          <a:srgbClr val="000000"/>
                        </a:buClr>
                        <a:buSzPts val="700"/>
                        <a:buFont typeface="Arial"/>
                        <a:buNone/>
                      </a:pPr>
                      <a:r>
                        <a:rPr lang="it-IT" sz="700" b="0" i="0" u="none" strike="noStrike" cap="none">
                          <a:solidFill>
                            <a:srgbClr val="000000"/>
                          </a:solidFill>
                          <a:latin typeface="Titillium Web"/>
                          <a:ea typeface="Titillium Web"/>
                          <a:cs typeface="Titillium Web"/>
                          <a:sym typeface="Titillium Web"/>
                        </a:rPr>
                        <a:t>8</a:t>
                      </a:r>
                      <a:endParaRPr sz="7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just" rtl="0">
                        <a:lnSpc>
                          <a:spcPct val="100000"/>
                        </a:lnSpc>
                        <a:spcBef>
                          <a:spcPts val="0"/>
                        </a:spcBef>
                        <a:spcAft>
                          <a:spcPts val="0"/>
                        </a:spcAft>
                        <a:buClr>
                          <a:srgbClr val="000000"/>
                        </a:buClr>
                        <a:buSzPts val="700"/>
                        <a:buFont typeface="Arial"/>
                        <a:buNone/>
                      </a:pPr>
                      <a:r>
                        <a:rPr lang="it-IT" sz="700" b="0" i="0" u="none" strike="noStrike" cap="none">
                          <a:solidFill>
                            <a:srgbClr val="000000"/>
                          </a:solidFill>
                          <a:latin typeface="Titillium Web"/>
                          <a:ea typeface="Titillium Web"/>
                          <a:cs typeface="Titillium Web"/>
                          <a:sym typeface="Titillium Web"/>
                        </a:rPr>
                        <a:t>L’adesione al European Code of Conduct for Data Centre Energy Efficiency o l’attuazione delle pratiche attese in esso descritte (o nel documento CEN- CENELEC CLC TR50600-99-1 Data centre facilities and infrastructures - Part 99-1: Recommended practices for energy management) è stata verificata da una parte terza indipendente ed è stato svolto un audit almeno ogni tre anni?</a:t>
                      </a:r>
                      <a:endParaRPr sz="7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r>
                        <a:rPr lang="it-IT" sz="700" b="0" i="0" u="none" strike="noStrike" cap="none">
                          <a:solidFill>
                            <a:srgbClr val="000000"/>
                          </a:solidFill>
                          <a:latin typeface="Titillium Web"/>
                          <a:ea typeface="Titillium Web"/>
                          <a:cs typeface="Titillium Web"/>
                          <a:sym typeface="Titillium Web"/>
                        </a:rPr>
                        <a:t>--------------</a:t>
                      </a:r>
                      <a:endParaRPr sz="7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r>
                        <a:rPr lang="it-IT" sz="700" b="0" i="0" u="none" strike="noStrike" cap="none">
                          <a:solidFill>
                            <a:srgbClr val="000000"/>
                          </a:solidFill>
                          <a:latin typeface="Titillium Web"/>
                          <a:ea typeface="Titillium Web"/>
                          <a:cs typeface="Titillium Web"/>
                          <a:sym typeface="Titillium Web"/>
                        </a:rPr>
                        <a:t>--------------</a:t>
                      </a:r>
                      <a:endParaRPr sz="7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br>
                        <a:rPr lang="it-IT" sz="700" u="none" strike="noStrike" cap="none">
                          <a:latin typeface="Titillium Web"/>
                          <a:ea typeface="Titillium Web"/>
                          <a:cs typeface="Titillium Web"/>
                          <a:sym typeface="Titillium Web"/>
                        </a:rPr>
                      </a:br>
                      <a:endParaRPr sz="7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700"/>
                        <a:buFont typeface="Arial"/>
                        <a:buNone/>
                      </a:pPr>
                      <a:r>
                        <a:rPr lang="it-IT" sz="700" u="none" strike="noStrike" cap="none">
                          <a:latin typeface="Titillium Web"/>
                          <a:ea typeface="Titillium Web"/>
                          <a:cs typeface="Titillium Web"/>
                          <a:sym typeface="Titillium Web"/>
                        </a:rPr>
                        <a:t>.</a:t>
                      </a:r>
                      <a:br>
                        <a:rPr lang="it-IT" sz="700" u="none" strike="noStrike" cap="none">
                          <a:latin typeface="Titillium Web"/>
                          <a:ea typeface="Titillium Web"/>
                          <a:cs typeface="Titillium Web"/>
                          <a:sym typeface="Titillium Web"/>
                        </a:rPr>
                      </a:br>
                      <a:endParaRPr sz="700" u="none" strike="noStrike" cap="none">
                        <a:latin typeface="Titillium Web"/>
                        <a:ea typeface="Titillium Web"/>
                        <a:cs typeface="Titillium Web"/>
                        <a:sym typeface="Titillium Web"/>
                      </a:endParaRPr>
                    </a:p>
                  </a:txBody>
                  <a:tcPr marL="11975" marR="11975" marT="7975" marB="7975">
                    <a:lnL w="9525" cap="flat" cmpd="sng">
                      <a:solidFill>
                        <a:srgbClr val="000000"/>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8"/>
                  </a:ext>
                </a:extLst>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44"/>
        <p:cNvGrpSpPr/>
        <p:nvPr/>
      </p:nvGrpSpPr>
      <p:grpSpPr>
        <a:xfrm>
          <a:off x="0" y="0"/>
          <a:ext cx="0" cy="0"/>
          <a:chOff x="0" y="0"/>
          <a:chExt cx="0" cy="0"/>
        </a:xfrm>
      </p:grpSpPr>
      <p:sp>
        <p:nvSpPr>
          <p:cNvPr id="245" name="Google Shape;245;p8"/>
          <p:cNvSpPr/>
          <p:nvPr/>
        </p:nvSpPr>
        <p:spPr>
          <a:xfrm rot="5400000">
            <a:off x="2005566" y="-2005564"/>
            <a:ext cx="5148150" cy="9159279"/>
          </a:xfrm>
          <a:prstGeom prst="flowChartManualInput">
            <a:avLst/>
          </a:prstGeom>
          <a:solidFill>
            <a:srgbClr val="0066C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246" name="Google Shape;246;p8"/>
          <p:cNvPicPr preferRelativeResize="0"/>
          <p:nvPr/>
        </p:nvPicPr>
        <p:blipFill rotWithShape="1">
          <a:blip r:embed="rId3">
            <a:alphaModFix/>
          </a:blip>
          <a:srcRect/>
          <a:stretch/>
        </p:blipFill>
        <p:spPr>
          <a:xfrm>
            <a:off x="543037" y="4179550"/>
            <a:ext cx="472336" cy="779475"/>
          </a:xfrm>
          <a:prstGeom prst="rect">
            <a:avLst/>
          </a:prstGeom>
          <a:noFill/>
          <a:ln>
            <a:noFill/>
          </a:ln>
        </p:spPr>
      </p:pic>
      <p:sp>
        <p:nvSpPr>
          <p:cNvPr id="247" name="Google Shape;247;p8"/>
          <p:cNvSpPr txBox="1"/>
          <p:nvPr/>
        </p:nvSpPr>
        <p:spPr>
          <a:xfrm>
            <a:off x="543037" y="1060926"/>
            <a:ext cx="6872253" cy="923302"/>
          </a:xfrm>
          <a:prstGeom prst="rect">
            <a:avLst/>
          </a:prstGeom>
          <a:noFill/>
          <a:ln>
            <a:noFill/>
          </a:ln>
        </p:spPr>
        <p:txBody>
          <a:bodyPr spcFirstLastPara="1" wrap="square" lIns="74275" tIns="37125" rIns="74275" bIns="37125" anchor="ctr" anchorCtr="0">
            <a:noAutofit/>
          </a:bodyPr>
          <a:lstStyle/>
          <a:p>
            <a:pPr marL="0" marR="0" lvl="0" indent="0" algn="just" rtl="0">
              <a:lnSpc>
                <a:spcPct val="90000"/>
              </a:lnSpc>
              <a:spcBef>
                <a:spcPts val="0"/>
              </a:spcBef>
              <a:spcAft>
                <a:spcPts val="0"/>
              </a:spcAft>
              <a:buClr>
                <a:srgbClr val="000000"/>
              </a:buClr>
              <a:buSzPts val="1400"/>
              <a:buFont typeface="Arial"/>
              <a:buNone/>
            </a:pPr>
            <a:r>
              <a:rPr lang="it-IT" sz="1400" b="0" i="0" u="none" strike="noStrike" cap="none">
                <a:solidFill>
                  <a:schemeClr val="lt1"/>
                </a:solidFill>
                <a:latin typeface="Titillium Web"/>
                <a:ea typeface="Titillium Web"/>
                <a:cs typeface="Titillium Web"/>
                <a:sym typeface="Titillium Web"/>
              </a:rPr>
              <a:t>Questo avviso PNRR non prevede il finanziamento delle attività non conformi alla normativa ambientale dell'UE e nazionale (es, attività connesse ai combustibili fossili; attività connesse alle discariche di rifiuti, agli inceneritori, o attività che generano emissioni di gas a effetto serra non inferiori ai pertinenti parametri di riferimento). Tali attività fanno riferimento ad una lista di esclusione rinvenibile:</a:t>
            </a:r>
            <a:endParaRPr sz="1400" b="0" i="0" u="none" strike="noStrike" cap="none">
              <a:solidFill>
                <a:srgbClr val="000000"/>
              </a:solidFill>
              <a:latin typeface="Arial"/>
              <a:ea typeface="Arial"/>
              <a:cs typeface="Arial"/>
              <a:sym typeface="Arial"/>
            </a:endParaRPr>
          </a:p>
          <a:p>
            <a:pPr marL="0" marR="0" lvl="0" indent="0" algn="just" rtl="0">
              <a:lnSpc>
                <a:spcPct val="90000"/>
              </a:lnSpc>
              <a:spcBef>
                <a:spcPts val="0"/>
              </a:spcBef>
              <a:spcAft>
                <a:spcPts val="0"/>
              </a:spcAft>
              <a:buClr>
                <a:srgbClr val="000000"/>
              </a:buClr>
              <a:buSzPts val="1400"/>
              <a:buFont typeface="Arial"/>
              <a:buNone/>
            </a:pPr>
            <a:endParaRPr sz="1400" b="0" i="0" u="none" strike="noStrike" cap="none">
              <a:solidFill>
                <a:schemeClr val="lt1"/>
              </a:solidFill>
              <a:latin typeface="Titillium Web"/>
              <a:ea typeface="Titillium Web"/>
              <a:cs typeface="Titillium Web"/>
              <a:sym typeface="Titillium Web"/>
            </a:endParaRPr>
          </a:p>
        </p:txBody>
      </p:sp>
      <p:sp>
        <p:nvSpPr>
          <p:cNvPr id="248" name="Google Shape;248;p8"/>
          <p:cNvSpPr txBox="1"/>
          <p:nvPr/>
        </p:nvSpPr>
        <p:spPr>
          <a:xfrm>
            <a:off x="543037" y="1960620"/>
            <a:ext cx="7394570" cy="2169068"/>
          </a:xfrm>
          <a:prstGeom prst="rect">
            <a:avLst/>
          </a:prstGeom>
          <a:noFill/>
          <a:ln>
            <a:noFill/>
          </a:ln>
        </p:spPr>
        <p:txBody>
          <a:bodyPr spcFirstLastPara="1" wrap="square" lIns="74275" tIns="37125" rIns="74275" bIns="37125" anchor="ctr" anchorCtr="0">
            <a:noAutofit/>
          </a:bodyPr>
          <a:lstStyle/>
          <a:p>
            <a:pPr marL="0" marR="0" lvl="0" indent="0" algn="l" rtl="0">
              <a:lnSpc>
                <a:spcPct val="90000"/>
              </a:lnSpc>
              <a:spcBef>
                <a:spcPts val="0"/>
              </a:spcBef>
              <a:spcAft>
                <a:spcPts val="0"/>
              </a:spcAft>
              <a:buClr>
                <a:srgbClr val="000000"/>
              </a:buClr>
              <a:buSzPts val="1400"/>
              <a:buFont typeface="Arial"/>
              <a:buNone/>
            </a:pPr>
            <a:r>
              <a:rPr lang="it-IT" sz="1400" b="0" i="0" u="none" strike="noStrike" cap="none">
                <a:solidFill>
                  <a:schemeClr val="lt1"/>
                </a:solidFill>
                <a:latin typeface="Titillium Web"/>
                <a:ea typeface="Titillium Web"/>
                <a:cs typeface="Titillium Web"/>
                <a:sym typeface="Titillium Web"/>
              </a:rPr>
              <a:t>• nell’Appendice della Scheda 26 della Guida Operativa per il rispetto del principio DNSH - Circolare n. 33  della Ragioneria Generale dello Stato del 13 ottobre 2022 </a:t>
            </a:r>
            <a:r>
              <a:rPr lang="it-IT" sz="1400" b="1" i="0" u="sng" strike="noStrike" cap="none">
                <a:solidFill>
                  <a:schemeClr val="lt1"/>
                </a:solidFill>
                <a:latin typeface="Titillium Web"/>
                <a:ea typeface="Titillium Web"/>
                <a:cs typeface="Titillium Web"/>
                <a:sym typeface="Titillium Web"/>
                <a:hlinkClick r:id="rId4">
                  <a:extLst>
                    <a:ext uri="{A12FA001-AC4F-418D-AE19-62706E023703}">
                      <ahyp:hlinkClr xmlns:ahyp="http://schemas.microsoft.com/office/drawing/2018/hyperlinkcolor" val="tx"/>
                    </a:ext>
                  </a:extLst>
                </a:hlinkClick>
              </a:rPr>
              <a:t>https://www.rgs.mef.gov.it/VERSIONE-I/circolari/2022/circolare_n_33_2022/index.htmll</a:t>
            </a:r>
            <a:endParaRPr sz="1400" b="1" i="0" u="none" strike="noStrike" cap="none">
              <a:solidFill>
                <a:schemeClr val="lt1"/>
              </a:solidFill>
              <a:latin typeface="Titillium Web"/>
              <a:ea typeface="Titillium Web"/>
              <a:cs typeface="Titillium Web"/>
              <a:sym typeface="Titillium Web"/>
            </a:endParaRPr>
          </a:p>
          <a:p>
            <a:pPr marL="0" marR="0" lvl="0" indent="0" algn="l" rtl="0">
              <a:lnSpc>
                <a:spcPct val="90000"/>
              </a:lnSpc>
              <a:spcBef>
                <a:spcPts val="0"/>
              </a:spcBef>
              <a:spcAft>
                <a:spcPts val="0"/>
              </a:spcAft>
              <a:buClr>
                <a:srgbClr val="000000"/>
              </a:buClr>
              <a:buSzPts val="1400"/>
              <a:buFont typeface="Arial"/>
              <a:buNone/>
            </a:pPr>
            <a:endParaRPr sz="1400" b="0" i="0" u="none" strike="noStrike" cap="none">
              <a:solidFill>
                <a:schemeClr val="lt1"/>
              </a:solidFill>
              <a:latin typeface="Titillium Web"/>
              <a:ea typeface="Titillium Web"/>
              <a:cs typeface="Titillium Web"/>
              <a:sym typeface="Titillium Web"/>
            </a:endParaRPr>
          </a:p>
          <a:p>
            <a:pPr marL="0" marR="0" lvl="0" indent="0" algn="l" rtl="0">
              <a:lnSpc>
                <a:spcPct val="90000"/>
              </a:lnSpc>
              <a:spcBef>
                <a:spcPts val="0"/>
              </a:spcBef>
              <a:spcAft>
                <a:spcPts val="0"/>
              </a:spcAft>
              <a:buClr>
                <a:srgbClr val="000000"/>
              </a:buClr>
              <a:buSzPts val="1400"/>
              <a:buFont typeface="Arial"/>
              <a:buNone/>
            </a:pPr>
            <a:r>
              <a:rPr lang="it-IT" sz="1400" b="0" i="0" u="none" strike="noStrike" cap="none">
                <a:solidFill>
                  <a:schemeClr val="lt1"/>
                </a:solidFill>
                <a:latin typeface="Titillium Web"/>
                <a:ea typeface="Titillium Web"/>
                <a:cs typeface="Titillium Web"/>
                <a:sym typeface="Titillium Web"/>
              </a:rPr>
              <a:t>• nelle pagine 28 e 29 delle Linee Guida sulle attività di rendicontazione e controllo - Circolare n. 30 della Ragioneria Generale dello Stato dell’11 agosto 2022 </a:t>
            </a:r>
            <a:r>
              <a:rPr lang="it-IT" sz="1400" b="1" i="0" u="sng" strike="noStrike" cap="none">
                <a:solidFill>
                  <a:schemeClr val="lt1"/>
                </a:solidFill>
                <a:latin typeface="Titillium Web"/>
                <a:ea typeface="Titillium Web"/>
                <a:cs typeface="Titillium Web"/>
                <a:sym typeface="Titillium Web"/>
                <a:hlinkClick r:id="rId5">
                  <a:extLst>
                    <a:ext uri="{A12FA001-AC4F-418D-AE19-62706E023703}">
                      <ahyp:hlinkClr xmlns:ahyp="http://schemas.microsoft.com/office/drawing/2018/hyperlinkcolor" val="tx"/>
                    </a:ext>
                  </a:extLst>
                </a:hlinkClick>
              </a:rPr>
              <a:t>https://www.rgs.mef.gov.it/VERSIONE-I/circolari/2022/circolare_n_30_2022/index.html</a:t>
            </a:r>
            <a:endParaRPr sz="1400" b="1" i="0" u="none" strike="noStrike" cap="none">
              <a:solidFill>
                <a:schemeClr val="lt1"/>
              </a:solidFill>
              <a:latin typeface="Titillium Web"/>
              <a:ea typeface="Titillium Web"/>
              <a:cs typeface="Titillium Web"/>
              <a:sym typeface="Titillium Web"/>
            </a:endParaRPr>
          </a:p>
        </p:txBody>
      </p:sp>
      <p:sp>
        <p:nvSpPr>
          <p:cNvPr id="249" name="Google Shape;249;p8"/>
          <p:cNvSpPr/>
          <p:nvPr/>
        </p:nvSpPr>
        <p:spPr>
          <a:xfrm>
            <a:off x="2850776" y="240794"/>
            <a:ext cx="2243738" cy="414157"/>
          </a:xfrm>
          <a:prstGeom prst="roundRect">
            <a:avLst>
              <a:gd name="adj" fmla="val 16667"/>
            </a:avLst>
          </a:prstGeom>
          <a:solidFill>
            <a:srgbClr val="FF0000"/>
          </a:solidFill>
          <a:ln w="12700" cap="flat" cmpd="sng">
            <a:solidFill>
              <a:schemeClr val="lt1"/>
            </a:solidFill>
            <a:prstDash val="solid"/>
            <a:miter lim="800000"/>
            <a:headEnd type="none" w="sm" len="sm"/>
            <a:tailEnd type="none" w="sm" len="sm"/>
          </a:ln>
        </p:spPr>
        <p:txBody>
          <a:bodyPr spcFirstLastPara="1" wrap="square" lIns="68550" tIns="68550" rIns="68550" bIns="68550" anchor="ctr" anchorCtr="0">
            <a:noAutofit/>
          </a:bodyPr>
          <a:lstStyle/>
          <a:p>
            <a:pPr marL="0" marR="0" lvl="0" indent="0" algn="l" rtl="0">
              <a:lnSpc>
                <a:spcPct val="100000"/>
              </a:lnSpc>
              <a:spcBef>
                <a:spcPts val="0"/>
              </a:spcBef>
              <a:spcAft>
                <a:spcPts val="0"/>
              </a:spcAft>
              <a:buClr>
                <a:srgbClr val="000000"/>
              </a:buClr>
              <a:buSzPts val="1050"/>
              <a:buFont typeface="Arial"/>
              <a:buNone/>
            </a:pPr>
            <a:endParaRPr sz="1050" b="0" i="0" u="none" strike="noStrike" cap="none">
              <a:solidFill>
                <a:srgbClr val="000000"/>
              </a:solidFill>
              <a:latin typeface="Arial"/>
              <a:ea typeface="Arial"/>
              <a:cs typeface="Arial"/>
              <a:sym typeface="Arial"/>
            </a:endParaRPr>
          </a:p>
        </p:txBody>
      </p:sp>
      <p:sp>
        <p:nvSpPr>
          <p:cNvPr id="250" name="Google Shape;250;p8"/>
          <p:cNvSpPr txBox="1"/>
          <p:nvPr/>
        </p:nvSpPr>
        <p:spPr>
          <a:xfrm>
            <a:off x="1731976" y="205988"/>
            <a:ext cx="4494374" cy="483768"/>
          </a:xfrm>
          <a:prstGeom prst="rect">
            <a:avLst/>
          </a:prstGeom>
          <a:noFill/>
          <a:ln>
            <a:noFill/>
          </a:ln>
        </p:spPr>
        <p:txBody>
          <a:bodyPr spcFirstLastPara="1" wrap="square" lIns="74275" tIns="37125" rIns="74275" bIns="37125" anchor="ctr" anchorCtr="0">
            <a:noAutofit/>
          </a:bodyPr>
          <a:lstStyle/>
          <a:p>
            <a:pPr marL="0" marR="0" lvl="0" indent="0" algn="ctr" rtl="0">
              <a:lnSpc>
                <a:spcPct val="90000"/>
              </a:lnSpc>
              <a:spcBef>
                <a:spcPts val="0"/>
              </a:spcBef>
              <a:spcAft>
                <a:spcPts val="0"/>
              </a:spcAft>
              <a:buClr>
                <a:srgbClr val="000000"/>
              </a:buClr>
              <a:buSzPts val="1800"/>
              <a:buFont typeface="Arial"/>
              <a:buNone/>
            </a:pPr>
            <a:r>
              <a:rPr lang="it-IT" sz="1800" b="1" i="0" u="none" strike="noStrike" cap="none">
                <a:solidFill>
                  <a:schemeClr val="lt1"/>
                </a:solidFill>
                <a:latin typeface="Calibri"/>
                <a:ea typeface="Calibri"/>
                <a:cs typeface="Calibri"/>
                <a:sym typeface="Calibri"/>
              </a:rPr>
              <a:t>Lista di esclusione</a:t>
            </a:r>
            <a:endParaRPr sz="1800" b="0" i="0" u="none" strike="noStrike" cap="none">
              <a:solidFill>
                <a:schemeClr val="lt1"/>
              </a:solidFill>
              <a:latin typeface="Calibri"/>
              <a:ea typeface="Calibri"/>
              <a:cs typeface="Calibri"/>
              <a:sym typeface="Calibri"/>
            </a:endParaRPr>
          </a:p>
        </p:txBody>
      </p:sp>
      <p:pic>
        <p:nvPicPr>
          <p:cNvPr id="251" name="Google Shape;251;p8" descr="Segnale di divieto con riempimento a tinta unita"/>
          <p:cNvPicPr preferRelativeResize="0"/>
          <p:nvPr/>
        </p:nvPicPr>
        <p:blipFill rotWithShape="1">
          <a:blip r:embed="rId6">
            <a:alphaModFix/>
          </a:blip>
          <a:srcRect/>
          <a:stretch/>
        </p:blipFill>
        <p:spPr>
          <a:xfrm>
            <a:off x="7848464" y="447872"/>
            <a:ext cx="1084941" cy="1084941"/>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55"/>
        <p:cNvGrpSpPr/>
        <p:nvPr/>
      </p:nvGrpSpPr>
      <p:grpSpPr>
        <a:xfrm>
          <a:off x="0" y="0"/>
          <a:ext cx="0" cy="0"/>
          <a:chOff x="0" y="0"/>
          <a:chExt cx="0" cy="0"/>
        </a:xfrm>
      </p:grpSpPr>
      <p:sp>
        <p:nvSpPr>
          <p:cNvPr id="256" name="Google Shape;256;p16"/>
          <p:cNvSpPr/>
          <p:nvPr/>
        </p:nvSpPr>
        <p:spPr>
          <a:xfrm rot="5400000">
            <a:off x="2005566" y="-2005564"/>
            <a:ext cx="5148150" cy="9159279"/>
          </a:xfrm>
          <a:prstGeom prst="flowChartManualInput">
            <a:avLst/>
          </a:prstGeom>
          <a:solidFill>
            <a:srgbClr val="0066C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7" name="Google Shape;257;p16"/>
          <p:cNvSpPr txBox="1"/>
          <p:nvPr/>
        </p:nvSpPr>
        <p:spPr>
          <a:xfrm>
            <a:off x="672623" y="2389736"/>
            <a:ext cx="7249616" cy="2428153"/>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rgbClr val="000000"/>
              </a:buClr>
              <a:buSzPts val="1200"/>
              <a:buFont typeface="Arial"/>
              <a:buNone/>
            </a:pPr>
            <a:r>
              <a:rPr lang="it-IT" sz="800" b="0" i="0" u="none" strike="noStrike" cap="none">
                <a:solidFill>
                  <a:schemeClr val="lt1"/>
                </a:solidFill>
                <a:latin typeface="Titillium Web"/>
                <a:ea typeface="Titillium Web"/>
                <a:cs typeface="Titillium Web"/>
                <a:sym typeface="Titillium Web"/>
              </a:rPr>
              <a:t>1) In base alle indicazioni riportate nell’ nell’</a:t>
            </a:r>
            <a:r>
              <a:rPr lang="it-IT" sz="800" b="0" i="0" u="sng" strike="noStrike" cap="none">
                <a:solidFill>
                  <a:schemeClr val="lt1"/>
                </a:solidFill>
                <a:latin typeface="Titillium Web"/>
                <a:ea typeface="Titillium Web"/>
                <a:cs typeface="Titillium Web"/>
                <a:sym typeface="Titillium Web"/>
                <a:hlinkClick r:id="rId3">
                  <a:extLst>
                    <a:ext uri="{A12FA001-AC4F-418D-AE19-62706E023703}">
                      <ahyp:hlinkClr xmlns:ahyp="http://schemas.microsoft.com/office/drawing/2018/hyperlinkcolor" val="tx"/>
                    </a:ext>
                  </a:extLst>
                </a:hlinkClick>
              </a:rPr>
              <a:t>Allegato RIVEDUTO della DECISIONE DI ESECUZIONE DEL CONSIGLIO relativa all'approvazione della valutazione del piano per la ripresa e la resilienza dell'Italia</a:t>
            </a:r>
            <a:r>
              <a:rPr lang="it-IT" sz="800" b="0" i="0" u="none" strike="noStrike" cap="none">
                <a:solidFill>
                  <a:schemeClr val="lt1"/>
                </a:solidFill>
                <a:latin typeface="Titillium Web"/>
                <a:ea typeface="Titillium Web"/>
                <a:cs typeface="Titillium Web"/>
                <a:sym typeface="Titillium Web"/>
              </a:rPr>
              <a:t>.</a:t>
            </a:r>
            <a:endParaRPr sz="1400" b="0" i="0" u="none" strike="noStrike" cap="none">
              <a:solidFill>
                <a:srgbClr val="000000"/>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200"/>
              <a:buFont typeface="Arial"/>
              <a:buNone/>
            </a:pPr>
            <a:r>
              <a:rPr lang="it-IT" sz="800" b="0" i="0" u="none" strike="noStrike" cap="none">
                <a:solidFill>
                  <a:schemeClr val="lt1"/>
                </a:solidFill>
                <a:latin typeface="Titillium Web"/>
                <a:ea typeface="Titillium Web"/>
                <a:cs typeface="Titillium Web"/>
                <a:sym typeface="Titillium Web"/>
              </a:rPr>
              <a:t>2) Ad eccezione dei progetti previsti nell’ambito della presente misura riguardanti la produzione di energia elettrica e/o di calore a partire dal gas naturale, come pure le relative infrastrutture di trasmissione/trasporto e distribuzione che utilizzano gas naturale, che sono conformi alle condizioni di cui all’allegato III degli orientamenti tecnici sull’applicazione del principio “non arrecare un danno significativo” (2021/C58/01).</a:t>
            </a:r>
            <a:endParaRPr sz="1400" b="0" i="0" u="none" strike="noStrike" cap="none">
              <a:solidFill>
                <a:srgbClr val="000000"/>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200"/>
              <a:buFont typeface="Arial"/>
              <a:buNone/>
            </a:pPr>
            <a:r>
              <a:rPr lang="it-IT" sz="800" b="0" i="0" u="none" strike="noStrike" cap="none">
                <a:solidFill>
                  <a:schemeClr val="lt1"/>
                </a:solidFill>
                <a:latin typeface="Titillium Web"/>
                <a:ea typeface="Titillium Web"/>
                <a:cs typeface="Titillium Web"/>
                <a:sym typeface="Titillium Web"/>
              </a:rPr>
              <a:t>3) Se l’attività che beneficia del sostegno genera emissioni di gas a effetto serra previste che non sono significativamente inferiori ai pertinenti parametri di riferimento, occorre spiegarne il motivo. I parametri di riferimento per l’assegnazione gratuita di quote per le attività che rientrano nell’ambito di applicazione del sistema di scambio di quote di emissioni sono stabiliti nel regolamento di esecuzione (UE) 2021/447 della Commissione.</a:t>
            </a:r>
            <a:endParaRPr sz="1400" b="0" i="0" u="none" strike="noStrike" cap="none">
              <a:solidFill>
                <a:srgbClr val="000000"/>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200"/>
              <a:buFont typeface="Arial"/>
              <a:buNone/>
            </a:pPr>
            <a:r>
              <a:rPr lang="it-IT" sz="800" b="0" i="0" u="none" strike="noStrike" cap="none">
                <a:solidFill>
                  <a:schemeClr val="lt1"/>
                </a:solidFill>
                <a:latin typeface="Titillium Web"/>
                <a:ea typeface="Titillium Web"/>
                <a:cs typeface="Titillium Web"/>
                <a:sym typeface="Titillium Web"/>
              </a:rPr>
              <a:t>4) L’esclusione non si applica alle azioni previste nell’ambito della presente misura in impianti esclusivamente adibiti al trattamento di rifiuti pericolosi non riciclabili, né agli impianti esistenti quando tali azioni sono intese ad aumentare l’efficienza energetica, catturare i gas di scarico per lo stoccaggio o l’utilizzo, o recuperare i materiali da residui di combustione, purché tali azioni nell’ambito della presente misura non determinino un aumento della capacità di trattamento dei rifiuti dell’impianto o un’estensione della sua durata di vita; sono fornite prove a livello di impianto.</a:t>
            </a:r>
            <a:endParaRPr sz="1400" b="0" i="0" u="none" strike="noStrike" cap="none">
              <a:solidFill>
                <a:srgbClr val="000000"/>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200"/>
              <a:buFont typeface="Arial"/>
              <a:buNone/>
            </a:pPr>
            <a:r>
              <a:rPr lang="it-IT" sz="800" b="0" i="0" u="none" strike="noStrike" cap="none">
                <a:solidFill>
                  <a:schemeClr val="lt1"/>
                </a:solidFill>
                <a:latin typeface="Titillium Web"/>
                <a:ea typeface="Titillium Web"/>
                <a:cs typeface="Titillium Web"/>
                <a:sym typeface="Titillium Web"/>
              </a:rPr>
              <a:t>5) L’esclusione non si applica alle azioni previste dalla presente misura negli impianti di trattamento meccanico biologico esistenti quando tali azioni sono intese ad aumentare l’efficienza energetica o migliorare le operazioni di riciclaggio dei rifiuti differenziati al fine di convertirle nel compostaggio e nella digestione anaerobica di rifiuti organici, purché tali azioni nell’ambito della presente misura non determinino un aumento della capacità di trattamento dei rifiuti dell’impianto o un’estensione della sua durata di vita; sono fornite prove a livello di impianto.</a:t>
            </a:r>
            <a:endParaRPr sz="800" b="0" i="0" u="none" strike="noStrike" cap="none">
              <a:solidFill>
                <a:schemeClr val="lt1"/>
              </a:solidFill>
              <a:latin typeface="Titillium Web"/>
              <a:ea typeface="Titillium Web"/>
              <a:cs typeface="Titillium Web"/>
              <a:sym typeface="Titillium Web"/>
            </a:endParaRPr>
          </a:p>
        </p:txBody>
      </p:sp>
      <p:sp>
        <p:nvSpPr>
          <p:cNvPr id="258" name="Google Shape;258;p16"/>
          <p:cNvSpPr txBox="1"/>
          <p:nvPr/>
        </p:nvSpPr>
        <p:spPr>
          <a:xfrm>
            <a:off x="51948" y="2356276"/>
            <a:ext cx="656580" cy="405600"/>
          </a:xfrm>
          <a:prstGeom prst="rect">
            <a:avLst/>
          </a:prstGeom>
          <a:noFill/>
          <a:ln>
            <a:noFill/>
          </a:ln>
        </p:spPr>
        <p:txBody>
          <a:bodyPr spcFirstLastPara="1" wrap="square" lIns="91425" tIns="91425" rIns="91425" bIns="91425" anchor="t" anchorCtr="0">
            <a:noAutofit/>
          </a:bodyPr>
          <a:lstStyle/>
          <a:p>
            <a:pPr marL="0" marR="0" lvl="0" indent="0" algn="ctr" rtl="0">
              <a:lnSpc>
                <a:spcPct val="115000"/>
              </a:lnSpc>
              <a:spcBef>
                <a:spcPts val="0"/>
              </a:spcBef>
              <a:spcAft>
                <a:spcPts val="0"/>
              </a:spcAft>
              <a:buClr>
                <a:srgbClr val="000000"/>
              </a:buClr>
              <a:buSzPts val="1200"/>
              <a:buFont typeface="Arial"/>
              <a:buNone/>
            </a:pPr>
            <a:r>
              <a:rPr lang="it-IT" sz="1400" b="1" i="0" u="none" strike="noStrike" cap="none">
                <a:solidFill>
                  <a:srgbClr val="FFFFFF"/>
                </a:solidFill>
                <a:latin typeface="Titillium Web"/>
                <a:ea typeface="Titillium Web"/>
                <a:cs typeface="Titillium Web"/>
                <a:sym typeface="Titillium Web"/>
              </a:rPr>
              <a:t>Note:</a:t>
            </a:r>
            <a:endParaRPr sz="1400" b="0" i="0" u="none" strike="noStrike" cap="none">
              <a:solidFill>
                <a:srgbClr val="000000"/>
              </a:solidFill>
              <a:latin typeface="Arial"/>
              <a:ea typeface="Arial"/>
              <a:cs typeface="Arial"/>
              <a:sym typeface="Arial"/>
            </a:endParaRPr>
          </a:p>
        </p:txBody>
      </p:sp>
      <p:cxnSp>
        <p:nvCxnSpPr>
          <p:cNvPr id="259" name="Google Shape;259;p16"/>
          <p:cNvCxnSpPr/>
          <p:nvPr/>
        </p:nvCxnSpPr>
        <p:spPr>
          <a:xfrm rot="10800000">
            <a:off x="380238" y="2325864"/>
            <a:ext cx="7240721" cy="0"/>
          </a:xfrm>
          <a:prstGeom prst="straightConnector1">
            <a:avLst/>
          </a:prstGeom>
          <a:noFill/>
          <a:ln w="19050" cap="flat" cmpd="sng">
            <a:solidFill>
              <a:schemeClr val="lt1"/>
            </a:solidFill>
            <a:prstDash val="solid"/>
            <a:round/>
            <a:headEnd type="none" w="sm" len="sm"/>
            <a:tailEnd type="none" w="sm" len="sm"/>
          </a:ln>
        </p:spPr>
      </p:cxnSp>
      <p:pic>
        <p:nvPicPr>
          <p:cNvPr id="260" name="Google Shape;260;p16"/>
          <p:cNvPicPr preferRelativeResize="0"/>
          <p:nvPr/>
        </p:nvPicPr>
        <p:blipFill rotWithShape="1">
          <a:blip r:embed="rId4">
            <a:alphaModFix/>
          </a:blip>
          <a:srcRect/>
          <a:stretch/>
        </p:blipFill>
        <p:spPr>
          <a:xfrm>
            <a:off x="116973" y="4151941"/>
            <a:ext cx="472336" cy="779475"/>
          </a:xfrm>
          <a:prstGeom prst="rect">
            <a:avLst/>
          </a:prstGeom>
          <a:noFill/>
          <a:ln>
            <a:noFill/>
          </a:ln>
        </p:spPr>
      </p:pic>
      <p:pic>
        <p:nvPicPr>
          <p:cNvPr id="261" name="Google Shape;261;p16" descr="Segnale di divieto con riempimento a tinta unita"/>
          <p:cNvPicPr preferRelativeResize="0"/>
          <p:nvPr/>
        </p:nvPicPr>
        <p:blipFill rotWithShape="1">
          <a:blip r:embed="rId5">
            <a:alphaModFix/>
          </a:blip>
          <a:srcRect/>
          <a:stretch/>
        </p:blipFill>
        <p:spPr>
          <a:xfrm>
            <a:off x="7848464" y="447872"/>
            <a:ext cx="1084941" cy="1084941"/>
          </a:xfrm>
          <a:prstGeom prst="rect">
            <a:avLst/>
          </a:prstGeom>
          <a:noFill/>
          <a:ln>
            <a:noFill/>
          </a:ln>
        </p:spPr>
      </p:pic>
      <p:sp>
        <p:nvSpPr>
          <p:cNvPr id="262" name="Google Shape;262;p16"/>
          <p:cNvSpPr/>
          <p:nvPr/>
        </p:nvSpPr>
        <p:spPr>
          <a:xfrm>
            <a:off x="2850776" y="240794"/>
            <a:ext cx="2243738" cy="414157"/>
          </a:xfrm>
          <a:prstGeom prst="roundRect">
            <a:avLst>
              <a:gd name="adj" fmla="val 16667"/>
            </a:avLst>
          </a:prstGeom>
          <a:solidFill>
            <a:srgbClr val="FF0000"/>
          </a:solidFill>
          <a:ln w="12700" cap="flat" cmpd="sng">
            <a:solidFill>
              <a:schemeClr val="lt1"/>
            </a:solidFill>
            <a:prstDash val="solid"/>
            <a:miter lim="800000"/>
            <a:headEnd type="none" w="sm" len="sm"/>
            <a:tailEnd type="none" w="sm" len="sm"/>
          </a:ln>
        </p:spPr>
        <p:txBody>
          <a:bodyPr spcFirstLastPara="1" wrap="square" lIns="68550" tIns="68550" rIns="68550" bIns="68550" anchor="ctr" anchorCtr="0">
            <a:noAutofit/>
          </a:bodyPr>
          <a:lstStyle/>
          <a:p>
            <a:pPr marL="0" marR="0" lvl="0" indent="0" algn="l" rtl="0">
              <a:lnSpc>
                <a:spcPct val="100000"/>
              </a:lnSpc>
              <a:spcBef>
                <a:spcPts val="0"/>
              </a:spcBef>
              <a:spcAft>
                <a:spcPts val="0"/>
              </a:spcAft>
              <a:buClr>
                <a:srgbClr val="000000"/>
              </a:buClr>
              <a:buSzPts val="1050"/>
              <a:buFont typeface="Arial"/>
              <a:buNone/>
            </a:pPr>
            <a:endParaRPr sz="1050" b="0" i="0" u="none" strike="noStrike" cap="none">
              <a:solidFill>
                <a:srgbClr val="000000"/>
              </a:solidFill>
              <a:latin typeface="Arial"/>
              <a:ea typeface="Arial"/>
              <a:cs typeface="Arial"/>
              <a:sym typeface="Arial"/>
            </a:endParaRPr>
          </a:p>
        </p:txBody>
      </p:sp>
      <p:sp>
        <p:nvSpPr>
          <p:cNvPr id="263" name="Google Shape;263;p16"/>
          <p:cNvSpPr txBox="1"/>
          <p:nvPr/>
        </p:nvSpPr>
        <p:spPr>
          <a:xfrm>
            <a:off x="1783422" y="189778"/>
            <a:ext cx="4494374" cy="483768"/>
          </a:xfrm>
          <a:prstGeom prst="rect">
            <a:avLst/>
          </a:prstGeom>
          <a:blipFill rotWithShape="1">
            <a:blip r:embed="rId6">
              <a:alphaModFix/>
            </a:blip>
            <a:stretch>
              <a:fillRect b="-7591"/>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IT" sz="1400" b="0" i="0" u="none" strike="noStrike" cap="none">
                <a:solidFill>
                  <a:srgbClr val="000000"/>
                </a:solidFill>
                <a:latin typeface="Arial"/>
                <a:ea typeface="Arial"/>
                <a:cs typeface="Arial"/>
                <a:sym typeface="Arial"/>
              </a:rPr>
              <a:t> </a:t>
            </a:r>
            <a:endParaRPr sz="1400" b="0" i="0" u="none" strike="noStrike" cap="none">
              <a:solidFill>
                <a:srgbClr val="000000"/>
              </a:solidFill>
              <a:latin typeface="Arial"/>
              <a:ea typeface="Arial"/>
              <a:cs typeface="Arial"/>
              <a:sym typeface="Arial"/>
            </a:endParaRPr>
          </a:p>
        </p:txBody>
      </p:sp>
      <p:cxnSp>
        <p:nvCxnSpPr>
          <p:cNvPr id="264" name="Google Shape;264;p16"/>
          <p:cNvCxnSpPr/>
          <p:nvPr/>
        </p:nvCxnSpPr>
        <p:spPr>
          <a:xfrm flipH="1">
            <a:off x="525413" y="878320"/>
            <a:ext cx="2424" cy="1068082"/>
          </a:xfrm>
          <a:prstGeom prst="straightConnector1">
            <a:avLst/>
          </a:prstGeom>
          <a:noFill/>
          <a:ln w="19050" cap="flat" cmpd="sng">
            <a:solidFill>
              <a:schemeClr val="lt1"/>
            </a:solidFill>
            <a:prstDash val="solid"/>
            <a:round/>
            <a:headEnd type="none" w="sm" len="sm"/>
            <a:tailEnd type="none" w="sm" len="sm"/>
          </a:ln>
        </p:spPr>
      </p:cxnSp>
      <p:pic>
        <p:nvPicPr>
          <p:cNvPr id="265" name="Google Shape;265;p16" descr="Segnale di divieto con riempimento a tinta unita"/>
          <p:cNvPicPr preferRelativeResize="0"/>
          <p:nvPr/>
        </p:nvPicPr>
        <p:blipFill rotWithShape="1">
          <a:blip r:embed="rId7">
            <a:alphaModFix/>
          </a:blip>
          <a:srcRect/>
          <a:stretch/>
        </p:blipFill>
        <p:spPr>
          <a:xfrm>
            <a:off x="8000864" y="600272"/>
            <a:ext cx="1084941" cy="1084941"/>
          </a:xfrm>
          <a:prstGeom prst="rect">
            <a:avLst/>
          </a:prstGeom>
          <a:noFill/>
          <a:ln>
            <a:noFill/>
          </a:ln>
        </p:spPr>
      </p:pic>
      <p:sp>
        <p:nvSpPr>
          <p:cNvPr id="266" name="Google Shape;266;p16"/>
          <p:cNvSpPr txBox="1"/>
          <p:nvPr/>
        </p:nvSpPr>
        <p:spPr>
          <a:xfrm>
            <a:off x="589309" y="810263"/>
            <a:ext cx="6872253" cy="1298866"/>
          </a:xfrm>
          <a:prstGeom prst="rect">
            <a:avLst/>
          </a:prstGeom>
          <a:blipFill rotWithShape="1">
            <a:blip r:embed="rId8">
              <a:alphaModFix/>
            </a:blip>
            <a:stretch>
              <a:fillRect l="-531" t="-7980" r="-530" b="-11734"/>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it-IT" sz="1400" b="0" i="0" u="none" strike="noStrike" cap="none">
                <a:latin typeface="Arial"/>
                <a:ea typeface="Arial"/>
                <a:cs typeface="Arial"/>
                <a:sym typeface="Arial"/>
              </a:rPr>
              <a:t>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pic>
        <p:nvPicPr>
          <p:cNvPr id="60" name="Google Shape;60;p2"/>
          <p:cNvPicPr preferRelativeResize="0"/>
          <p:nvPr/>
        </p:nvPicPr>
        <p:blipFill rotWithShape="1">
          <a:blip r:embed="rId3">
            <a:alphaModFix/>
          </a:blip>
          <a:srcRect l="11449" t="15535" r="3552" b="3760"/>
          <a:stretch/>
        </p:blipFill>
        <p:spPr>
          <a:xfrm>
            <a:off x="0" y="0"/>
            <a:ext cx="9144000" cy="5126627"/>
          </a:xfrm>
          <a:prstGeom prst="rect">
            <a:avLst/>
          </a:prstGeom>
          <a:noFill/>
          <a:ln>
            <a:noFill/>
          </a:ln>
        </p:spPr>
      </p:pic>
      <p:sp>
        <p:nvSpPr>
          <p:cNvPr id="61" name="Google Shape;61;p2"/>
          <p:cNvSpPr/>
          <p:nvPr/>
        </p:nvSpPr>
        <p:spPr>
          <a:xfrm>
            <a:off x="-7260" y="540"/>
            <a:ext cx="9151259" cy="5142960"/>
          </a:xfrm>
          <a:prstGeom prst="rect">
            <a:avLst/>
          </a:prstGeom>
          <a:solidFill>
            <a:srgbClr val="0066CC">
              <a:alpha val="6862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2" name="Google Shape;62;p2"/>
          <p:cNvSpPr txBox="1"/>
          <p:nvPr/>
        </p:nvSpPr>
        <p:spPr>
          <a:xfrm>
            <a:off x="924461" y="1450803"/>
            <a:ext cx="5599710" cy="16173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1"/>
              </a:buClr>
              <a:buSzPts val="1100"/>
              <a:buFont typeface="Arial"/>
              <a:buNone/>
            </a:pPr>
            <a:r>
              <a:rPr lang="it-IT" sz="2400" b="1" i="0" u="none" strike="noStrike" cap="none">
                <a:solidFill>
                  <a:srgbClr val="FFFFFF"/>
                </a:solidFill>
                <a:latin typeface="Titillium Web"/>
                <a:ea typeface="Titillium Web"/>
                <a:cs typeface="Titillium Web"/>
                <a:sym typeface="Titillium Web"/>
              </a:rPr>
              <a:t>Istruzioni operative per il rispetto del principio DNSH ad uso dei soggetti attuatori del PNRR per gli investimenti a titolarità del Dipartimento per la Trasformazione Digitale</a:t>
            </a:r>
            <a:endParaRPr sz="2400" b="1" i="0" u="none" strike="noStrike" cap="none">
              <a:solidFill>
                <a:srgbClr val="FFFFFF"/>
              </a:solidFill>
              <a:latin typeface="Titillium Web"/>
              <a:ea typeface="Titillium Web"/>
              <a:cs typeface="Titillium Web"/>
              <a:sym typeface="Titillium Web"/>
            </a:endParaRPr>
          </a:p>
        </p:txBody>
      </p:sp>
      <p:sp>
        <p:nvSpPr>
          <p:cNvPr id="63" name="Google Shape;63;p2"/>
          <p:cNvSpPr txBox="1"/>
          <p:nvPr/>
        </p:nvSpPr>
        <p:spPr>
          <a:xfrm>
            <a:off x="5413354" y="3874849"/>
            <a:ext cx="3650817" cy="628049"/>
          </a:xfrm>
          <a:prstGeom prst="rect">
            <a:avLst/>
          </a:prstGeom>
          <a:noFill/>
          <a:ln>
            <a:noFill/>
          </a:ln>
        </p:spPr>
        <p:txBody>
          <a:bodyPr spcFirstLastPara="1" wrap="square" lIns="91425" tIns="91425" rIns="91425" bIns="91425" anchor="t" anchorCtr="0">
            <a:noAutofit/>
          </a:bodyPr>
          <a:lstStyle/>
          <a:p>
            <a:pPr marL="0" marR="0" lvl="0" indent="0" algn="r" rtl="0">
              <a:lnSpc>
                <a:spcPct val="115000"/>
              </a:lnSpc>
              <a:spcBef>
                <a:spcPts val="0"/>
              </a:spcBef>
              <a:spcAft>
                <a:spcPts val="0"/>
              </a:spcAft>
              <a:buClr>
                <a:schemeClr val="dk1"/>
              </a:buClr>
              <a:buSzPts val="1100"/>
              <a:buFont typeface="Arial"/>
              <a:buNone/>
            </a:pPr>
            <a:r>
              <a:rPr lang="it-IT" sz="1400" b="0" i="1" u="none" strike="noStrike" cap="none">
                <a:solidFill>
                  <a:srgbClr val="FFFFFF"/>
                </a:solidFill>
                <a:latin typeface="Titillium Web"/>
                <a:ea typeface="Titillium Web"/>
                <a:cs typeface="Titillium Web"/>
                <a:sym typeface="Titillium Web"/>
              </a:rPr>
              <a:t>Presidenza del Consiglio dei Ministri</a:t>
            </a:r>
            <a:endParaRPr sz="1400" b="0" i="0" u="none" strike="noStrike" cap="none">
              <a:solidFill>
                <a:srgbClr val="000000"/>
              </a:solidFill>
              <a:latin typeface="Arial"/>
              <a:ea typeface="Arial"/>
              <a:cs typeface="Arial"/>
              <a:sym typeface="Arial"/>
            </a:endParaRPr>
          </a:p>
          <a:p>
            <a:pPr marL="0" marR="0" lvl="0" indent="0" algn="r" rtl="0">
              <a:lnSpc>
                <a:spcPct val="115000"/>
              </a:lnSpc>
              <a:spcBef>
                <a:spcPts val="0"/>
              </a:spcBef>
              <a:spcAft>
                <a:spcPts val="0"/>
              </a:spcAft>
              <a:buClr>
                <a:schemeClr val="dk1"/>
              </a:buClr>
              <a:buSzPts val="1100"/>
              <a:buFont typeface="Arial"/>
              <a:buNone/>
            </a:pPr>
            <a:r>
              <a:rPr lang="it-IT" sz="1400" b="0" i="1" u="none" strike="noStrike" cap="none">
                <a:solidFill>
                  <a:srgbClr val="FFFFFF"/>
                </a:solidFill>
                <a:latin typeface="Titillium Web"/>
                <a:ea typeface="Titillium Web"/>
                <a:cs typeface="Titillium Web"/>
                <a:sym typeface="Titillium Web"/>
              </a:rPr>
              <a:t>Dipartimento per la Trasformazione Digitale</a:t>
            </a:r>
            <a:endParaRPr sz="1400" b="0" i="0" u="none" strike="noStrike" cap="none">
              <a:solidFill>
                <a:srgbClr val="000000"/>
              </a:solidFill>
              <a:latin typeface="Arial"/>
              <a:ea typeface="Arial"/>
              <a:cs typeface="Arial"/>
              <a:sym typeface="Arial"/>
            </a:endParaRPr>
          </a:p>
          <a:p>
            <a:pPr marL="0" marR="0" lvl="0" indent="0" algn="r" rtl="0">
              <a:lnSpc>
                <a:spcPct val="115000"/>
              </a:lnSpc>
              <a:spcBef>
                <a:spcPts val="0"/>
              </a:spcBef>
              <a:spcAft>
                <a:spcPts val="0"/>
              </a:spcAft>
              <a:buClr>
                <a:schemeClr val="dk1"/>
              </a:buClr>
              <a:buSzPts val="1100"/>
              <a:buFont typeface="Arial"/>
              <a:buNone/>
            </a:pPr>
            <a:r>
              <a:rPr lang="it-IT" sz="1400" b="0" i="1" u="none" strike="noStrike" cap="none">
                <a:solidFill>
                  <a:srgbClr val="FFFFFF"/>
                </a:solidFill>
                <a:latin typeface="Titillium Web"/>
                <a:ea typeface="Titillium Web"/>
                <a:cs typeface="Titillium Web"/>
                <a:sym typeface="Titillium Web"/>
              </a:rPr>
              <a:t>Unità di Missione PNRR</a:t>
            </a:r>
            <a:endParaRPr sz="1400" b="0" i="0" u="none" strike="noStrike" cap="none">
              <a:solidFill>
                <a:srgbClr val="000000"/>
              </a:solidFill>
              <a:latin typeface="Arial"/>
              <a:ea typeface="Arial"/>
              <a:cs typeface="Arial"/>
              <a:sym typeface="Arial"/>
            </a:endParaRPr>
          </a:p>
        </p:txBody>
      </p:sp>
      <p:pic>
        <p:nvPicPr>
          <p:cNvPr id="64" name="Google Shape;64;p2"/>
          <p:cNvPicPr preferRelativeResize="0"/>
          <p:nvPr/>
        </p:nvPicPr>
        <p:blipFill rotWithShape="1">
          <a:blip r:embed="rId4">
            <a:alphaModFix/>
          </a:blip>
          <a:srcRect/>
          <a:stretch/>
        </p:blipFill>
        <p:spPr>
          <a:xfrm>
            <a:off x="924450" y="3970825"/>
            <a:ext cx="585925" cy="96692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pic>
        <p:nvPicPr>
          <p:cNvPr id="69" name="Google Shape;69;p3" descr="Immagine che contiene luce&#10;&#10;Descrizione generata automaticamente"/>
          <p:cNvPicPr preferRelativeResize="0"/>
          <p:nvPr/>
        </p:nvPicPr>
        <p:blipFill rotWithShape="1">
          <a:blip r:embed="rId3">
            <a:alphaModFix/>
          </a:blip>
          <a:srcRect/>
          <a:stretch/>
        </p:blipFill>
        <p:spPr>
          <a:xfrm>
            <a:off x="5426242" y="0"/>
            <a:ext cx="3711983" cy="5183137"/>
          </a:xfrm>
          <a:prstGeom prst="rect">
            <a:avLst/>
          </a:prstGeom>
          <a:noFill/>
          <a:ln>
            <a:noFill/>
          </a:ln>
        </p:spPr>
      </p:pic>
      <p:sp>
        <p:nvSpPr>
          <p:cNvPr id="70" name="Google Shape;70;p3"/>
          <p:cNvSpPr txBox="1"/>
          <p:nvPr/>
        </p:nvSpPr>
        <p:spPr>
          <a:xfrm>
            <a:off x="360825" y="395205"/>
            <a:ext cx="3881100" cy="2802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000"/>
              <a:buFont typeface="Arial"/>
              <a:buNone/>
            </a:pPr>
            <a:r>
              <a:rPr lang="it-IT" sz="1000" b="0" i="0" u="none" strike="noStrike" cap="none">
                <a:solidFill>
                  <a:srgbClr val="0066CC"/>
                </a:solidFill>
                <a:latin typeface="Titillium Web SemiBold"/>
                <a:ea typeface="Titillium Web SemiBold"/>
                <a:cs typeface="Titillium Web SemiBold"/>
                <a:sym typeface="Titillium Web SemiBold"/>
              </a:rPr>
              <a:t>ALLEGATO/NOTA DNSH</a:t>
            </a:r>
            <a:endParaRPr sz="1000" b="0" i="0" u="none" strike="noStrike" cap="none">
              <a:solidFill>
                <a:srgbClr val="0066CC"/>
              </a:solidFill>
              <a:latin typeface="Titillium Web SemiBold"/>
              <a:ea typeface="Titillium Web SemiBold"/>
              <a:cs typeface="Titillium Web SemiBold"/>
              <a:sym typeface="Titillium Web SemiBold"/>
            </a:endParaRPr>
          </a:p>
        </p:txBody>
      </p:sp>
      <p:sp>
        <p:nvSpPr>
          <p:cNvPr id="71" name="Google Shape;71;p3"/>
          <p:cNvSpPr txBox="1"/>
          <p:nvPr/>
        </p:nvSpPr>
        <p:spPr>
          <a:xfrm>
            <a:off x="283476" y="567602"/>
            <a:ext cx="5129648" cy="1536969"/>
          </a:xfrm>
          <a:prstGeom prst="rect">
            <a:avLst/>
          </a:prstGeom>
          <a:noFill/>
          <a:ln>
            <a:noFill/>
          </a:ln>
        </p:spPr>
        <p:txBody>
          <a:bodyPr spcFirstLastPara="1" wrap="square" lIns="91425" tIns="91425" rIns="91425" bIns="91425" anchor="t" anchorCtr="0">
            <a:noAutofit/>
          </a:bodyPr>
          <a:lstStyle/>
          <a:p>
            <a:pPr marL="0" marR="0" lvl="0" indent="0" algn="just" rtl="0">
              <a:lnSpc>
                <a:spcPct val="100000"/>
              </a:lnSpc>
              <a:spcBef>
                <a:spcPts val="0"/>
              </a:spcBef>
              <a:spcAft>
                <a:spcPts val="0"/>
              </a:spcAft>
              <a:buClr>
                <a:srgbClr val="000000"/>
              </a:buClr>
              <a:buSzPts val="2400"/>
              <a:buFont typeface="Arial"/>
              <a:buNone/>
            </a:pPr>
            <a:r>
              <a:rPr lang="it-IT" sz="2400" b="1" i="0" u="none" strike="noStrike" cap="none">
                <a:solidFill>
                  <a:srgbClr val="0066CC"/>
                </a:solidFill>
                <a:latin typeface="Titillium Web"/>
                <a:ea typeface="Titillium Web"/>
                <a:cs typeface="Titillium Web"/>
                <a:sym typeface="Titillium Web"/>
              </a:rPr>
              <a:t>Quadro sinottico per la verifica dei requisiti ambientali </a:t>
            </a:r>
            <a:r>
              <a:rPr lang="it-IT" sz="2400" b="1" i="0" u="sng" strike="noStrike" cap="none">
                <a:solidFill>
                  <a:srgbClr val="00717D"/>
                </a:solidFill>
                <a:latin typeface="Titillium Web"/>
                <a:ea typeface="Titillium Web"/>
                <a:cs typeface="Titillium Web"/>
                <a:sym typeface="Titillium Web"/>
              </a:rPr>
              <a:t>DNSH</a:t>
            </a:r>
            <a:r>
              <a:rPr lang="it-IT" sz="2400" b="1" i="0" u="none" strike="noStrike" cap="none">
                <a:solidFill>
                  <a:srgbClr val="0066CC"/>
                </a:solidFill>
                <a:latin typeface="Titillium Web"/>
                <a:ea typeface="Titillium Web"/>
                <a:cs typeface="Titillium Web"/>
                <a:sym typeface="Titillium Web"/>
              </a:rPr>
              <a:t> </a:t>
            </a:r>
            <a:r>
              <a:rPr lang="it-IT" sz="2400" b="1" i="0" u="none" strike="noStrike" cap="none">
                <a:solidFill>
                  <a:srgbClr val="00717D"/>
                </a:solidFill>
                <a:latin typeface="Titillium Web"/>
                <a:ea typeface="Titillium Web"/>
                <a:cs typeface="Titillium Web"/>
                <a:sym typeface="Titillium Web"/>
              </a:rPr>
              <a:t>(Do No Significant Harm) </a:t>
            </a:r>
            <a:r>
              <a:rPr lang="it-IT" sz="2400" b="1" i="0" u="none" strike="noStrike" cap="none">
                <a:solidFill>
                  <a:srgbClr val="0066CC"/>
                </a:solidFill>
                <a:latin typeface="Titillium Web"/>
                <a:ea typeface="Titillium Web"/>
                <a:cs typeface="Titillium Web"/>
                <a:sym typeface="Titillium Web"/>
              </a:rPr>
              <a:t>dei fornitori ICT nell’ambito dell’attuazione del PNRR.</a:t>
            </a:r>
            <a:endParaRPr sz="1400" b="0" i="0" u="none" strike="noStrike" cap="none">
              <a:solidFill>
                <a:srgbClr val="000000"/>
              </a:solidFill>
              <a:latin typeface="Arial"/>
              <a:ea typeface="Arial"/>
              <a:cs typeface="Arial"/>
              <a:sym typeface="Arial"/>
            </a:endParaRPr>
          </a:p>
        </p:txBody>
      </p:sp>
      <p:sp>
        <p:nvSpPr>
          <p:cNvPr id="72" name="Google Shape;72;p3"/>
          <p:cNvSpPr/>
          <p:nvPr/>
        </p:nvSpPr>
        <p:spPr>
          <a:xfrm>
            <a:off x="5421262" y="0"/>
            <a:ext cx="3725101" cy="5143500"/>
          </a:xfrm>
          <a:prstGeom prst="rect">
            <a:avLst/>
          </a:prstGeom>
          <a:solidFill>
            <a:srgbClr val="0066CC">
              <a:alpha val="6862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3" name="Google Shape;73;p3"/>
          <p:cNvSpPr txBox="1"/>
          <p:nvPr/>
        </p:nvSpPr>
        <p:spPr>
          <a:xfrm>
            <a:off x="283476" y="2330450"/>
            <a:ext cx="3874867" cy="1843464"/>
          </a:xfrm>
          <a:prstGeom prst="rect">
            <a:avLst/>
          </a:prstGeom>
          <a:noFill/>
          <a:ln>
            <a:noFill/>
          </a:ln>
        </p:spPr>
        <p:txBody>
          <a:bodyPr spcFirstLastPara="1" wrap="square" lIns="91425" tIns="91425" rIns="91425" bIns="91425" anchor="t" anchorCtr="0">
            <a:noAutofit/>
          </a:bodyPr>
          <a:lstStyle/>
          <a:p>
            <a:pPr marL="0" marR="0" lvl="0" indent="0" algn="just" rtl="0">
              <a:lnSpc>
                <a:spcPct val="100000"/>
              </a:lnSpc>
              <a:spcBef>
                <a:spcPts val="0"/>
              </a:spcBef>
              <a:spcAft>
                <a:spcPts val="0"/>
              </a:spcAft>
              <a:buClr>
                <a:srgbClr val="000000"/>
              </a:buClr>
              <a:buSzPts val="1400"/>
              <a:buFont typeface="Arial"/>
              <a:buNone/>
            </a:pPr>
            <a:r>
              <a:rPr lang="it-IT" sz="1400" b="1" i="0" u="none" strike="noStrike" cap="none">
                <a:solidFill>
                  <a:srgbClr val="00717D"/>
                </a:solidFill>
                <a:latin typeface="Titillium Web"/>
                <a:ea typeface="Titillium Web"/>
                <a:cs typeface="Titillium Web"/>
                <a:sym typeface="Titillium Web"/>
              </a:rPr>
              <a:t>Questo documento fornisce indicazioni gestionali ed operative per tutti gli interventi che prevedono l’acquisto o noleggio di hardware, servizi informatici di hosting e cloud.</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1" i="0" u="none" strike="noStrike" cap="none">
              <a:solidFill>
                <a:srgbClr val="00717D"/>
              </a:solidFill>
              <a:latin typeface="Titillium Web"/>
              <a:ea typeface="Titillium Web"/>
              <a:cs typeface="Titillium Web"/>
              <a:sym typeface="Titillium Web"/>
            </a:endParaRPr>
          </a:p>
          <a:p>
            <a:pPr marL="0" marR="0" lvl="0" indent="0" algn="just" rtl="0">
              <a:lnSpc>
                <a:spcPct val="100000"/>
              </a:lnSpc>
              <a:spcBef>
                <a:spcPts val="0"/>
              </a:spcBef>
              <a:spcAft>
                <a:spcPts val="0"/>
              </a:spcAft>
              <a:buClr>
                <a:srgbClr val="000000"/>
              </a:buClr>
              <a:buSzPts val="1400"/>
              <a:buFont typeface="Arial"/>
              <a:buNone/>
            </a:pPr>
            <a:r>
              <a:rPr lang="it-IT" sz="1400" b="0" i="0" u="none" strike="noStrike" cap="none">
                <a:solidFill>
                  <a:srgbClr val="00717D"/>
                </a:solidFill>
                <a:latin typeface="Titillium Web"/>
                <a:ea typeface="Titillium Web"/>
                <a:cs typeface="Titillium Web"/>
                <a:sym typeface="Titillium Web"/>
              </a:rPr>
              <a:t>Si tratta di una guida operativa che potrà subire aggiornamenti dovute all’evoluzione della normativa su DNSH e ICT.</a:t>
            </a:r>
            <a:endParaRPr sz="1400" b="0" i="0" u="none" strike="noStrike" cap="none">
              <a:solidFill>
                <a:srgbClr val="00717D"/>
              </a:solidFill>
              <a:latin typeface="Titillium Web"/>
              <a:ea typeface="Titillium Web"/>
              <a:cs typeface="Titillium Web"/>
              <a:sym typeface="Titillium Web"/>
            </a:endParaRPr>
          </a:p>
        </p:txBody>
      </p:sp>
      <p:pic>
        <p:nvPicPr>
          <p:cNvPr id="74" name="Google Shape;74;p3"/>
          <p:cNvPicPr preferRelativeResize="0"/>
          <p:nvPr/>
        </p:nvPicPr>
        <p:blipFill rotWithShape="1">
          <a:blip r:embed="rId4">
            <a:alphaModFix/>
          </a:blip>
          <a:srcRect/>
          <a:stretch/>
        </p:blipFill>
        <p:spPr>
          <a:xfrm>
            <a:off x="360825" y="4653900"/>
            <a:ext cx="1842176" cy="33912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p4"/>
          <p:cNvSpPr/>
          <p:nvPr/>
        </p:nvSpPr>
        <p:spPr>
          <a:xfrm rot="5400000">
            <a:off x="1990285" y="-1995784"/>
            <a:ext cx="5148150" cy="9159279"/>
          </a:xfrm>
          <a:prstGeom prst="flowChartManualInput">
            <a:avLst/>
          </a:prstGeom>
          <a:solidFill>
            <a:srgbClr val="0066C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cxnSp>
        <p:nvCxnSpPr>
          <p:cNvPr id="80" name="Google Shape;80;p4"/>
          <p:cNvCxnSpPr/>
          <p:nvPr/>
        </p:nvCxnSpPr>
        <p:spPr>
          <a:xfrm>
            <a:off x="1488366" y="2545201"/>
            <a:ext cx="0" cy="1651710"/>
          </a:xfrm>
          <a:prstGeom prst="straightConnector1">
            <a:avLst/>
          </a:prstGeom>
          <a:noFill/>
          <a:ln w="19050" cap="flat" cmpd="sng">
            <a:solidFill>
              <a:schemeClr val="lt1"/>
            </a:solidFill>
            <a:prstDash val="solid"/>
            <a:round/>
            <a:headEnd type="none" w="sm" len="sm"/>
            <a:tailEnd type="none" w="sm" len="sm"/>
          </a:ln>
        </p:spPr>
      </p:cxnSp>
      <p:sp>
        <p:nvSpPr>
          <p:cNvPr id="81" name="Google Shape;81;p4"/>
          <p:cNvSpPr txBox="1"/>
          <p:nvPr/>
        </p:nvSpPr>
        <p:spPr>
          <a:xfrm>
            <a:off x="1586215" y="2399445"/>
            <a:ext cx="6759499" cy="2136269"/>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rgbClr val="000000"/>
              </a:buClr>
              <a:buSzPts val="1200"/>
              <a:buFont typeface="Arial"/>
              <a:buNone/>
            </a:pPr>
            <a:r>
              <a:rPr lang="it-IT" sz="1200" b="0" i="0" u="none" strike="noStrike" cap="none">
                <a:solidFill>
                  <a:schemeClr val="lt1"/>
                </a:solidFill>
                <a:latin typeface="Arial"/>
                <a:ea typeface="Arial"/>
                <a:cs typeface="Arial"/>
                <a:sym typeface="Arial"/>
              </a:rPr>
              <a:t>Il campo di applicazione prevede l'esternalizzazione a un ambiente </a:t>
            </a:r>
            <a:endParaRPr sz="1400" b="0" i="0" u="none" strike="noStrike" cap="none">
              <a:solidFill>
                <a:srgbClr val="000000"/>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200"/>
              <a:buFont typeface="Arial"/>
              <a:buNone/>
            </a:pPr>
            <a:r>
              <a:rPr lang="it-IT" sz="1200" b="0" i="0" u="none" strike="noStrike" cap="none">
                <a:solidFill>
                  <a:schemeClr val="lt1"/>
                </a:solidFill>
                <a:latin typeface="Arial"/>
                <a:ea typeface="Arial"/>
                <a:cs typeface="Arial"/>
                <a:sym typeface="Arial"/>
              </a:rPr>
              <a:t>applicativo cloud e/o in hosting, acquistando un servizio e non un prodotto fisico.</a:t>
            </a:r>
            <a:endParaRPr sz="1400" b="0" i="0" u="none" strike="noStrike" cap="none">
              <a:solidFill>
                <a:srgbClr val="000000"/>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200"/>
              <a:buFont typeface="Arial"/>
              <a:buNone/>
            </a:pPr>
            <a:r>
              <a:rPr lang="it-IT" sz="1200" b="0" i="0" u="none" strike="noStrike" cap="none">
                <a:solidFill>
                  <a:schemeClr val="lt1"/>
                </a:solidFill>
                <a:latin typeface="Arial"/>
                <a:ea typeface="Arial"/>
                <a:cs typeface="Arial"/>
                <a:sym typeface="Arial"/>
              </a:rPr>
              <a:t>Per i servizi cloud ciò comprende:</a:t>
            </a:r>
            <a:endParaRPr sz="1400" b="0" i="0" u="none" strike="noStrike" cap="none">
              <a:solidFill>
                <a:srgbClr val="000000"/>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200"/>
              <a:buFont typeface="Arial"/>
              <a:buNone/>
            </a:pPr>
            <a:r>
              <a:rPr lang="it-IT" sz="1200" b="0" i="0" u="none" strike="noStrike" cap="none">
                <a:solidFill>
                  <a:schemeClr val="lt1"/>
                </a:solidFill>
                <a:latin typeface="Arial"/>
                <a:ea typeface="Arial"/>
                <a:cs typeface="Arial"/>
                <a:sym typeface="Arial"/>
              </a:rPr>
              <a:t>• l'acquisto di servizi di hosting;</a:t>
            </a:r>
            <a:endParaRPr sz="1400" b="0" i="0" u="none" strike="noStrike" cap="none">
              <a:solidFill>
                <a:srgbClr val="000000"/>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200"/>
              <a:buFont typeface="Arial"/>
              <a:buNone/>
            </a:pPr>
            <a:r>
              <a:rPr lang="it-IT" sz="1200" b="0" i="0" u="none" strike="noStrike" cap="none">
                <a:solidFill>
                  <a:schemeClr val="lt1"/>
                </a:solidFill>
                <a:latin typeface="Arial"/>
                <a:ea typeface="Arial"/>
                <a:cs typeface="Arial"/>
                <a:sym typeface="Arial"/>
              </a:rPr>
              <a:t>• l'acquisto di servizi cloud.</a:t>
            </a:r>
            <a:endParaRPr sz="1400" b="0" i="0" u="none" strike="noStrike" cap="none">
              <a:solidFill>
                <a:srgbClr val="000000"/>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200"/>
              <a:buFont typeface="Arial"/>
              <a:buNone/>
            </a:pPr>
            <a:r>
              <a:rPr lang="it-IT" sz="1200" b="0" i="0" u="none" strike="noStrike" cap="none">
                <a:solidFill>
                  <a:schemeClr val="lt1"/>
                </a:solidFill>
                <a:latin typeface="Arial"/>
                <a:ea typeface="Arial"/>
                <a:cs typeface="Arial"/>
                <a:sym typeface="Arial"/>
              </a:rPr>
              <a:t>Questo servizio è erogato da centri dati che forniscono servizi digitali nel cloud: in cui il</a:t>
            </a:r>
            <a:endParaRPr sz="1400" b="0" i="0" u="none" strike="noStrike" cap="none">
              <a:solidFill>
                <a:srgbClr val="000000"/>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200"/>
              <a:buFont typeface="Arial"/>
              <a:buNone/>
            </a:pPr>
            <a:r>
              <a:rPr lang="it-IT" sz="1200" b="0" i="0" u="none" strike="noStrike" cap="none">
                <a:solidFill>
                  <a:schemeClr val="lt1"/>
                </a:solidFill>
                <a:latin typeface="Arial"/>
                <a:ea typeface="Arial"/>
                <a:cs typeface="Arial"/>
                <a:sym typeface="Arial"/>
              </a:rPr>
              <a:t>cliente paga per un servizio e il fornitore offre e gestisce l'hardware/software TIC e le</a:t>
            </a:r>
            <a:endParaRPr sz="1400" b="0" i="0" u="none" strike="noStrike" cap="none">
              <a:solidFill>
                <a:srgbClr val="000000"/>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200"/>
              <a:buFont typeface="Arial"/>
              <a:buNone/>
            </a:pPr>
            <a:r>
              <a:rPr lang="it-IT" sz="1200" b="0" i="0" u="none" strike="noStrike" cap="none">
                <a:solidFill>
                  <a:schemeClr val="lt1"/>
                </a:solidFill>
                <a:latin typeface="Arial"/>
                <a:ea typeface="Arial"/>
                <a:cs typeface="Arial"/>
                <a:sym typeface="Arial"/>
              </a:rPr>
              <a:t>apparecchiature del centro dati necessarie per erogare il servizio. Ciò include l'hosting</a:t>
            </a:r>
            <a:endParaRPr sz="1400" b="0" i="0" u="none" strike="noStrike" cap="none">
              <a:solidFill>
                <a:srgbClr val="000000"/>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200"/>
              <a:buFont typeface="Arial"/>
              <a:buNone/>
            </a:pPr>
            <a:r>
              <a:rPr lang="it-IT" sz="1200" b="0" i="0" u="none" strike="noStrike" cap="none">
                <a:solidFill>
                  <a:schemeClr val="lt1"/>
                </a:solidFill>
                <a:latin typeface="Arial"/>
                <a:ea typeface="Arial"/>
                <a:cs typeface="Arial"/>
                <a:sym typeface="Arial"/>
              </a:rPr>
              <a:t>contemporaneo di più clienti, che può assumere la forma di un ambiente applicativo cloud.</a:t>
            </a:r>
            <a:endParaRPr sz="1200" b="0" i="0" u="none" strike="noStrike" cap="none">
              <a:solidFill>
                <a:schemeClr val="lt1"/>
              </a:solidFill>
              <a:latin typeface="Arial"/>
              <a:ea typeface="Arial"/>
              <a:cs typeface="Arial"/>
              <a:sym typeface="Arial"/>
            </a:endParaRPr>
          </a:p>
        </p:txBody>
      </p:sp>
      <p:sp>
        <p:nvSpPr>
          <p:cNvPr id="82" name="Google Shape;82;p4"/>
          <p:cNvSpPr txBox="1"/>
          <p:nvPr/>
        </p:nvSpPr>
        <p:spPr>
          <a:xfrm>
            <a:off x="1655371" y="777764"/>
            <a:ext cx="4346687" cy="1462027"/>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it-IT" sz="1200" b="0" i="0" u="none" strike="noStrike" cap="none">
                <a:solidFill>
                  <a:schemeClr val="lt1"/>
                </a:solidFill>
                <a:latin typeface="Arial"/>
                <a:ea typeface="Arial"/>
                <a:cs typeface="Arial"/>
                <a:sym typeface="Arial"/>
              </a:rPr>
              <a:t>Nel caso di Acquisti, al Leasing ed al noleggio, di computer ed apparecchiature elettriche ed elettroniche, ed in particolare: </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r>
              <a:rPr lang="it-IT" sz="1200" b="0" i="0" u="none" strike="noStrike" cap="none">
                <a:solidFill>
                  <a:schemeClr val="lt1"/>
                </a:solidFill>
                <a:latin typeface="Arial"/>
                <a:ea typeface="Arial"/>
                <a:cs typeface="Arial"/>
                <a:sym typeface="Arial"/>
              </a:rPr>
              <a:t>• Dispositivi fissi (es. pc desktop, server, stampanti e materiale di consumo)</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r>
              <a:rPr lang="it-IT" sz="1200" b="0" i="0" u="none" strike="noStrike" cap="none">
                <a:solidFill>
                  <a:schemeClr val="lt1"/>
                </a:solidFill>
                <a:latin typeface="Arial"/>
                <a:ea typeface="Arial"/>
                <a:cs typeface="Arial"/>
                <a:sym typeface="Arial"/>
              </a:rPr>
              <a:t>• Dispositivi portatili (es. laptop, tablet)</a:t>
            </a:r>
            <a:endParaRPr sz="1200" b="0" i="0" u="none" strike="noStrike" cap="none">
              <a:solidFill>
                <a:schemeClr val="lt1"/>
              </a:solidFill>
              <a:latin typeface="Arial"/>
              <a:ea typeface="Arial"/>
              <a:cs typeface="Arial"/>
              <a:sym typeface="Arial"/>
            </a:endParaRPr>
          </a:p>
        </p:txBody>
      </p:sp>
      <p:sp>
        <p:nvSpPr>
          <p:cNvPr id="83" name="Google Shape;83;p4"/>
          <p:cNvSpPr txBox="1"/>
          <p:nvPr/>
        </p:nvSpPr>
        <p:spPr>
          <a:xfrm>
            <a:off x="-15279" y="2503187"/>
            <a:ext cx="871215" cy="405600"/>
          </a:xfrm>
          <a:prstGeom prst="rect">
            <a:avLst/>
          </a:prstGeom>
          <a:noFill/>
          <a:ln>
            <a:noFill/>
          </a:ln>
        </p:spPr>
        <p:txBody>
          <a:bodyPr spcFirstLastPara="1" wrap="square" lIns="91425" tIns="91425" rIns="91425" bIns="91425" anchor="t" anchorCtr="0">
            <a:noAutofit/>
          </a:bodyPr>
          <a:lstStyle/>
          <a:p>
            <a:pPr marL="0" marR="0" lvl="0" indent="0" algn="ctr" rtl="0">
              <a:lnSpc>
                <a:spcPct val="115000"/>
              </a:lnSpc>
              <a:spcBef>
                <a:spcPts val="0"/>
              </a:spcBef>
              <a:spcAft>
                <a:spcPts val="0"/>
              </a:spcAft>
              <a:buClr>
                <a:srgbClr val="000000"/>
              </a:buClr>
              <a:buSzPts val="1200"/>
              <a:buFont typeface="Arial"/>
              <a:buNone/>
            </a:pPr>
            <a:r>
              <a:rPr lang="it-IT" sz="1200" b="1" i="0" u="none" strike="noStrike" cap="none">
                <a:solidFill>
                  <a:srgbClr val="FFFFFF"/>
                </a:solidFill>
                <a:latin typeface="Titillium Web"/>
                <a:ea typeface="Titillium Web"/>
                <a:cs typeface="Titillium Web"/>
                <a:sym typeface="Titillium Web"/>
              </a:rPr>
              <a:t>SERVIZI CLOUD</a:t>
            </a:r>
            <a:endParaRPr sz="1400" b="0" i="0" u="none" strike="noStrike" cap="none">
              <a:solidFill>
                <a:srgbClr val="000000"/>
              </a:solidFill>
              <a:latin typeface="Arial"/>
              <a:ea typeface="Arial"/>
              <a:cs typeface="Arial"/>
              <a:sym typeface="Arial"/>
            </a:endParaRPr>
          </a:p>
        </p:txBody>
      </p:sp>
      <p:sp>
        <p:nvSpPr>
          <p:cNvPr id="84" name="Google Shape;84;p4"/>
          <p:cNvSpPr txBox="1"/>
          <p:nvPr/>
        </p:nvSpPr>
        <p:spPr>
          <a:xfrm>
            <a:off x="291669" y="395205"/>
            <a:ext cx="3881100" cy="2802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000"/>
              <a:buFont typeface="Arial"/>
              <a:buNone/>
            </a:pPr>
            <a:r>
              <a:rPr lang="it-IT" sz="1000" b="0" i="0" u="none" strike="noStrike" cap="none">
                <a:solidFill>
                  <a:srgbClr val="FFFFFF"/>
                </a:solidFill>
                <a:latin typeface="Titillium Web SemiBold"/>
                <a:ea typeface="Titillium Web SemiBold"/>
                <a:cs typeface="Titillium Web SemiBold"/>
                <a:sym typeface="Titillium Web SemiBold"/>
              </a:rPr>
              <a:t>Selezione Scheda</a:t>
            </a:r>
            <a:endParaRPr sz="1000" b="0" i="0" u="none" strike="noStrike" cap="none">
              <a:solidFill>
                <a:srgbClr val="FFFFFF"/>
              </a:solidFill>
              <a:latin typeface="Titillium Web SemiBold"/>
              <a:ea typeface="Titillium Web SemiBold"/>
              <a:cs typeface="Titillium Web SemiBold"/>
              <a:sym typeface="Titillium Web SemiBold"/>
            </a:endParaRPr>
          </a:p>
        </p:txBody>
      </p:sp>
      <p:cxnSp>
        <p:nvCxnSpPr>
          <p:cNvPr id="85" name="Google Shape;85;p4"/>
          <p:cNvCxnSpPr/>
          <p:nvPr/>
        </p:nvCxnSpPr>
        <p:spPr>
          <a:xfrm>
            <a:off x="1488366" y="791355"/>
            <a:ext cx="0" cy="1394700"/>
          </a:xfrm>
          <a:prstGeom prst="straightConnector1">
            <a:avLst/>
          </a:prstGeom>
          <a:noFill/>
          <a:ln w="19050" cap="flat" cmpd="sng">
            <a:solidFill>
              <a:schemeClr val="lt1"/>
            </a:solidFill>
            <a:prstDash val="solid"/>
            <a:round/>
            <a:headEnd type="none" w="sm" len="sm"/>
            <a:tailEnd type="none" w="sm" len="sm"/>
          </a:ln>
        </p:spPr>
      </p:cxnSp>
      <p:sp>
        <p:nvSpPr>
          <p:cNvPr id="86" name="Google Shape;86;p4"/>
          <p:cNvSpPr txBox="1"/>
          <p:nvPr/>
        </p:nvSpPr>
        <p:spPr>
          <a:xfrm>
            <a:off x="125085" y="1532528"/>
            <a:ext cx="1237300" cy="405600"/>
          </a:xfrm>
          <a:prstGeom prst="rect">
            <a:avLst/>
          </a:prstGeom>
          <a:noFill/>
          <a:ln>
            <a:noFill/>
          </a:ln>
        </p:spPr>
        <p:txBody>
          <a:bodyPr spcFirstLastPara="1" wrap="square" lIns="91425" tIns="91425" rIns="91425" bIns="91425" anchor="t" anchorCtr="0">
            <a:noAutofit/>
          </a:bodyPr>
          <a:lstStyle/>
          <a:p>
            <a:pPr marL="0" marR="0" lvl="0" indent="0" algn="ctr" rtl="0">
              <a:lnSpc>
                <a:spcPct val="115000"/>
              </a:lnSpc>
              <a:spcBef>
                <a:spcPts val="0"/>
              </a:spcBef>
              <a:spcAft>
                <a:spcPts val="0"/>
              </a:spcAft>
              <a:buClr>
                <a:srgbClr val="000000"/>
              </a:buClr>
              <a:buSzPts val="1200"/>
              <a:buFont typeface="Arial"/>
              <a:buNone/>
            </a:pPr>
            <a:r>
              <a:rPr lang="it-IT" sz="1200" b="1" i="0" u="none" strike="noStrike" cap="none">
                <a:solidFill>
                  <a:srgbClr val="FFFFFF"/>
                </a:solidFill>
                <a:latin typeface="Titillium Web"/>
                <a:ea typeface="Titillium Web"/>
                <a:cs typeface="Titillium Web"/>
                <a:sym typeface="Titillium Web"/>
              </a:rPr>
              <a:t>HARDWARE</a:t>
            </a:r>
            <a:endParaRPr sz="1200" b="1" i="0" u="none" strike="noStrike" cap="none">
              <a:solidFill>
                <a:srgbClr val="FFFFFF"/>
              </a:solidFill>
              <a:latin typeface="Titillium Web"/>
              <a:ea typeface="Titillium Web"/>
              <a:cs typeface="Titillium Web"/>
              <a:sym typeface="Titillium Web"/>
            </a:endParaRPr>
          </a:p>
          <a:p>
            <a:pPr marL="0" marR="0" lvl="0" indent="0" algn="ctr"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87" name="Google Shape;87;p4"/>
          <p:cNvSpPr txBox="1"/>
          <p:nvPr/>
        </p:nvSpPr>
        <p:spPr>
          <a:xfrm rot="1653082">
            <a:off x="6672325" y="482581"/>
            <a:ext cx="2350680" cy="1099496"/>
          </a:xfrm>
          <a:prstGeom prst="rect">
            <a:avLst/>
          </a:prstGeom>
          <a:solidFill>
            <a:srgbClr val="0066CC"/>
          </a:solid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800"/>
              <a:buFont typeface="Arial"/>
              <a:buNone/>
            </a:pPr>
            <a:r>
              <a:rPr lang="it-IT" sz="2800" b="1" i="0" u="none" strike="noStrike" cap="none">
                <a:solidFill>
                  <a:srgbClr val="FFFFFF"/>
                </a:solidFill>
                <a:latin typeface="Titillium Web"/>
                <a:ea typeface="Titillium Web"/>
                <a:cs typeface="Titillium Web"/>
                <a:sym typeface="Titillium Web"/>
              </a:rPr>
              <a:t>Quale scheda compilare?</a:t>
            </a:r>
            <a:endParaRPr sz="2800" b="1" i="0" u="none" strike="noStrike" cap="none">
              <a:solidFill>
                <a:srgbClr val="FFFFFF"/>
              </a:solidFill>
              <a:latin typeface="Titillium Web"/>
              <a:ea typeface="Titillium Web"/>
              <a:cs typeface="Titillium Web"/>
              <a:sym typeface="Titillium Web"/>
            </a:endParaRPr>
          </a:p>
        </p:txBody>
      </p:sp>
      <p:pic>
        <p:nvPicPr>
          <p:cNvPr id="88" name="Google Shape;88;p4" descr="Server con riempimento a tinta unita"/>
          <p:cNvPicPr preferRelativeResize="0"/>
          <p:nvPr/>
        </p:nvPicPr>
        <p:blipFill rotWithShape="1">
          <a:blip r:embed="rId3">
            <a:alphaModFix/>
          </a:blip>
          <a:srcRect/>
          <a:stretch/>
        </p:blipFill>
        <p:spPr>
          <a:xfrm>
            <a:off x="21386" y="3154421"/>
            <a:ext cx="779472" cy="779472"/>
          </a:xfrm>
          <a:prstGeom prst="rect">
            <a:avLst/>
          </a:prstGeom>
          <a:noFill/>
          <a:ln>
            <a:noFill/>
          </a:ln>
        </p:spPr>
      </p:pic>
      <p:pic>
        <p:nvPicPr>
          <p:cNvPr id="89" name="Google Shape;89;p4" descr="Sincronizzazione cloud con riempimento a tinta unita"/>
          <p:cNvPicPr preferRelativeResize="0"/>
          <p:nvPr/>
        </p:nvPicPr>
        <p:blipFill rotWithShape="1">
          <a:blip r:embed="rId4">
            <a:alphaModFix/>
          </a:blip>
          <a:srcRect/>
          <a:stretch/>
        </p:blipFill>
        <p:spPr>
          <a:xfrm>
            <a:off x="735126" y="2445951"/>
            <a:ext cx="678586" cy="678586"/>
          </a:xfrm>
          <a:prstGeom prst="rect">
            <a:avLst/>
          </a:prstGeom>
          <a:noFill/>
          <a:ln>
            <a:noFill/>
          </a:ln>
        </p:spPr>
      </p:pic>
      <p:pic>
        <p:nvPicPr>
          <p:cNvPr id="90" name="Google Shape;90;p4" descr="Computer con riempimento a tinta unita"/>
          <p:cNvPicPr preferRelativeResize="0"/>
          <p:nvPr/>
        </p:nvPicPr>
        <p:blipFill rotWithShape="1">
          <a:blip r:embed="rId5">
            <a:alphaModFix/>
          </a:blip>
          <a:srcRect/>
          <a:stretch/>
        </p:blipFill>
        <p:spPr>
          <a:xfrm>
            <a:off x="322003" y="753277"/>
            <a:ext cx="914400" cy="914400"/>
          </a:xfrm>
          <a:prstGeom prst="rect">
            <a:avLst/>
          </a:prstGeom>
          <a:noFill/>
          <a:ln>
            <a:noFill/>
          </a:ln>
        </p:spPr>
      </p:pic>
      <p:sp>
        <p:nvSpPr>
          <p:cNvPr id="91" name="Google Shape;91;p4"/>
          <p:cNvSpPr txBox="1"/>
          <p:nvPr/>
        </p:nvSpPr>
        <p:spPr>
          <a:xfrm>
            <a:off x="716018" y="3238449"/>
            <a:ext cx="716803" cy="405600"/>
          </a:xfrm>
          <a:prstGeom prst="rect">
            <a:avLst/>
          </a:prstGeom>
          <a:noFill/>
          <a:ln>
            <a:noFill/>
          </a:ln>
        </p:spPr>
        <p:txBody>
          <a:bodyPr spcFirstLastPara="1" wrap="square" lIns="91425" tIns="91425" rIns="91425" bIns="91425" anchor="t" anchorCtr="0">
            <a:noAutofit/>
          </a:bodyPr>
          <a:lstStyle/>
          <a:p>
            <a:pPr marL="0" marR="0" lvl="0" indent="0" algn="ctr" rtl="0">
              <a:lnSpc>
                <a:spcPct val="115000"/>
              </a:lnSpc>
              <a:spcBef>
                <a:spcPts val="0"/>
              </a:spcBef>
              <a:spcAft>
                <a:spcPts val="0"/>
              </a:spcAft>
              <a:buClr>
                <a:srgbClr val="000000"/>
              </a:buClr>
              <a:buSzPts val="1200"/>
              <a:buFont typeface="Arial"/>
              <a:buNone/>
            </a:pPr>
            <a:r>
              <a:rPr lang="it-IT" sz="1200" b="1" i="0" u="none" strike="noStrike" cap="none">
                <a:solidFill>
                  <a:srgbClr val="FFFFFF"/>
                </a:solidFill>
                <a:latin typeface="Titillium Web"/>
                <a:ea typeface="Titillium Web"/>
                <a:cs typeface="Titillium Web"/>
                <a:sym typeface="Titillium Web"/>
              </a:rPr>
              <a:t>DATA CENTER</a:t>
            </a:r>
            <a:endParaRPr sz="1200" b="1" i="0" u="none" strike="noStrike" cap="none">
              <a:solidFill>
                <a:srgbClr val="FFFFFF"/>
              </a:solidFill>
              <a:latin typeface="Titillium Web"/>
              <a:ea typeface="Titillium Web"/>
              <a:cs typeface="Titillium Web"/>
              <a:sym typeface="Titillium Web"/>
            </a:endParaRPr>
          </a:p>
          <a:p>
            <a:pPr marL="0" marR="0" lvl="0" indent="0" algn="ctr"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cxnSp>
        <p:nvCxnSpPr>
          <p:cNvPr id="92" name="Google Shape;92;p4"/>
          <p:cNvCxnSpPr/>
          <p:nvPr/>
        </p:nvCxnSpPr>
        <p:spPr>
          <a:xfrm>
            <a:off x="2467429" y="2203506"/>
            <a:ext cx="1240972" cy="0"/>
          </a:xfrm>
          <a:prstGeom prst="straightConnector1">
            <a:avLst/>
          </a:prstGeom>
          <a:noFill/>
          <a:ln w="9525" cap="flat" cmpd="sng">
            <a:solidFill>
              <a:schemeClr val="lt1"/>
            </a:solidFill>
            <a:prstDash val="solid"/>
            <a:round/>
            <a:headEnd type="none" w="sm" len="sm"/>
            <a:tailEnd type="triangle" w="med" len="med"/>
          </a:ln>
        </p:spPr>
      </p:cxnSp>
      <p:cxnSp>
        <p:nvCxnSpPr>
          <p:cNvPr id="93" name="Google Shape;93;p4"/>
          <p:cNvCxnSpPr/>
          <p:nvPr/>
        </p:nvCxnSpPr>
        <p:spPr>
          <a:xfrm rot="10800000">
            <a:off x="2467429" y="2068288"/>
            <a:ext cx="0" cy="139539"/>
          </a:xfrm>
          <a:prstGeom prst="straightConnector1">
            <a:avLst/>
          </a:prstGeom>
          <a:noFill/>
          <a:ln w="9525" cap="flat" cmpd="sng">
            <a:solidFill>
              <a:schemeClr val="lt1"/>
            </a:solidFill>
            <a:prstDash val="solid"/>
            <a:round/>
            <a:headEnd type="none" w="sm" len="sm"/>
            <a:tailEnd type="none" w="sm" len="sm"/>
          </a:ln>
        </p:spPr>
      </p:cxnSp>
      <p:cxnSp>
        <p:nvCxnSpPr>
          <p:cNvPr id="94" name="Google Shape;94;p4"/>
          <p:cNvCxnSpPr/>
          <p:nvPr/>
        </p:nvCxnSpPr>
        <p:spPr>
          <a:xfrm rot="10800000">
            <a:off x="1655371" y="2010892"/>
            <a:ext cx="4765655" cy="4782"/>
          </a:xfrm>
          <a:prstGeom prst="straightConnector1">
            <a:avLst/>
          </a:prstGeom>
          <a:noFill/>
          <a:ln w="19050" cap="flat" cmpd="sng">
            <a:solidFill>
              <a:schemeClr val="lt1"/>
            </a:solidFill>
            <a:prstDash val="solid"/>
            <a:round/>
            <a:headEnd type="none" w="sm" len="sm"/>
            <a:tailEnd type="none" w="sm" len="sm"/>
          </a:ln>
        </p:spPr>
      </p:cxnSp>
      <p:cxnSp>
        <p:nvCxnSpPr>
          <p:cNvPr id="95" name="Google Shape;95;p4"/>
          <p:cNvCxnSpPr/>
          <p:nvPr/>
        </p:nvCxnSpPr>
        <p:spPr>
          <a:xfrm>
            <a:off x="2532746" y="4685441"/>
            <a:ext cx="1240972" cy="0"/>
          </a:xfrm>
          <a:prstGeom prst="straightConnector1">
            <a:avLst/>
          </a:prstGeom>
          <a:noFill/>
          <a:ln w="9525" cap="flat" cmpd="sng">
            <a:solidFill>
              <a:schemeClr val="lt1"/>
            </a:solidFill>
            <a:prstDash val="solid"/>
            <a:round/>
            <a:headEnd type="none" w="sm" len="sm"/>
            <a:tailEnd type="triangle" w="med" len="med"/>
          </a:ln>
        </p:spPr>
      </p:cxnSp>
      <p:cxnSp>
        <p:nvCxnSpPr>
          <p:cNvPr id="96" name="Google Shape;96;p4"/>
          <p:cNvCxnSpPr/>
          <p:nvPr/>
        </p:nvCxnSpPr>
        <p:spPr>
          <a:xfrm rot="10800000">
            <a:off x="2532746" y="4550223"/>
            <a:ext cx="0" cy="139539"/>
          </a:xfrm>
          <a:prstGeom prst="straightConnector1">
            <a:avLst/>
          </a:prstGeom>
          <a:noFill/>
          <a:ln w="9525" cap="flat" cmpd="sng">
            <a:solidFill>
              <a:schemeClr val="lt1"/>
            </a:solidFill>
            <a:prstDash val="solid"/>
            <a:round/>
            <a:headEnd type="none" w="sm" len="sm"/>
            <a:tailEnd type="none" w="sm" len="sm"/>
          </a:ln>
        </p:spPr>
      </p:cxnSp>
      <p:cxnSp>
        <p:nvCxnSpPr>
          <p:cNvPr id="97" name="Google Shape;97;p4"/>
          <p:cNvCxnSpPr/>
          <p:nvPr/>
        </p:nvCxnSpPr>
        <p:spPr>
          <a:xfrm rot="10800000">
            <a:off x="1720688" y="4492827"/>
            <a:ext cx="4765655" cy="4782"/>
          </a:xfrm>
          <a:prstGeom prst="straightConnector1">
            <a:avLst/>
          </a:prstGeom>
          <a:noFill/>
          <a:ln w="19050" cap="flat" cmpd="sng">
            <a:solidFill>
              <a:schemeClr val="lt1"/>
            </a:solidFill>
            <a:prstDash val="solid"/>
            <a:round/>
            <a:headEnd type="none" w="sm" len="sm"/>
            <a:tailEnd type="none" w="sm" len="sm"/>
          </a:ln>
        </p:spPr>
      </p:cxnSp>
      <p:sp>
        <p:nvSpPr>
          <p:cNvPr id="98" name="Google Shape;98;p4"/>
          <p:cNvSpPr/>
          <p:nvPr/>
        </p:nvSpPr>
        <p:spPr>
          <a:xfrm>
            <a:off x="3779061" y="2087380"/>
            <a:ext cx="995222" cy="231720"/>
          </a:xfrm>
          <a:prstGeom prst="roundRect">
            <a:avLst>
              <a:gd name="adj" fmla="val 16667"/>
            </a:avLst>
          </a:prstGeom>
          <a:solidFill>
            <a:srgbClr val="0070C0"/>
          </a:solidFill>
          <a:ln w="12700" cap="flat" cmpd="sng">
            <a:solidFill>
              <a:schemeClr val="lt1"/>
            </a:solidFill>
            <a:prstDash val="solid"/>
            <a:miter lim="800000"/>
            <a:headEnd type="none" w="sm" len="sm"/>
            <a:tailEnd type="none" w="sm" len="sm"/>
          </a:ln>
        </p:spPr>
        <p:txBody>
          <a:bodyPr spcFirstLastPara="1" wrap="square" lIns="68550" tIns="68550" rIns="68550" bIns="68550" anchor="ctr" anchorCtr="0">
            <a:noAutofit/>
          </a:bodyPr>
          <a:lstStyle/>
          <a:p>
            <a:pPr marL="0" marR="0" lvl="0" indent="0" algn="l" rtl="0">
              <a:lnSpc>
                <a:spcPct val="100000"/>
              </a:lnSpc>
              <a:spcBef>
                <a:spcPts val="0"/>
              </a:spcBef>
              <a:spcAft>
                <a:spcPts val="0"/>
              </a:spcAft>
              <a:buClr>
                <a:srgbClr val="000000"/>
              </a:buClr>
              <a:buSzPts val="1050"/>
              <a:buFont typeface="Arial"/>
              <a:buNone/>
            </a:pPr>
            <a:endParaRPr sz="1050" b="0" i="0" u="none" strike="noStrike" cap="none">
              <a:solidFill>
                <a:srgbClr val="000000"/>
              </a:solidFill>
              <a:latin typeface="Arial"/>
              <a:ea typeface="Arial"/>
              <a:cs typeface="Arial"/>
              <a:sym typeface="Arial"/>
            </a:endParaRPr>
          </a:p>
        </p:txBody>
      </p:sp>
      <p:sp>
        <p:nvSpPr>
          <p:cNvPr id="99" name="Google Shape;99;p4"/>
          <p:cNvSpPr txBox="1"/>
          <p:nvPr/>
        </p:nvSpPr>
        <p:spPr>
          <a:xfrm>
            <a:off x="3806249" y="2102758"/>
            <a:ext cx="970596" cy="231720"/>
          </a:xfrm>
          <a:prstGeom prst="rect">
            <a:avLst/>
          </a:prstGeom>
          <a:noFill/>
          <a:ln>
            <a:noFill/>
          </a:ln>
        </p:spPr>
        <p:txBody>
          <a:bodyPr spcFirstLastPara="1" wrap="square" lIns="74275" tIns="37125" rIns="74275" bIns="37125" anchor="ctr" anchorCtr="0">
            <a:noAutofit/>
          </a:bodyPr>
          <a:lstStyle/>
          <a:p>
            <a:pPr marL="0" marR="0" lvl="0" indent="0" algn="ctr" rtl="0">
              <a:lnSpc>
                <a:spcPct val="90000"/>
              </a:lnSpc>
              <a:spcBef>
                <a:spcPts val="0"/>
              </a:spcBef>
              <a:spcAft>
                <a:spcPts val="0"/>
              </a:spcAft>
              <a:buClr>
                <a:srgbClr val="000000"/>
              </a:buClr>
              <a:buSzPts val="1400"/>
              <a:buFont typeface="Arial"/>
              <a:buNone/>
            </a:pPr>
            <a:r>
              <a:rPr lang="it-IT" sz="1400" b="1" i="0" u="none" strike="noStrike" cap="none">
                <a:solidFill>
                  <a:schemeClr val="lt1"/>
                </a:solidFill>
                <a:latin typeface="Calibri"/>
                <a:ea typeface="Calibri"/>
                <a:cs typeface="Calibri"/>
                <a:sym typeface="Calibri"/>
              </a:rPr>
              <a:t>Scheda 3</a:t>
            </a:r>
            <a:endParaRPr sz="1400" b="0" i="0" u="none" strike="noStrike" cap="none">
              <a:solidFill>
                <a:schemeClr val="lt1"/>
              </a:solidFill>
              <a:latin typeface="Calibri"/>
              <a:ea typeface="Calibri"/>
              <a:cs typeface="Calibri"/>
              <a:sym typeface="Calibri"/>
            </a:endParaRPr>
          </a:p>
        </p:txBody>
      </p:sp>
      <p:sp>
        <p:nvSpPr>
          <p:cNvPr id="100" name="Google Shape;100;p4"/>
          <p:cNvSpPr/>
          <p:nvPr/>
        </p:nvSpPr>
        <p:spPr>
          <a:xfrm>
            <a:off x="3835277" y="4583701"/>
            <a:ext cx="1166386" cy="237942"/>
          </a:xfrm>
          <a:prstGeom prst="roundRect">
            <a:avLst>
              <a:gd name="adj" fmla="val 16667"/>
            </a:avLst>
          </a:prstGeom>
          <a:solidFill>
            <a:srgbClr val="0070C0"/>
          </a:solidFill>
          <a:ln w="12700" cap="flat" cmpd="sng">
            <a:solidFill>
              <a:schemeClr val="lt1"/>
            </a:solidFill>
            <a:prstDash val="solid"/>
            <a:miter lim="800000"/>
            <a:headEnd type="none" w="sm" len="sm"/>
            <a:tailEnd type="none" w="sm" len="sm"/>
          </a:ln>
        </p:spPr>
        <p:txBody>
          <a:bodyPr spcFirstLastPara="1" wrap="square" lIns="68550" tIns="68550" rIns="68550" bIns="68550" anchor="ctr" anchorCtr="0">
            <a:noAutofit/>
          </a:bodyPr>
          <a:lstStyle/>
          <a:p>
            <a:pPr marL="0" marR="0" lvl="0" indent="0" algn="l" rtl="0">
              <a:lnSpc>
                <a:spcPct val="100000"/>
              </a:lnSpc>
              <a:spcBef>
                <a:spcPts val="0"/>
              </a:spcBef>
              <a:spcAft>
                <a:spcPts val="0"/>
              </a:spcAft>
              <a:buClr>
                <a:srgbClr val="000000"/>
              </a:buClr>
              <a:buSzPts val="1050"/>
              <a:buFont typeface="Arial"/>
              <a:buNone/>
            </a:pPr>
            <a:endParaRPr sz="1050" b="0" i="0" u="none" strike="noStrike" cap="none">
              <a:solidFill>
                <a:srgbClr val="000000"/>
              </a:solidFill>
              <a:latin typeface="Arial"/>
              <a:ea typeface="Arial"/>
              <a:cs typeface="Arial"/>
              <a:sym typeface="Arial"/>
            </a:endParaRPr>
          </a:p>
        </p:txBody>
      </p:sp>
      <p:sp>
        <p:nvSpPr>
          <p:cNvPr id="101" name="Google Shape;101;p4"/>
          <p:cNvSpPr txBox="1"/>
          <p:nvPr/>
        </p:nvSpPr>
        <p:spPr>
          <a:xfrm>
            <a:off x="3864583" y="4599079"/>
            <a:ext cx="1137524" cy="237942"/>
          </a:xfrm>
          <a:prstGeom prst="rect">
            <a:avLst/>
          </a:prstGeom>
          <a:noFill/>
          <a:ln>
            <a:noFill/>
          </a:ln>
        </p:spPr>
        <p:txBody>
          <a:bodyPr spcFirstLastPara="1" wrap="square" lIns="74275" tIns="37125" rIns="74275" bIns="37125" anchor="ctr" anchorCtr="0">
            <a:noAutofit/>
          </a:bodyPr>
          <a:lstStyle/>
          <a:p>
            <a:pPr marL="0" marR="0" lvl="0" indent="0" algn="ctr" rtl="0">
              <a:lnSpc>
                <a:spcPct val="90000"/>
              </a:lnSpc>
              <a:spcBef>
                <a:spcPts val="0"/>
              </a:spcBef>
              <a:spcAft>
                <a:spcPts val="0"/>
              </a:spcAft>
              <a:buClr>
                <a:srgbClr val="000000"/>
              </a:buClr>
              <a:buSzPts val="1400"/>
              <a:buFont typeface="Arial"/>
              <a:buNone/>
            </a:pPr>
            <a:r>
              <a:rPr lang="it-IT" sz="1400" b="1" i="0" u="none" strike="noStrike" cap="none">
                <a:solidFill>
                  <a:schemeClr val="lt1"/>
                </a:solidFill>
                <a:latin typeface="Calibri"/>
                <a:ea typeface="Calibri"/>
                <a:cs typeface="Calibri"/>
                <a:sym typeface="Calibri"/>
              </a:rPr>
              <a:t>Scheda 6 e 8</a:t>
            </a:r>
            <a:endParaRPr sz="1400" b="0" i="0" u="none" strike="noStrike" cap="none">
              <a:solidFill>
                <a:schemeClr val="lt1"/>
              </a:solidFill>
              <a:latin typeface="Calibri"/>
              <a:ea typeface="Calibri"/>
              <a:cs typeface="Calibri"/>
              <a:sym typeface="Calibri"/>
            </a:endParaRPr>
          </a:p>
        </p:txBody>
      </p:sp>
      <p:pic>
        <p:nvPicPr>
          <p:cNvPr id="102" name="Google Shape;102;p4"/>
          <p:cNvPicPr preferRelativeResize="0"/>
          <p:nvPr/>
        </p:nvPicPr>
        <p:blipFill rotWithShape="1">
          <a:blip r:embed="rId6">
            <a:alphaModFix/>
          </a:blip>
          <a:srcRect/>
          <a:stretch/>
        </p:blipFill>
        <p:spPr>
          <a:xfrm>
            <a:off x="543037" y="4179550"/>
            <a:ext cx="472336" cy="77947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Google Shape;107;p5"/>
          <p:cNvSpPr txBox="1"/>
          <p:nvPr/>
        </p:nvSpPr>
        <p:spPr>
          <a:xfrm>
            <a:off x="3948557" y="1511646"/>
            <a:ext cx="4954144" cy="3631854"/>
          </a:xfrm>
          <a:prstGeom prst="rect">
            <a:avLst/>
          </a:prstGeom>
          <a:noFill/>
          <a:ln>
            <a:noFill/>
          </a:ln>
        </p:spPr>
        <p:txBody>
          <a:bodyPr spcFirstLastPara="1" wrap="square" lIns="91425" tIns="91425" rIns="91425" bIns="91425" anchor="ctr" anchorCtr="0">
            <a:noAutofit/>
          </a:bodyPr>
          <a:lstStyle/>
          <a:p>
            <a:pPr marL="457200" marR="76200" lvl="0" indent="-317500" algn="just" rtl="0">
              <a:lnSpc>
                <a:spcPct val="115000"/>
              </a:lnSpc>
              <a:spcBef>
                <a:spcPts val="0"/>
              </a:spcBef>
              <a:spcAft>
                <a:spcPts val="0"/>
              </a:spcAft>
              <a:buClr>
                <a:srgbClr val="00C2C7"/>
              </a:buClr>
              <a:buSzPts val="1400"/>
              <a:buFont typeface="Titillium Web"/>
              <a:buChar char="➔"/>
            </a:pPr>
            <a:r>
              <a:rPr lang="it-IT" sz="1200" b="1" i="0" u="none" strike="noStrike" cap="none">
                <a:solidFill>
                  <a:srgbClr val="5A6772"/>
                </a:solidFill>
                <a:latin typeface="Titillium Web"/>
                <a:ea typeface="Titillium Web"/>
                <a:cs typeface="Titillium Web"/>
                <a:sym typeface="Titillium Web"/>
              </a:rPr>
              <a:t> 1</a:t>
            </a:r>
            <a:r>
              <a:rPr lang="it-IT" sz="1200" b="0" i="0" u="none" strike="noStrike" cap="none">
                <a:solidFill>
                  <a:srgbClr val="5A6772"/>
                </a:solidFill>
                <a:latin typeface="Titillium Web"/>
                <a:ea typeface="Titillium Web"/>
                <a:cs typeface="Titillium Web"/>
                <a:sym typeface="Titillium Web"/>
              </a:rPr>
              <a:t>: Possesso dell’iscrizione al Registro nazionale dei soggetti obbligati al finanziamento dei sistemi di gestione dei RAEE </a:t>
            </a:r>
            <a:r>
              <a:rPr lang="it-IT" sz="1200" b="1" i="0" u="none" strike="noStrike" cap="none">
                <a:solidFill>
                  <a:srgbClr val="C00000"/>
                </a:solidFill>
                <a:latin typeface="Titillium Web"/>
                <a:ea typeface="Titillium Web"/>
                <a:cs typeface="Titillium Web"/>
                <a:sym typeface="Titillium Web"/>
              </a:rPr>
              <a:t>(1)</a:t>
            </a:r>
            <a:r>
              <a:rPr lang="it-IT" sz="1200" b="0" i="0" u="none" strike="noStrike" cap="none">
                <a:solidFill>
                  <a:srgbClr val="5A6772"/>
                </a:solidFill>
                <a:latin typeface="Titillium Web"/>
                <a:ea typeface="Titillium Web"/>
                <a:cs typeface="Titillium Web"/>
                <a:sym typeface="Titillium Web"/>
              </a:rPr>
              <a:t>, da parte, alternativamente:</a:t>
            </a:r>
            <a:endParaRPr sz="1400" b="0" i="0" u="none" strike="noStrike" cap="none">
              <a:solidFill>
                <a:srgbClr val="000000"/>
              </a:solidFill>
              <a:latin typeface="Arial"/>
              <a:ea typeface="Arial"/>
              <a:cs typeface="Arial"/>
              <a:sym typeface="Arial"/>
            </a:endParaRPr>
          </a:p>
          <a:p>
            <a:pPr marL="742950" marR="0" lvl="1" indent="-285750" algn="just" rtl="0">
              <a:lnSpc>
                <a:spcPct val="100000"/>
              </a:lnSpc>
              <a:spcBef>
                <a:spcPts val="0"/>
              </a:spcBef>
              <a:spcAft>
                <a:spcPts val="0"/>
              </a:spcAft>
              <a:buClr>
                <a:srgbClr val="000000"/>
              </a:buClr>
              <a:buSzPts val="1200"/>
              <a:buFont typeface="Noto Sans"/>
              <a:buChar char="∙"/>
            </a:pPr>
            <a:r>
              <a:rPr lang="it-IT" sz="1200" b="0" i="0" u="none" strike="noStrike" cap="none">
                <a:solidFill>
                  <a:srgbClr val="5A6772"/>
                </a:solidFill>
                <a:latin typeface="Titillium Web"/>
                <a:ea typeface="Titillium Web"/>
                <a:cs typeface="Titillium Web"/>
                <a:sym typeface="Titillium Web"/>
              </a:rPr>
              <a:t>dell’offerente;</a:t>
            </a:r>
            <a:endParaRPr sz="1400" b="0" i="0" u="none" strike="noStrike" cap="none">
              <a:solidFill>
                <a:srgbClr val="000000"/>
              </a:solidFill>
              <a:latin typeface="Arial"/>
              <a:ea typeface="Arial"/>
              <a:cs typeface="Arial"/>
              <a:sym typeface="Arial"/>
            </a:endParaRPr>
          </a:p>
          <a:p>
            <a:pPr marL="742950" marR="0" lvl="1" indent="-285750" algn="just" rtl="0">
              <a:lnSpc>
                <a:spcPct val="100000"/>
              </a:lnSpc>
              <a:spcBef>
                <a:spcPts val="0"/>
              </a:spcBef>
              <a:spcAft>
                <a:spcPts val="0"/>
              </a:spcAft>
              <a:buClr>
                <a:srgbClr val="000000"/>
              </a:buClr>
              <a:buSzPts val="1200"/>
              <a:buFont typeface="Noto Sans"/>
              <a:buChar char="∙"/>
            </a:pPr>
            <a:r>
              <a:rPr lang="it-IT" sz="1200" b="0" i="0" u="none" strike="noStrike" cap="none">
                <a:solidFill>
                  <a:srgbClr val="5A6772"/>
                </a:solidFill>
                <a:latin typeface="Titillium Web"/>
                <a:ea typeface="Titillium Web"/>
                <a:cs typeface="Titillium Web"/>
                <a:sym typeface="Titillium Web"/>
              </a:rPr>
              <a:t>oppure, se diverso dall’offerente, dal produttore;</a:t>
            </a:r>
            <a:endParaRPr sz="1400" b="0" i="0" u="none" strike="noStrike" cap="none">
              <a:solidFill>
                <a:srgbClr val="000000"/>
              </a:solidFill>
              <a:latin typeface="Arial"/>
              <a:ea typeface="Arial"/>
              <a:cs typeface="Arial"/>
              <a:sym typeface="Arial"/>
            </a:endParaRPr>
          </a:p>
          <a:p>
            <a:pPr marL="742950" marR="0" lvl="1" indent="-285750" algn="just" rtl="0">
              <a:lnSpc>
                <a:spcPct val="100000"/>
              </a:lnSpc>
              <a:spcBef>
                <a:spcPts val="0"/>
              </a:spcBef>
              <a:spcAft>
                <a:spcPts val="0"/>
              </a:spcAft>
              <a:buClr>
                <a:srgbClr val="000000"/>
              </a:buClr>
              <a:buSzPts val="1200"/>
              <a:buFont typeface="Noto Sans"/>
              <a:buChar char="∙"/>
            </a:pPr>
            <a:r>
              <a:rPr lang="it-IT" sz="1200" b="0" i="0" u="none" strike="noStrike" cap="none">
                <a:solidFill>
                  <a:srgbClr val="5A6772"/>
                </a:solidFill>
                <a:latin typeface="Titillium Web"/>
                <a:ea typeface="Titillium Web"/>
                <a:cs typeface="Titillium Web"/>
                <a:sym typeface="Titillium Web"/>
              </a:rPr>
              <a:t>oppure, sempre se diverso dall’offerente, dal distributore</a:t>
            </a:r>
            <a:endParaRPr sz="1400" b="0" i="0" u="none" strike="noStrike" cap="none">
              <a:solidFill>
                <a:srgbClr val="5A6772"/>
              </a:solidFill>
              <a:latin typeface="Titillium Web"/>
              <a:ea typeface="Titillium Web"/>
              <a:cs typeface="Titillium Web"/>
              <a:sym typeface="Titillium Web"/>
            </a:endParaRPr>
          </a:p>
          <a:p>
            <a:pPr marL="457200" marR="76200" lvl="0" indent="-228600" algn="just" rtl="0">
              <a:lnSpc>
                <a:spcPct val="115000"/>
              </a:lnSpc>
              <a:spcBef>
                <a:spcPts val="0"/>
              </a:spcBef>
              <a:spcAft>
                <a:spcPts val="0"/>
              </a:spcAft>
              <a:buClr>
                <a:srgbClr val="00C2C7"/>
              </a:buClr>
              <a:buSzPts val="1400"/>
              <a:buFont typeface="Titillium Web"/>
              <a:buNone/>
            </a:pPr>
            <a:endParaRPr sz="1200" b="0" i="0" u="none" strike="noStrike" cap="none">
              <a:solidFill>
                <a:srgbClr val="5A6772"/>
              </a:solidFill>
              <a:latin typeface="Titillium Web"/>
              <a:ea typeface="Titillium Web"/>
              <a:cs typeface="Titillium Web"/>
              <a:sym typeface="Titillium Web"/>
            </a:endParaRPr>
          </a:p>
          <a:p>
            <a:pPr marL="457200" marR="76200" lvl="0" indent="-317500" algn="just" rtl="0">
              <a:lnSpc>
                <a:spcPct val="115000"/>
              </a:lnSpc>
              <a:spcBef>
                <a:spcPts val="0"/>
              </a:spcBef>
              <a:spcAft>
                <a:spcPts val="0"/>
              </a:spcAft>
              <a:buClr>
                <a:srgbClr val="00C2C7"/>
              </a:buClr>
              <a:buSzPts val="1400"/>
              <a:buFont typeface="Titillium Web"/>
              <a:buChar char="➔"/>
            </a:pPr>
            <a:r>
              <a:rPr lang="it-IT" sz="1200" b="1" i="0" u="none" strike="noStrike" cap="none">
                <a:solidFill>
                  <a:srgbClr val="5A6772"/>
                </a:solidFill>
                <a:latin typeface="Titillium Web"/>
                <a:ea typeface="Titillium Web"/>
                <a:cs typeface="Titillium Web"/>
                <a:sym typeface="Titillium Web"/>
              </a:rPr>
              <a:t>2: </a:t>
            </a:r>
            <a:r>
              <a:rPr lang="it-IT" sz="1200" b="0" i="0" u="none" strike="noStrike" cap="none">
                <a:solidFill>
                  <a:srgbClr val="5A6772"/>
                </a:solidFill>
                <a:latin typeface="Titillium Web"/>
                <a:ea typeface="Titillium Web"/>
                <a:cs typeface="Titillium Web"/>
                <a:sym typeface="Titillium Web"/>
              </a:rPr>
              <a:t>Etichette ambientali ISO di tipo I, secondo la UNI EN ISO 14024 (esempio EPEAT pertinente, Blauer Engel, TCO Certified o altra etichetta equivalente) per Economia Circolare e Prevenzione e Riduzione dell’inquinamento</a:t>
            </a:r>
            <a:endParaRPr sz="1400" b="0" i="0" u="none" strike="noStrike" cap="none">
              <a:solidFill>
                <a:srgbClr val="000000"/>
              </a:solidFill>
              <a:latin typeface="Arial"/>
              <a:ea typeface="Arial"/>
              <a:cs typeface="Arial"/>
              <a:sym typeface="Arial"/>
            </a:endParaRPr>
          </a:p>
          <a:p>
            <a:pPr marL="457200" marR="76200" lvl="0" indent="-228600" algn="just" rtl="0">
              <a:lnSpc>
                <a:spcPct val="115000"/>
              </a:lnSpc>
              <a:spcBef>
                <a:spcPts val="0"/>
              </a:spcBef>
              <a:spcAft>
                <a:spcPts val="0"/>
              </a:spcAft>
              <a:buClr>
                <a:srgbClr val="00C2C7"/>
              </a:buClr>
              <a:buSzPts val="1400"/>
              <a:buFont typeface="Titillium Web"/>
              <a:buNone/>
            </a:pPr>
            <a:endParaRPr sz="1200" b="0" i="0" u="none" strike="noStrike" cap="none">
              <a:solidFill>
                <a:srgbClr val="5A6772"/>
              </a:solidFill>
              <a:latin typeface="Titillium Web"/>
              <a:ea typeface="Titillium Web"/>
              <a:cs typeface="Titillium Web"/>
              <a:sym typeface="Titillium Web"/>
            </a:endParaRPr>
          </a:p>
          <a:p>
            <a:pPr marL="139700" marR="76200" lvl="0" indent="0" algn="l" rtl="0">
              <a:lnSpc>
                <a:spcPct val="115000"/>
              </a:lnSpc>
              <a:spcBef>
                <a:spcPts val="0"/>
              </a:spcBef>
              <a:spcAft>
                <a:spcPts val="0"/>
              </a:spcAft>
              <a:buClr>
                <a:srgbClr val="000000"/>
              </a:buClr>
              <a:buSzPts val="1200"/>
              <a:buFont typeface="Arial"/>
              <a:buNone/>
            </a:pPr>
            <a:r>
              <a:rPr lang="it-IT" sz="1200" b="0" i="0" u="none" strike="noStrike" cap="none">
                <a:solidFill>
                  <a:srgbClr val="91A000"/>
                </a:solidFill>
                <a:latin typeface="Titillium Web"/>
                <a:ea typeface="Titillium Web"/>
                <a:cs typeface="Titillium Web"/>
                <a:sym typeface="Titillium Web"/>
              </a:rPr>
              <a:t>Nel caso di acquisto anche di apparecchiature ricondizionate rispondere ai punti 7, 8 e 9.</a:t>
            </a:r>
            <a:endParaRPr sz="1400" b="0" i="0" u="none" strike="noStrike" cap="none">
              <a:solidFill>
                <a:srgbClr val="000000"/>
              </a:solidFill>
              <a:latin typeface="Arial"/>
              <a:ea typeface="Arial"/>
              <a:cs typeface="Arial"/>
              <a:sym typeface="Arial"/>
            </a:endParaRPr>
          </a:p>
          <a:p>
            <a:pPr marL="457200" marR="76200" lvl="0" indent="-317500" algn="l" rtl="0">
              <a:lnSpc>
                <a:spcPct val="115000"/>
              </a:lnSpc>
              <a:spcBef>
                <a:spcPts val="0"/>
              </a:spcBef>
              <a:spcAft>
                <a:spcPts val="0"/>
              </a:spcAft>
              <a:buClr>
                <a:srgbClr val="00C2C7"/>
              </a:buClr>
              <a:buSzPts val="1400"/>
              <a:buFont typeface="Titillium Web"/>
              <a:buChar char="➔"/>
            </a:pPr>
            <a:r>
              <a:rPr lang="it-IT" sz="1200" b="1" i="0" u="none" strike="noStrike" cap="none">
                <a:solidFill>
                  <a:srgbClr val="91A000"/>
                </a:solidFill>
                <a:latin typeface="Titillium Web"/>
                <a:ea typeface="Titillium Web"/>
                <a:cs typeface="Titillium Web"/>
                <a:sym typeface="Titillium Web"/>
              </a:rPr>
              <a:t>7:</a:t>
            </a:r>
            <a:r>
              <a:rPr lang="it-IT" sz="1200" b="0" i="0" u="none" strike="noStrike" cap="none">
                <a:solidFill>
                  <a:srgbClr val="91A000"/>
                </a:solidFill>
                <a:latin typeface="Titillium Web"/>
                <a:ea typeface="Titillium Web"/>
                <a:cs typeface="Titillium Web"/>
                <a:sym typeface="Titillium Web"/>
              </a:rPr>
              <a:t> ISO 9001 </a:t>
            </a:r>
            <a:r>
              <a:rPr lang="it-IT" sz="1200" b="1" i="0" u="none" strike="noStrike" cap="none">
                <a:solidFill>
                  <a:srgbClr val="91A000"/>
                </a:solidFill>
                <a:latin typeface="Titillium Web"/>
                <a:ea typeface="Titillium Web"/>
                <a:cs typeface="Titillium Web"/>
                <a:sym typeface="Titillium Web"/>
              </a:rPr>
              <a:t>e</a:t>
            </a:r>
            <a:r>
              <a:rPr lang="it-IT" sz="1200" b="0" i="0" u="none" strike="noStrike" cap="none">
                <a:solidFill>
                  <a:srgbClr val="91A000"/>
                </a:solidFill>
                <a:latin typeface="Titillium Web"/>
                <a:ea typeface="Titillium Web"/>
                <a:cs typeface="Titillium Web"/>
                <a:sym typeface="Titillium Web"/>
              </a:rPr>
              <a:t> ISO14001 </a:t>
            </a:r>
            <a:r>
              <a:rPr lang="it-IT" sz="1200" b="1" i="0" u="none" strike="noStrike" cap="none">
                <a:solidFill>
                  <a:srgbClr val="91A000"/>
                </a:solidFill>
                <a:latin typeface="Titillium Web"/>
                <a:ea typeface="Titillium Web"/>
                <a:cs typeface="Titillium Web"/>
                <a:sym typeface="Titillium Web"/>
              </a:rPr>
              <a:t>oppure</a:t>
            </a:r>
            <a:r>
              <a:rPr lang="it-IT" sz="1200" b="0" i="0" u="none" strike="noStrike" cap="none">
                <a:solidFill>
                  <a:srgbClr val="91A000"/>
                </a:solidFill>
                <a:latin typeface="Titillium Web"/>
                <a:ea typeface="Titillium Web"/>
                <a:cs typeface="Titillium Web"/>
                <a:sym typeface="Titillium Web"/>
              </a:rPr>
              <a:t>  EN 50614:2020</a:t>
            </a:r>
            <a:endParaRPr sz="1400" b="0" i="0" u="none" strike="noStrike" cap="none">
              <a:solidFill>
                <a:srgbClr val="000000"/>
              </a:solidFill>
              <a:latin typeface="Arial"/>
              <a:ea typeface="Arial"/>
              <a:cs typeface="Arial"/>
              <a:sym typeface="Arial"/>
            </a:endParaRPr>
          </a:p>
          <a:p>
            <a:pPr marL="457200" marR="76200" lvl="0" indent="-317500" algn="just" rtl="0">
              <a:lnSpc>
                <a:spcPct val="115000"/>
              </a:lnSpc>
              <a:spcBef>
                <a:spcPts val="0"/>
              </a:spcBef>
              <a:spcAft>
                <a:spcPts val="0"/>
              </a:spcAft>
              <a:buClr>
                <a:srgbClr val="00C2C7"/>
              </a:buClr>
              <a:buSzPts val="1400"/>
              <a:buFont typeface="Titillium Web"/>
              <a:buChar char="➔"/>
            </a:pPr>
            <a:r>
              <a:rPr lang="it-IT" sz="1200" b="1" i="0" u="none" strike="noStrike" cap="none">
                <a:solidFill>
                  <a:srgbClr val="91A000"/>
                </a:solidFill>
                <a:latin typeface="Titillium Web"/>
                <a:ea typeface="Titillium Web"/>
                <a:cs typeface="Titillium Web"/>
                <a:sym typeface="Titillium Web"/>
              </a:rPr>
              <a:t>8:  </a:t>
            </a:r>
            <a:r>
              <a:rPr lang="it-IT" sz="1200" b="0" i="0" u="none" strike="noStrike" cap="none">
                <a:solidFill>
                  <a:srgbClr val="91A000"/>
                </a:solidFill>
                <a:latin typeface="Titillium Web"/>
                <a:ea typeface="Titillium Web"/>
                <a:cs typeface="Titillium Web"/>
                <a:sym typeface="Titillium Web"/>
              </a:rPr>
              <a:t>Dossier/Fascicolo Tecnico</a:t>
            </a:r>
            <a:endParaRPr sz="1400" b="0" i="0" u="none" strike="noStrike" cap="none">
              <a:solidFill>
                <a:srgbClr val="000000"/>
              </a:solidFill>
              <a:latin typeface="Arial"/>
              <a:ea typeface="Arial"/>
              <a:cs typeface="Arial"/>
              <a:sym typeface="Arial"/>
            </a:endParaRPr>
          </a:p>
          <a:p>
            <a:pPr marL="457200" marR="76200" lvl="0" indent="-317500" algn="just" rtl="0">
              <a:lnSpc>
                <a:spcPct val="115000"/>
              </a:lnSpc>
              <a:spcBef>
                <a:spcPts val="0"/>
              </a:spcBef>
              <a:spcAft>
                <a:spcPts val="0"/>
              </a:spcAft>
              <a:buClr>
                <a:srgbClr val="00C2C7"/>
              </a:buClr>
              <a:buSzPts val="1400"/>
              <a:buFont typeface="Titillium Web"/>
              <a:buChar char="➔"/>
            </a:pPr>
            <a:r>
              <a:rPr lang="it-IT" sz="1200" b="1" i="0" u="none" strike="noStrike" cap="none">
                <a:solidFill>
                  <a:srgbClr val="91A000"/>
                </a:solidFill>
                <a:latin typeface="Titillium Web"/>
                <a:ea typeface="Titillium Web"/>
                <a:cs typeface="Titillium Web"/>
                <a:sym typeface="Titillium Web"/>
              </a:rPr>
              <a:t>9:  </a:t>
            </a:r>
            <a:r>
              <a:rPr lang="it-IT" sz="1200" b="0" i="0" u="none" strike="noStrike" cap="none">
                <a:solidFill>
                  <a:srgbClr val="91A000"/>
                </a:solidFill>
                <a:latin typeface="Titillium Web"/>
                <a:ea typeface="Titillium Web"/>
                <a:cs typeface="Titillium Web"/>
                <a:sym typeface="Titillium Web"/>
              </a:rPr>
              <a:t>Dossier/Fascicolo Tecnico</a:t>
            </a:r>
            <a:endParaRPr sz="1400" b="0" i="0" u="none" strike="noStrike" cap="none">
              <a:solidFill>
                <a:srgbClr val="000000"/>
              </a:solidFill>
              <a:latin typeface="Arial"/>
              <a:ea typeface="Arial"/>
              <a:cs typeface="Arial"/>
              <a:sym typeface="Arial"/>
            </a:endParaRPr>
          </a:p>
          <a:p>
            <a:pPr marL="457200" marR="76200" lvl="0" indent="-228600" algn="just" rtl="0">
              <a:lnSpc>
                <a:spcPct val="115000"/>
              </a:lnSpc>
              <a:spcBef>
                <a:spcPts val="0"/>
              </a:spcBef>
              <a:spcAft>
                <a:spcPts val="0"/>
              </a:spcAft>
              <a:buClr>
                <a:srgbClr val="00C2C7"/>
              </a:buClr>
              <a:buSzPts val="1400"/>
              <a:buFont typeface="Titillium Web"/>
              <a:buNone/>
            </a:pPr>
            <a:endParaRPr sz="1200" b="1" i="0" u="none" strike="noStrike" cap="none">
              <a:solidFill>
                <a:srgbClr val="91A000"/>
              </a:solidFill>
              <a:latin typeface="Titillium Web"/>
              <a:ea typeface="Titillium Web"/>
              <a:cs typeface="Titillium Web"/>
              <a:sym typeface="Titillium Web"/>
            </a:endParaRPr>
          </a:p>
          <a:p>
            <a:pPr marL="457200" marR="76200" lvl="0" indent="-228600" algn="just" rtl="0">
              <a:lnSpc>
                <a:spcPct val="115000"/>
              </a:lnSpc>
              <a:spcBef>
                <a:spcPts val="0"/>
              </a:spcBef>
              <a:spcAft>
                <a:spcPts val="0"/>
              </a:spcAft>
              <a:buClr>
                <a:srgbClr val="00C2C7"/>
              </a:buClr>
              <a:buSzPts val="1400"/>
              <a:buFont typeface="Titillium Web"/>
              <a:buNone/>
            </a:pPr>
            <a:endParaRPr sz="1200" b="0" i="0" u="none" strike="noStrike" cap="none">
              <a:solidFill>
                <a:srgbClr val="91A000"/>
              </a:solidFill>
              <a:latin typeface="Titillium Web"/>
              <a:ea typeface="Titillium Web"/>
              <a:cs typeface="Titillium Web"/>
              <a:sym typeface="Titillium Web"/>
            </a:endParaRPr>
          </a:p>
          <a:p>
            <a:pPr marL="457200" marR="76200" lvl="0" indent="-228600" algn="just" rtl="0">
              <a:lnSpc>
                <a:spcPct val="115000"/>
              </a:lnSpc>
              <a:spcBef>
                <a:spcPts val="0"/>
              </a:spcBef>
              <a:spcAft>
                <a:spcPts val="0"/>
              </a:spcAft>
              <a:buClr>
                <a:srgbClr val="00C2C7"/>
              </a:buClr>
              <a:buSzPts val="1400"/>
              <a:buFont typeface="Titillium Web"/>
              <a:buNone/>
            </a:pPr>
            <a:endParaRPr sz="1200" b="0" i="0" u="none" strike="noStrike" cap="none">
              <a:solidFill>
                <a:srgbClr val="91A000"/>
              </a:solidFill>
              <a:latin typeface="Titillium Web"/>
              <a:ea typeface="Titillium Web"/>
              <a:cs typeface="Titillium Web"/>
              <a:sym typeface="Titillium Web"/>
            </a:endParaRPr>
          </a:p>
          <a:p>
            <a:pPr marL="457200" marR="76200" lvl="0" indent="-228600" algn="just" rtl="0">
              <a:lnSpc>
                <a:spcPct val="115000"/>
              </a:lnSpc>
              <a:spcBef>
                <a:spcPts val="0"/>
              </a:spcBef>
              <a:spcAft>
                <a:spcPts val="0"/>
              </a:spcAft>
              <a:buClr>
                <a:srgbClr val="00C2C7"/>
              </a:buClr>
              <a:buSzPts val="1400"/>
              <a:buFont typeface="Titillium Web"/>
              <a:buNone/>
            </a:pPr>
            <a:endParaRPr sz="1200" b="0" i="0" u="none" strike="noStrike" cap="none">
              <a:solidFill>
                <a:srgbClr val="000000"/>
              </a:solidFill>
              <a:latin typeface="Arial"/>
              <a:ea typeface="Arial"/>
              <a:cs typeface="Arial"/>
              <a:sym typeface="Arial"/>
            </a:endParaRPr>
          </a:p>
          <a:p>
            <a:pPr marL="139700" marR="76200" lvl="0" indent="0" algn="l" rtl="0">
              <a:lnSpc>
                <a:spcPct val="115000"/>
              </a:lnSpc>
              <a:spcBef>
                <a:spcPts val="0"/>
              </a:spcBef>
              <a:spcAft>
                <a:spcPts val="0"/>
              </a:spcAft>
              <a:buClr>
                <a:srgbClr val="000000"/>
              </a:buClr>
              <a:buSzPts val="1400"/>
              <a:buFont typeface="Arial"/>
              <a:buNone/>
            </a:pPr>
            <a:endParaRPr sz="1400" b="0" i="0" u="none" strike="noStrike" cap="none">
              <a:solidFill>
                <a:srgbClr val="5A6772"/>
              </a:solidFill>
              <a:latin typeface="Titillium Web"/>
              <a:ea typeface="Titillium Web"/>
              <a:cs typeface="Titillium Web"/>
              <a:sym typeface="Titillium Web"/>
            </a:endParaRPr>
          </a:p>
        </p:txBody>
      </p:sp>
      <p:sp>
        <p:nvSpPr>
          <p:cNvPr id="108" name="Google Shape;108;p5"/>
          <p:cNvSpPr/>
          <p:nvPr/>
        </p:nvSpPr>
        <p:spPr>
          <a:xfrm>
            <a:off x="3948550" y="946449"/>
            <a:ext cx="4954200" cy="3752551"/>
          </a:xfrm>
          <a:prstGeom prst="rect">
            <a:avLst/>
          </a:prstGeom>
          <a:noFill/>
          <a:ln w="25400" cap="flat" cmpd="sng">
            <a:solidFill>
              <a:srgbClr val="EF86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09" name="Google Shape;109;p5"/>
          <p:cNvSpPr/>
          <p:nvPr/>
        </p:nvSpPr>
        <p:spPr>
          <a:xfrm>
            <a:off x="3948557" y="710777"/>
            <a:ext cx="1637214" cy="208071"/>
          </a:xfrm>
          <a:prstGeom prst="round2SameRect">
            <a:avLst>
              <a:gd name="adj1" fmla="val 16667"/>
              <a:gd name="adj2" fmla="val 0"/>
            </a:avLst>
          </a:prstGeom>
          <a:solidFill>
            <a:srgbClr val="EF8600"/>
          </a:solidFill>
          <a:ln w="25400" cap="flat" cmpd="sng">
            <a:solidFill>
              <a:srgbClr val="EF86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it-IT" sz="1400" b="0" i="0" u="none" strike="noStrike" cap="none">
                <a:solidFill>
                  <a:schemeClr val="lt1"/>
                </a:solidFill>
                <a:latin typeface="Arial"/>
                <a:ea typeface="Arial"/>
                <a:cs typeface="Arial"/>
                <a:sym typeface="Arial"/>
              </a:rPr>
              <a:t>Scenario 1</a:t>
            </a:r>
            <a:endParaRPr sz="1400" b="0" i="0" u="none" strike="noStrike" cap="none">
              <a:solidFill>
                <a:srgbClr val="000000"/>
              </a:solidFill>
              <a:latin typeface="Arial"/>
              <a:ea typeface="Arial"/>
              <a:cs typeface="Arial"/>
              <a:sym typeface="Arial"/>
            </a:endParaRPr>
          </a:p>
        </p:txBody>
      </p:sp>
      <p:sp>
        <p:nvSpPr>
          <p:cNvPr id="110" name="Google Shape;110;p5"/>
          <p:cNvSpPr txBox="1"/>
          <p:nvPr/>
        </p:nvSpPr>
        <p:spPr>
          <a:xfrm>
            <a:off x="502665" y="71265"/>
            <a:ext cx="3293328" cy="553236"/>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2000"/>
              <a:buFont typeface="Arial"/>
              <a:buNone/>
            </a:pPr>
            <a:r>
              <a:rPr lang="it-IT" sz="2000" b="1" i="0" u="none" strike="noStrike" cap="none">
                <a:solidFill>
                  <a:srgbClr val="0066CC"/>
                </a:solidFill>
                <a:latin typeface="Titillium Web SemiBold"/>
                <a:ea typeface="Titillium Web SemiBold"/>
                <a:cs typeface="Titillium Web SemiBold"/>
                <a:sym typeface="Titillium Web SemiBold"/>
              </a:rPr>
              <a:t>Scheda </a:t>
            </a:r>
            <a:r>
              <a:rPr lang="it-IT" sz="2800" b="1" i="0" u="none" strike="noStrike" cap="none">
                <a:solidFill>
                  <a:srgbClr val="0066CC"/>
                </a:solidFill>
                <a:latin typeface="Titillium Web SemiBold"/>
                <a:ea typeface="Titillium Web SemiBold"/>
                <a:cs typeface="Titillium Web SemiBold"/>
                <a:sym typeface="Titillium Web SemiBold"/>
              </a:rPr>
              <a:t>3 </a:t>
            </a:r>
            <a:r>
              <a:rPr lang="it-IT" sz="1050" b="1" i="0" u="none" strike="noStrike" cap="none">
                <a:solidFill>
                  <a:srgbClr val="0066CC"/>
                </a:solidFill>
                <a:latin typeface="Titillium Web SemiBold"/>
                <a:ea typeface="Titillium Web SemiBold"/>
                <a:cs typeface="Titillium Web SemiBold"/>
                <a:sym typeface="Titillium Web SemiBold"/>
              </a:rPr>
              <a:t>Acquisto, Leasing, Noleggio di computer e apparecchiature elettriche ed elettroniche </a:t>
            </a:r>
            <a:endParaRPr sz="1800" b="1" i="0" u="none" strike="noStrike" cap="none">
              <a:solidFill>
                <a:srgbClr val="0066CC"/>
              </a:solidFill>
              <a:latin typeface="Titillium Web SemiBold"/>
              <a:ea typeface="Titillium Web SemiBold"/>
              <a:cs typeface="Titillium Web SemiBold"/>
              <a:sym typeface="Titillium Web SemiBold"/>
            </a:endParaRPr>
          </a:p>
        </p:txBody>
      </p:sp>
      <p:sp>
        <p:nvSpPr>
          <p:cNvPr id="111" name="Google Shape;111;p5"/>
          <p:cNvSpPr txBox="1"/>
          <p:nvPr/>
        </p:nvSpPr>
        <p:spPr>
          <a:xfrm>
            <a:off x="360825" y="2324847"/>
            <a:ext cx="3023725" cy="1216637"/>
          </a:xfrm>
          <a:prstGeom prst="rect">
            <a:avLst/>
          </a:prstGeom>
          <a:noFill/>
          <a:ln>
            <a:noFill/>
          </a:ln>
        </p:spPr>
        <p:txBody>
          <a:bodyPr spcFirstLastPara="1" wrap="square" lIns="91425" tIns="91425" rIns="91425" bIns="91425" anchor="t" anchorCtr="0">
            <a:noAutofit/>
          </a:bodyPr>
          <a:lstStyle/>
          <a:p>
            <a:pPr marL="0" marR="76200" lvl="0" indent="0" algn="just" rtl="0">
              <a:lnSpc>
                <a:spcPct val="115000"/>
              </a:lnSpc>
              <a:spcBef>
                <a:spcPts val="0"/>
              </a:spcBef>
              <a:spcAft>
                <a:spcPts val="0"/>
              </a:spcAft>
              <a:buClr>
                <a:srgbClr val="000000"/>
              </a:buClr>
              <a:buSzPts val="1200"/>
              <a:buFont typeface="Arial"/>
              <a:buNone/>
            </a:pPr>
            <a:r>
              <a:rPr lang="it-IT" sz="1200" b="0" i="0" u="none" strike="noStrike" cap="none">
                <a:solidFill>
                  <a:srgbClr val="5A6772"/>
                </a:solidFill>
                <a:latin typeface="Titillium Web"/>
                <a:ea typeface="Titillium Web"/>
                <a:cs typeface="Titillium Web"/>
                <a:sym typeface="Titillium Web"/>
              </a:rPr>
              <a:t>Qualora non soddisfi i requisiti dello </a:t>
            </a:r>
            <a:r>
              <a:rPr lang="it-IT" sz="1200" b="1" i="0" u="none" strike="noStrike" cap="none">
                <a:solidFill>
                  <a:schemeClr val="accent1"/>
                </a:solidFill>
                <a:latin typeface="Titillium Web"/>
                <a:ea typeface="Titillium Web"/>
                <a:cs typeface="Titillium Web"/>
                <a:sym typeface="Titillium Web"/>
              </a:rPr>
              <a:t>scenario 1</a:t>
            </a:r>
            <a:r>
              <a:rPr lang="it-IT" sz="1200" b="0" i="0" u="none" strike="noStrike" cap="none">
                <a:solidFill>
                  <a:srgbClr val="5A6772"/>
                </a:solidFill>
                <a:latin typeface="Titillium Web"/>
                <a:ea typeface="Titillium Web"/>
                <a:cs typeface="Titillium Web"/>
                <a:sym typeface="Titillium Web"/>
              </a:rPr>
              <a:t>, il Soggetto Attuatore, limitatamente alle spese che includono hardware deve acquisire evidenza che il fornitore rispetti i requisiti indicati nello </a:t>
            </a:r>
            <a:r>
              <a:rPr lang="it-IT" sz="1200" b="1" i="0" u="none" strike="noStrike" cap="none">
                <a:solidFill>
                  <a:srgbClr val="B878AA"/>
                </a:solidFill>
                <a:latin typeface="Titillium Web"/>
                <a:ea typeface="Titillium Web"/>
                <a:cs typeface="Titillium Web"/>
                <a:sym typeface="Titillium Web"/>
              </a:rPr>
              <a:t>scenario 2.</a:t>
            </a:r>
            <a:endParaRPr sz="1400" b="0" i="0" u="none" strike="noStrike" cap="none">
              <a:solidFill>
                <a:srgbClr val="000000"/>
              </a:solidFill>
              <a:latin typeface="Arial"/>
              <a:ea typeface="Arial"/>
              <a:cs typeface="Arial"/>
              <a:sym typeface="Arial"/>
            </a:endParaRPr>
          </a:p>
        </p:txBody>
      </p:sp>
      <p:sp>
        <p:nvSpPr>
          <p:cNvPr id="112" name="Google Shape;112;p5"/>
          <p:cNvSpPr txBox="1"/>
          <p:nvPr/>
        </p:nvSpPr>
        <p:spPr>
          <a:xfrm>
            <a:off x="360825" y="1844080"/>
            <a:ext cx="3372844" cy="480767"/>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400"/>
              <a:buFont typeface="Arial"/>
              <a:buNone/>
            </a:pPr>
            <a:r>
              <a:rPr lang="it-IT" sz="2400" b="1" i="0" u="none" strike="noStrike" cap="none">
                <a:solidFill>
                  <a:srgbClr val="0066CC"/>
                </a:solidFill>
                <a:latin typeface="Titillium Web"/>
                <a:ea typeface="Titillium Web"/>
                <a:cs typeface="Titillium Web"/>
                <a:sym typeface="Titillium Web"/>
              </a:rPr>
              <a:t>Checklist dei requisiti </a:t>
            </a:r>
            <a:endParaRPr sz="2400" b="1" i="0" u="none" strike="noStrike" cap="none">
              <a:solidFill>
                <a:srgbClr val="0066CC"/>
              </a:solidFill>
              <a:latin typeface="Titillium Web"/>
              <a:ea typeface="Titillium Web"/>
              <a:cs typeface="Titillium Web"/>
              <a:sym typeface="Titillium Web"/>
            </a:endParaRPr>
          </a:p>
        </p:txBody>
      </p:sp>
      <p:pic>
        <p:nvPicPr>
          <p:cNvPr id="113" name="Google Shape;113;p5"/>
          <p:cNvPicPr preferRelativeResize="0"/>
          <p:nvPr/>
        </p:nvPicPr>
        <p:blipFill rotWithShape="1">
          <a:blip r:embed="rId3">
            <a:alphaModFix/>
          </a:blip>
          <a:srcRect t="1161" b="1156"/>
          <a:stretch/>
        </p:blipFill>
        <p:spPr>
          <a:xfrm>
            <a:off x="328497" y="866422"/>
            <a:ext cx="525420" cy="513200"/>
          </a:xfrm>
          <a:prstGeom prst="rect">
            <a:avLst/>
          </a:prstGeom>
          <a:noFill/>
          <a:ln>
            <a:noFill/>
          </a:ln>
        </p:spPr>
      </p:pic>
      <p:sp>
        <p:nvSpPr>
          <p:cNvPr id="114" name="Google Shape;114;p5"/>
          <p:cNvSpPr txBox="1"/>
          <p:nvPr/>
        </p:nvSpPr>
        <p:spPr>
          <a:xfrm>
            <a:off x="870058" y="758180"/>
            <a:ext cx="3023725" cy="729684"/>
          </a:xfrm>
          <a:prstGeom prst="rect">
            <a:avLst/>
          </a:prstGeom>
          <a:noFill/>
          <a:ln>
            <a:noFill/>
          </a:ln>
        </p:spPr>
        <p:txBody>
          <a:bodyPr spcFirstLastPara="1" wrap="square" lIns="91425" tIns="91425" rIns="91425" bIns="91425" anchor="t" anchorCtr="0">
            <a:noAutofit/>
          </a:bodyPr>
          <a:lstStyle/>
          <a:p>
            <a:pPr marL="0" marR="76200" lvl="0" indent="0" algn="l" rtl="0">
              <a:lnSpc>
                <a:spcPct val="115000"/>
              </a:lnSpc>
              <a:spcBef>
                <a:spcPts val="0"/>
              </a:spcBef>
              <a:spcAft>
                <a:spcPts val="0"/>
              </a:spcAft>
              <a:buClr>
                <a:srgbClr val="000000"/>
              </a:buClr>
              <a:buSzPts val="1400"/>
              <a:buFont typeface="Arial"/>
              <a:buNone/>
            </a:pPr>
            <a:r>
              <a:rPr lang="it-IT" sz="1400" b="0" i="0" u="none" strike="noStrike" cap="none">
                <a:solidFill>
                  <a:srgbClr val="5A6772"/>
                </a:solidFill>
                <a:latin typeface="Titillium Web"/>
                <a:ea typeface="Titillium Web"/>
                <a:cs typeface="Titillium Web"/>
                <a:sym typeface="Titillium Web"/>
              </a:rPr>
              <a:t>Gli </a:t>
            </a:r>
            <a:r>
              <a:rPr lang="it-IT" sz="1400" b="1" i="0" u="none" strike="noStrike" cap="none">
                <a:solidFill>
                  <a:srgbClr val="5A6772"/>
                </a:solidFill>
                <a:latin typeface="Titillium Web"/>
                <a:ea typeface="Titillium Web"/>
                <a:cs typeface="Titillium Web"/>
                <a:sym typeface="Titillium Web"/>
              </a:rPr>
              <a:t>scenari</a:t>
            </a:r>
            <a:r>
              <a:rPr lang="it-IT" sz="1400" b="0" i="0" u="none" strike="noStrike" cap="none">
                <a:solidFill>
                  <a:srgbClr val="5A6772"/>
                </a:solidFill>
                <a:latin typeface="Titillium Web"/>
                <a:ea typeface="Titillium Web"/>
                <a:cs typeface="Titillium Web"/>
                <a:sym typeface="Titillium Web"/>
              </a:rPr>
              <a:t> </a:t>
            </a:r>
            <a:r>
              <a:rPr lang="it-IT" sz="1400" b="1" i="0" u="none" strike="noStrike" cap="none">
                <a:solidFill>
                  <a:schemeClr val="accent1"/>
                </a:solidFill>
                <a:latin typeface="Titillium Web"/>
                <a:ea typeface="Titillium Web"/>
                <a:cs typeface="Titillium Web"/>
                <a:sym typeface="Titillium Web"/>
              </a:rPr>
              <a:t>1 </a:t>
            </a:r>
            <a:r>
              <a:rPr lang="it-IT" sz="1400" b="0" i="0" u="none" strike="noStrike" cap="none">
                <a:solidFill>
                  <a:srgbClr val="5A6772"/>
                </a:solidFill>
                <a:latin typeface="Titillium Web"/>
                <a:ea typeface="Titillium Web"/>
                <a:cs typeface="Titillium Web"/>
                <a:sym typeface="Titillium Web"/>
              </a:rPr>
              <a:t>e </a:t>
            </a:r>
            <a:r>
              <a:rPr lang="it-IT" sz="1400" b="1" i="0" u="none" strike="noStrike" cap="none">
                <a:solidFill>
                  <a:srgbClr val="B878AA"/>
                </a:solidFill>
                <a:latin typeface="Titillium Web"/>
                <a:ea typeface="Titillium Web"/>
                <a:cs typeface="Titillium Web"/>
                <a:sym typeface="Titillium Web"/>
              </a:rPr>
              <a:t>2</a:t>
            </a:r>
            <a:r>
              <a:rPr lang="it-IT" sz="1400" b="0" i="0" u="none" strike="noStrike" cap="none">
                <a:solidFill>
                  <a:srgbClr val="5A6772"/>
                </a:solidFill>
                <a:latin typeface="Titillium Web"/>
                <a:ea typeface="Titillium Web"/>
                <a:cs typeface="Titillium Web"/>
                <a:sym typeface="Titillium Web"/>
              </a:rPr>
              <a:t>  si riferiscono a PC Desktop, PC Portatili, Tablet, Server</a:t>
            </a:r>
            <a:endParaRPr sz="1400" b="0" i="0" u="none" strike="noStrike" cap="none">
              <a:solidFill>
                <a:srgbClr val="5A6772"/>
              </a:solidFill>
              <a:latin typeface="Titillium Web"/>
              <a:ea typeface="Titillium Web"/>
              <a:cs typeface="Titillium Web"/>
              <a:sym typeface="Titillium Web"/>
            </a:endParaRPr>
          </a:p>
          <a:p>
            <a:pPr marL="0" marR="76200" lvl="0" indent="0" algn="l" rtl="0">
              <a:lnSpc>
                <a:spcPct val="115000"/>
              </a:lnSpc>
              <a:spcBef>
                <a:spcPts val="0"/>
              </a:spcBef>
              <a:spcAft>
                <a:spcPts val="0"/>
              </a:spcAft>
              <a:buClr>
                <a:srgbClr val="000000"/>
              </a:buClr>
              <a:buSzPts val="1200"/>
              <a:buFont typeface="Arial"/>
              <a:buNone/>
            </a:pPr>
            <a:endParaRPr sz="1200" b="1" i="0" u="none" strike="noStrike" cap="none">
              <a:solidFill>
                <a:schemeClr val="accent1"/>
              </a:solidFill>
              <a:latin typeface="Titillium Web"/>
              <a:ea typeface="Titillium Web"/>
              <a:cs typeface="Titillium Web"/>
              <a:sym typeface="Titillium Web"/>
            </a:endParaRPr>
          </a:p>
        </p:txBody>
      </p:sp>
      <p:sp>
        <p:nvSpPr>
          <p:cNvPr id="115" name="Google Shape;115;p5"/>
          <p:cNvSpPr txBox="1"/>
          <p:nvPr/>
        </p:nvSpPr>
        <p:spPr>
          <a:xfrm>
            <a:off x="328497" y="3876812"/>
            <a:ext cx="2474742" cy="441773"/>
          </a:xfrm>
          <a:prstGeom prst="rect">
            <a:avLst/>
          </a:prstGeom>
          <a:noFill/>
          <a:ln>
            <a:noFill/>
          </a:ln>
        </p:spPr>
        <p:txBody>
          <a:bodyPr spcFirstLastPara="1" wrap="square" lIns="91425" tIns="91425" rIns="91425" bIns="91425" anchor="t" anchorCtr="0">
            <a:noAutofit/>
          </a:bodyPr>
          <a:lstStyle/>
          <a:p>
            <a:pPr marL="0" marR="76200" lvl="0" indent="0" algn="just" rtl="0">
              <a:lnSpc>
                <a:spcPct val="115000"/>
              </a:lnSpc>
              <a:spcBef>
                <a:spcPts val="0"/>
              </a:spcBef>
              <a:spcAft>
                <a:spcPts val="0"/>
              </a:spcAft>
              <a:buClr>
                <a:srgbClr val="000000"/>
              </a:buClr>
              <a:buSzPts val="1200"/>
              <a:buFont typeface="Arial"/>
              <a:buNone/>
            </a:pPr>
            <a:r>
              <a:rPr lang="it-IT" sz="1100" b="1" i="0" u="none" strike="noStrike" cap="none">
                <a:solidFill>
                  <a:srgbClr val="C00000"/>
                </a:solidFill>
                <a:latin typeface="Titillium Web"/>
                <a:ea typeface="Titillium Web"/>
                <a:cs typeface="Titillium Web"/>
                <a:sym typeface="Titillium Web"/>
              </a:rPr>
              <a:t>La numerazione dei requisiti si riferisce alle domande della Checklist 3</a:t>
            </a:r>
            <a:endParaRPr sz="1200" b="1" i="0" u="none" strike="noStrike" cap="none">
              <a:solidFill>
                <a:srgbClr val="C00000"/>
              </a:solidFill>
              <a:latin typeface="Titillium Web"/>
              <a:ea typeface="Titillium Web"/>
              <a:cs typeface="Titillium Web"/>
              <a:sym typeface="Titillium Web"/>
            </a:endParaRPr>
          </a:p>
        </p:txBody>
      </p:sp>
      <p:pic>
        <p:nvPicPr>
          <p:cNvPr id="116" name="Google Shape;116;p5"/>
          <p:cNvPicPr preferRelativeResize="0"/>
          <p:nvPr/>
        </p:nvPicPr>
        <p:blipFill rotWithShape="1">
          <a:blip r:embed="rId4">
            <a:alphaModFix/>
          </a:blip>
          <a:srcRect/>
          <a:stretch/>
        </p:blipFill>
        <p:spPr>
          <a:xfrm>
            <a:off x="360825" y="4653900"/>
            <a:ext cx="1842176" cy="33912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Google Shape;121;p6"/>
          <p:cNvSpPr txBox="1"/>
          <p:nvPr/>
        </p:nvSpPr>
        <p:spPr>
          <a:xfrm>
            <a:off x="3796000" y="624498"/>
            <a:ext cx="5136000" cy="4836501"/>
          </a:xfrm>
          <a:prstGeom prst="rect">
            <a:avLst/>
          </a:prstGeom>
          <a:noFill/>
          <a:ln>
            <a:noFill/>
          </a:ln>
        </p:spPr>
        <p:txBody>
          <a:bodyPr spcFirstLastPara="1" wrap="square" lIns="91425" tIns="91425" rIns="91425" bIns="91425" anchor="ctr" anchorCtr="0">
            <a:noAutofit/>
          </a:bodyPr>
          <a:lstStyle/>
          <a:p>
            <a:pPr marL="457200" marR="76200" lvl="0" indent="-317500" algn="just" rtl="0">
              <a:lnSpc>
                <a:spcPct val="115000"/>
              </a:lnSpc>
              <a:spcBef>
                <a:spcPts val="0"/>
              </a:spcBef>
              <a:spcAft>
                <a:spcPts val="0"/>
              </a:spcAft>
              <a:buClr>
                <a:srgbClr val="00C2C7"/>
              </a:buClr>
              <a:buSzPts val="1400"/>
              <a:buFont typeface="Titillium Web"/>
              <a:buChar char="➔"/>
            </a:pPr>
            <a:r>
              <a:rPr lang="it-IT" sz="1200" b="1" i="0" u="none" strike="noStrike" cap="none">
                <a:solidFill>
                  <a:srgbClr val="5A6772"/>
                </a:solidFill>
                <a:latin typeface="Titillium Web"/>
                <a:ea typeface="Titillium Web"/>
                <a:cs typeface="Titillium Web"/>
                <a:sym typeface="Titillium Web"/>
              </a:rPr>
              <a:t> 1</a:t>
            </a:r>
            <a:r>
              <a:rPr lang="it-IT" sz="1200" b="0" i="0" u="none" strike="noStrike" cap="none">
                <a:solidFill>
                  <a:srgbClr val="5A6772"/>
                </a:solidFill>
                <a:latin typeface="Titillium Web"/>
                <a:ea typeface="Titillium Web"/>
                <a:cs typeface="Titillium Web"/>
                <a:sym typeface="Titillium Web"/>
              </a:rPr>
              <a:t>: Possesso dell’iscrizione al Registro nazionale dei soggetti obbligati al finanziamento dei sistemi di gestione dei RAEE </a:t>
            </a:r>
            <a:r>
              <a:rPr lang="it-IT" sz="1200" b="1" i="0" u="none" strike="noStrike" cap="none">
                <a:solidFill>
                  <a:srgbClr val="C00000"/>
                </a:solidFill>
                <a:latin typeface="Titillium Web"/>
                <a:ea typeface="Titillium Web"/>
                <a:cs typeface="Titillium Web"/>
                <a:sym typeface="Titillium Web"/>
              </a:rPr>
              <a:t>(1)</a:t>
            </a:r>
            <a:r>
              <a:rPr lang="it-IT" sz="1200" b="0" i="0" u="none" strike="noStrike" cap="none">
                <a:solidFill>
                  <a:srgbClr val="5A6772"/>
                </a:solidFill>
                <a:latin typeface="Titillium Web"/>
                <a:ea typeface="Titillium Web"/>
                <a:cs typeface="Titillium Web"/>
                <a:sym typeface="Titillium Web"/>
              </a:rPr>
              <a:t>, da parte, alternativamente:</a:t>
            </a:r>
            <a:endParaRPr sz="1400" b="0" i="0" u="none" strike="noStrike" cap="none">
              <a:solidFill>
                <a:srgbClr val="000000"/>
              </a:solidFill>
              <a:latin typeface="Arial"/>
              <a:ea typeface="Arial"/>
              <a:cs typeface="Arial"/>
              <a:sym typeface="Arial"/>
            </a:endParaRPr>
          </a:p>
          <a:p>
            <a:pPr marL="742950" marR="0" lvl="1" indent="-285750" algn="just" rtl="0">
              <a:lnSpc>
                <a:spcPct val="100000"/>
              </a:lnSpc>
              <a:spcBef>
                <a:spcPts val="0"/>
              </a:spcBef>
              <a:spcAft>
                <a:spcPts val="0"/>
              </a:spcAft>
              <a:buClr>
                <a:srgbClr val="000000"/>
              </a:buClr>
              <a:buSzPts val="1200"/>
              <a:buFont typeface="Noto Sans"/>
              <a:buChar char="∙"/>
            </a:pPr>
            <a:r>
              <a:rPr lang="it-IT" sz="1200" b="0" i="0" u="none" strike="noStrike" cap="none">
                <a:solidFill>
                  <a:srgbClr val="5A6772"/>
                </a:solidFill>
                <a:latin typeface="Titillium Web"/>
                <a:ea typeface="Titillium Web"/>
                <a:cs typeface="Titillium Web"/>
                <a:sym typeface="Titillium Web"/>
              </a:rPr>
              <a:t>dell’offerente;</a:t>
            </a:r>
            <a:endParaRPr sz="1400" b="0" i="0" u="none" strike="noStrike" cap="none">
              <a:solidFill>
                <a:srgbClr val="000000"/>
              </a:solidFill>
              <a:latin typeface="Arial"/>
              <a:ea typeface="Arial"/>
              <a:cs typeface="Arial"/>
              <a:sym typeface="Arial"/>
            </a:endParaRPr>
          </a:p>
          <a:p>
            <a:pPr marL="742950" marR="0" lvl="1" indent="-285750" algn="just" rtl="0">
              <a:lnSpc>
                <a:spcPct val="100000"/>
              </a:lnSpc>
              <a:spcBef>
                <a:spcPts val="0"/>
              </a:spcBef>
              <a:spcAft>
                <a:spcPts val="0"/>
              </a:spcAft>
              <a:buClr>
                <a:srgbClr val="000000"/>
              </a:buClr>
              <a:buSzPts val="1200"/>
              <a:buFont typeface="Noto Sans"/>
              <a:buChar char="∙"/>
            </a:pPr>
            <a:r>
              <a:rPr lang="it-IT" sz="1200" b="0" i="0" u="none" strike="noStrike" cap="none">
                <a:solidFill>
                  <a:srgbClr val="5A6772"/>
                </a:solidFill>
                <a:latin typeface="Titillium Web"/>
                <a:ea typeface="Titillium Web"/>
                <a:cs typeface="Titillium Web"/>
                <a:sym typeface="Titillium Web"/>
              </a:rPr>
              <a:t>oppure, se diverso dall’offerente, dal produttore;</a:t>
            </a:r>
            <a:endParaRPr sz="1400" b="0" i="0" u="none" strike="noStrike" cap="none">
              <a:solidFill>
                <a:srgbClr val="000000"/>
              </a:solidFill>
              <a:latin typeface="Arial"/>
              <a:ea typeface="Arial"/>
              <a:cs typeface="Arial"/>
              <a:sym typeface="Arial"/>
            </a:endParaRPr>
          </a:p>
          <a:p>
            <a:pPr marL="457200" marR="0" lvl="1" indent="0" algn="just" rtl="0">
              <a:lnSpc>
                <a:spcPct val="100000"/>
              </a:lnSpc>
              <a:spcBef>
                <a:spcPts val="0"/>
              </a:spcBef>
              <a:spcAft>
                <a:spcPts val="0"/>
              </a:spcAft>
              <a:buClr>
                <a:srgbClr val="000000"/>
              </a:buClr>
              <a:buSzPts val="1200"/>
              <a:buFont typeface="Arial"/>
              <a:buNone/>
            </a:pPr>
            <a:endParaRPr sz="1200" b="0" i="0" u="none" strike="noStrike" cap="none">
              <a:solidFill>
                <a:srgbClr val="5A6772"/>
              </a:solidFill>
              <a:latin typeface="Titillium Web"/>
              <a:ea typeface="Titillium Web"/>
              <a:cs typeface="Titillium Web"/>
              <a:sym typeface="Titillium Web"/>
            </a:endParaRPr>
          </a:p>
          <a:p>
            <a:pPr marL="457200" marR="0" lvl="1" indent="0" algn="just" rtl="0">
              <a:lnSpc>
                <a:spcPct val="100000"/>
              </a:lnSpc>
              <a:spcBef>
                <a:spcPts val="0"/>
              </a:spcBef>
              <a:spcAft>
                <a:spcPts val="0"/>
              </a:spcAft>
              <a:buClr>
                <a:srgbClr val="000000"/>
              </a:buClr>
              <a:buSzPts val="1200"/>
              <a:buFont typeface="Arial"/>
              <a:buNone/>
            </a:pPr>
            <a:r>
              <a:rPr lang="it-IT" sz="1200" b="0" i="0" u="sng" strike="noStrike" cap="none">
                <a:solidFill>
                  <a:srgbClr val="5A6772"/>
                </a:solidFill>
                <a:latin typeface="Titillium Web"/>
                <a:ea typeface="Titillium Web"/>
                <a:cs typeface="Titillium Web"/>
                <a:sym typeface="Titillium Web"/>
              </a:rPr>
              <a:t>Uno tra </a:t>
            </a:r>
            <a:r>
              <a:rPr lang="it-IT" sz="1200" b="0" i="0" u="none" strike="noStrike" cap="none">
                <a:solidFill>
                  <a:srgbClr val="5A6772"/>
                </a:solidFill>
                <a:latin typeface="Titillium Web"/>
                <a:ea typeface="Titillium Web"/>
                <a:cs typeface="Titillium Web"/>
                <a:sym typeface="Titillium Web"/>
              </a:rPr>
              <a:t>i punti </a:t>
            </a:r>
            <a:r>
              <a:rPr lang="it-IT" sz="1200" b="1" i="0" u="none" strike="noStrike" cap="none">
                <a:solidFill>
                  <a:srgbClr val="5A6772"/>
                </a:solidFill>
                <a:latin typeface="Titillium Web"/>
                <a:ea typeface="Titillium Web"/>
                <a:cs typeface="Titillium Web"/>
                <a:sym typeface="Titillium Web"/>
              </a:rPr>
              <a:t>3</a:t>
            </a:r>
            <a:r>
              <a:rPr lang="it-IT" sz="1200" b="0" i="0" u="none" strike="noStrike" cap="none">
                <a:solidFill>
                  <a:srgbClr val="5A6772"/>
                </a:solidFill>
                <a:latin typeface="Titillium Web"/>
                <a:ea typeface="Titillium Web"/>
                <a:cs typeface="Titillium Web"/>
                <a:sym typeface="Titillium Web"/>
              </a:rPr>
              <a:t> o </a:t>
            </a:r>
            <a:r>
              <a:rPr lang="it-IT" sz="1200" b="1" i="0" u="none" strike="noStrike" cap="none">
                <a:solidFill>
                  <a:srgbClr val="5A6772"/>
                </a:solidFill>
                <a:latin typeface="Titillium Web"/>
                <a:ea typeface="Titillium Web"/>
                <a:cs typeface="Titillium Web"/>
                <a:sym typeface="Titillium Web"/>
              </a:rPr>
              <a:t>4</a:t>
            </a:r>
            <a:r>
              <a:rPr lang="it-IT" sz="1200" b="0" i="0" u="none" strike="noStrike" cap="none">
                <a:solidFill>
                  <a:srgbClr val="5A6772"/>
                </a:solidFill>
                <a:latin typeface="Titillium Web"/>
                <a:ea typeface="Titillium Web"/>
                <a:cs typeface="Titillium Web"/>
                <a:sym typeface="Titillium Web"/>
              </a:rPr>
              <a:t>:</a:t>
            </a:r>
            <a:endParaRPr sz="1400" b="0" i="0" u="none" strike="noStrike" cap="none">
              <a:solidFill>
                <a:srgbClr val="000000"/>
              </a:solidFill>
              <a:latin typeface="Arial"/>
              <a:ea typeface="Arial"/>
              <a:cs typeface="Arial"/>
              <a:sym typeface="Arial"/>
            </a:endParaRPr>
          </a:p>
          <a:p>
            <a:pPr marL="457200" marR="76200" lvl="0" indent="-317500" algn="just" rtl="0">
              <a:lnSpc>
                <a:spcPct val="115000"/>
              </a:lnSpc>
              <a:spcBef>
                <a:spcPts val="0"/>
              </a:spcBef>
              <a:spcAft>
                <a:spcPts val="0"/>
              </a:spcAft>
              <a:buClr>
                <a:srgbClr val="00C2C7"/>
              </a:buClr>
              <a:buSzPts val="1400"/>
              <a:buFont typeface="Titillium Web"/>
              <a:buChar char="➔"/>
            </a:pPr>
            <a:r>
              <a:rPr lang="it-IT" sz="1200" b="1" i="0" u="none" strike="noStrike" cap="none">
                <a:solidFill>
                  <a:srgbClr val="5A6772"/>
                </a:solidFill>
                <a:latin typeface="Titillium Web"/>
                <a:ea typeface="Titillium Web"/>
                <a:cs typeface="Titillium Web"/>
                <a:sym typeface="Titillium Web"/>
              </a:rPr>
              <a:t>3: </a:t>
            </a:r>
            <a:r>
              <a:rPr lang="it-IT" sz="1200" b="0" i="0" u="none" strike="noStrike" cap="none">
                <a:solidFill>
                  <a:srgbClr val="5A6772"/>
                </a:solidFill>
                <a:latin typeface="Titillium Web"/>
                <a:ea typeface="Titillium Web"/>
                <a:cs typeface="Titillium Web"/>
                <a:sym typeface="Titillium Web"/>
              </a:rPr>
              <a:t>Etichetta EPA ENERGY STAR</a:t>
            </a:r>
            <a:endParaRPr sz="1200" b="1" i="0" u="none" strike="noStrike" cap="none">
              <a:solidFill>
                <a:srgbClr val="5A6772"/>
              </a:solidFill>
              <a:latin typeface="Titillium Web"/>
              <a:ea typeface="Titillium Web"/>
              <a:cs typeface="Titillium Web"/>
              <a:sym typeface="Titillium Web"/>
            </a:endParaRPr>
          </a:p>
          <a:p>
            <a:pPr marL="457200" marR="76200" lvl="0" indent="-317500" algn="just" rtl="0">
              <a:lnSpc>
                <a:spcPct val="115000"/>
              </a:lnSpc>
              <a:spcBef>
                <a:spcPts val="0"/>
              </a:spcBef>
              <a:spcAft>
                <a:spcPts val="0"/>
              </a:spcAft>
              <a:buClr>
                <a:srgbClr val="00C2C7"/>
              </a:buClr>
              <a:buSzPts val="1400"/>
              <a:buFont typeface="Titillium Web"/>
              <a:buChar char="➔"/>
            </a:pPr>
            <a:r>
              <a:rPr lang="it-IT" sz="1200" b="1" i="0" u="none" strike="noStrike" cap="none">
                <a:solidFill>
                  <a:srgbClr val="5A6772"/>
                </a:solidFill>
                <a:latin typeface="Titillium Web"/>
                <a:ea typeface="Titillium Web"/>
                <a:cs typeface="Titillium Web"/>
                <a:sym typeface="Titillium Web"/>
              </a:rPr>
              <a:t>4:</a:t>
            </a:r>
            <a:r>
              <a:rPr lang="it-IT" sz="1200" b="0" i="0" u="none" strike="noStrike" cap="none">
                <a:solidFill>
                  <a:srgbClr val="5A6772"/>
                </a:solidFill>
                <a:latin typeface="Titillium Web"/>
                <a:ea typeface="Titillium Web"/>
                <a:cs typeface="Titillium Web"/>
                <a:sym typeface="Titillium Web"/>
              </a:rPr>
              <a:t> Dichiarazione Etec</a:t>
            </a:r>
            <a:endParaRPr sz="1200" b="0" i="0" u="none" strike="noStrike" cap="none">
              <a:solidFill>
                <a:srgbClr val="5A6772"/>
              </a:solidFill>
              <a:latin typeface="Titillium Web"/>
              <a:ea typeface="Titillium Web"/>
              <a:cs typeface="Titillium Web"/>
              <a:sym typeface="Titillium Web"/>
            </a:endParaRPr>
          </a:p>
          <a:p>
            <a:pPr marL="457200" marR="76200" lvl="0" indent="-228600" algn="just" rtl="0">
              <a:lnSpc>
                <a:spcPct val="115000"/>
              </a:lnSpc>
              <a:spcBef>
                <a:spcPts val="0"/>
              </a:spcBef>
              <a:spcAft>
                <a:spcPts val="0"/>
              </a:spcAft>
              <a:buClr>
                <a:srgbClr val="00C2C7"/>
              </a:buClr>
              <a:buSzPts val="1400"/>
              <a:buFont typeface="Titillium Web"/>
              <a:buNone/>
            </a:pPr>
            <a:endParaRPr sz="1200" b="0" i="0" u="none" strike="noStrike" cap="none">
              <a:solidFill>
                <a:srgbClr val="5A6772"/>
              </a:solidFill>
              <a:latin typeface="Titillium Web"/>
              <a:ea typeface="Titillium Web"/>
              <a:cs typeface="Titillium Web"/>
              <a:sym typeface="Titillium Web"/>
            </a:endParaRPr>
          </a:p>
          <a:p>
            <a:pPr marL="457200" marR="76200" lvl="0" indent="-317500" algn="just" rtl="0">
              <a:lnSpc>
                <a:spcPct val="115000"/>
              </a:lnSpc>
              <a:spcBef>
                <a:spcPts val="0"/>
              </a:spcBef>
              <a:spcAft>
                <a:spcPts val="0"/>
              </a:spcAft>
              <a:buClr>
                <a:srgbClr val="00C2C7"/>
              </a:buClr>
              <a:buSzPts val="1400"/>
              <a:buFont typeface="Titillium Web"/>
              <a:buChar char="➔"/>
            </a:pPr>
            <a:r>
              <a:rPr lang="it-IT" sz="1200" b="1" i="0" u="none" strike="noStrike" cap="none">
                <a:solidFill>
                  <a:srgbClr val="5A6772"/>
                </a:solidFill>
                <a:latin typeface="Titillium Web"/>
                <a:ea typeface="Titillium Web"/>
                <a:cs typeface="Titillium Web"/>
                <a:sym typeface="Titillium Web"/>
              </a:rPr>
              <a:t>5: </a:t>
            </a:r>
            <a:r>
              <a:rPr lang="it-IT" sz="1200" b="0" i="0" u="none" strike="noStrike" cap="none">
                <a:solidFill>
                  <a:srgbClr val="5A6772"/>
                </a:solidFill>
                <a:latin typeface="Titillium Web"/>
                <a:ea typeface="Titillium Web"/>
                <a:cs typeface="Titillium Web"/>
                <a:sym typeface="Titillium Web"/>
              </a:rPr>
              <a:t>Dichiarazione di conformità alla normativa ecodesign</a:t>
            </a:r>
            <a:endParaRPr sz="1200" b="1" i="0" u="none" strike="noStrike" cap="none">
              <a:solidFill>
                <a:srgbClr val="5A6772"/>
              </a:solidFill>
              <a:latin typeface="Titillium Web"/>
              <a:ea typeface="Titillium Web"/>
              <a:cs typeface="Titillium Web"/>
              <a:sym typeface="Titillium Web"/>
            </a:endParaRPr>
          </a:p>
          <a:p>
            <a:pPr marL="457200" marR="76200" lvl="0" indent="-317500" algn="just" rtl="0">
              <a:lnSpc>
                <a:spcPct val="115000"/>
              </a:lnSpc>
              <a:spcBef>
                <a:spcPts val="0"/>
              </a:spcBef>
              <a:spcAft>
                <a:spcPts val="0"/>
              </a:spcAft>
              <a:buClr>
                <a:srgbClr val="00C2C7"/>
              </a:buClr>
              <a:buSzPts val="1400"/>
              <a:buFont typeface="Titillium Web"/>
              <a:buChar char="➔"/>
            </a:pPr>
            <a:r>
              <a:rPr lang="it-IT" sz="1200" b="1" i="0" u="none" strike="noStrike" cap="none">
                <a:solidFill>
                  <a:srgbClr val="5A6772"/>
                </a:solidFill>
                <a:latin typeface="Titillium Web"/>
                <a:ea typeface="Titillium Web"/>
                <a:cs typeface="Titillium Web"/>
                <a:sym typeface="Titillium Web"/>
              </a:rPr>
              <a:t>6: </a:t>
            </a:r>
            <a:r>
              <a:rPr lang="it-IT" sz="1200" b="0" i="0" u="none" strike="noStrike" cap="none">
                <a:solidFill>
                  <a:srgbClr val="5A6772"/>
                </a:solidFill>
                <a:latin typeface="Titillium Web"/>
                <a:ea typeface="Titillium Web"/>
                <a:cs typeface="Titillium Web"/>
                <a:sym typeface="Titillium Web"/>
              </a:rPr>
              <a:t>ISO 11469 e ISO 1043</a:t>
            </a:r>
            <a:endParaRPr sz="1400" b="0" i="0" u="none" strike="noStrike" cap="none">
              <a:solidFill>
                <a:srgbClr val="000000"/>
              </a:solidFill>
              <a:latin typeface="Arial"/>
              <a:ea typeface="Arial"/>
              <a:cs typeface="Arial"/>
              <a:sym typeface="Arial"/>
            </a:endParaRPr>
          </a:p>
          <a:p>
            <a:pPr marL="457200" marR="76200" lvl="0" indent="-317500" algn="just" rtl="0">
              <a:lnSpc>
                <a:spcPct val="115000"/>
              </a:lnSpc>
              <a:spcBef>
                <a:spcPts val="0"/>
              </a:spcBef>
              <a:spcAft>
                <a:spcPts val="0"/>
              </a:spcAft>
              <a:buClr>
                <a:srgbClr val="00C2C7"/>
              </a:buClr>
              <a:buSzPts val="1400"/>
              <a:buFont typeface="Titillium Web"/>
              <a:buChar char="➔"/>
            </a:pPr>
            <a:r>
              <a:rPr lang="it-IT" sz="1200" b="1" i="0" u="none" strike="noStrike" cap="none">
                <a:solidFill>
                  <a:srgbClr val="5A6772"/>
                </a:solidFill>
                <a:latin typeface="Titillium Web"/>
                <a:ea typeface="Titillium Web"/>
                <a:cs typeface="Titillium Web"/>
                <a:sym typeface="Titillium Web"/>
              </a:rPr>
              <a:t>8:</a:t>
            </a:r>
            <a:r>
              <a:rPr lang="it-IT" sz="1200" b="0" i="0" u="none" strike="noStrike" cap="none">
                <a:solidFill>
                  <a:srgbClr val="5A6772"/>
                </a:solidFill>
                <a:latin typeface="Titillium Web"/>
                <a:ea typeface="Titillium Web"/>
                <a:cs typeface="Titillium Web"/>
                <a:sym typeface="Titillium Web"/>
              </a:rPr>
              <a:t>  Dossier/Fascicolo Tecnico</a:t>
            </a:r>
            <a:endParaRPr sz="1400" b="0" i="0" u="none" strike="noStrike" cap="none">
              <a:solidFill>
                <a:srgbClr val="000000"/>
              </a:solidFill>
              <a:latin typeface="Arial"/>
              <a:ea typeface="Arial"/>
              <a:cs typeface="Arial"/>
              <a:sym typeface="Arial"/>
            </a:endParaRPr>
          </a:p>
          <a:p>
            <a:pPr marL="457200" marR="76200" lvl="0" indent="-317500" algn="just" rtl="0">
              <a:lnSpc>
                <a:spcPct val="115000"/>
              </a:lnSpc>
              <a:spcBef>
                <a:spcPts val="0"/>
              </a:spcBef>
              <a:spcAft>
                <a:spcPts val="0"/>
              </a:spcAft>
              <a:buClr>
                <a:srgbClr val="00C2C7"/>
              </a:buClr>
              <a:buSzPts val="1400"/>
              <a:buFont typeface="Titillium Web"/>
              <a:buChar char="➔"/>
            </a:pPr>
            <a:r>
              <a:rPr lang="it-IT" sz="1200" b="1" i="0" u="none" strike="noStrike" cap="none">
                <a:solidFill>
                  <a:srgbClr val="5A6772"/>
                </a:solidFill>
                <a:latin typeface="Titillium Web"/>
                <a:ea typeface="Titillium Web"/>
                <a:cs typeface="Titillium Web"/>
                <a:sym typeface="Titillium Web"/>
              </a:rPr>
              <a:t>9:</a:t>
            </a:r>
            <a:r>
              <a:rPr lang="it-IT" sz="1200" b="0" i="0" u="none" strike="noStrike" cap="none">
                <a:solidFill>
                  <a:srgbClr val="5A6772"/>
                </a:solidFill>
                <a:latin typeface="Titillium Web"/>
                <a:ea typeface="Titillium Web"/>
                <a:cs typeface="Titillium Web"/>
                <a:sym typeface="Titillium Web"/>
              </a:rPr>
              <a:t>  Dossier/Fascicolo Tecnico</a:t>
            </a:r>
            <a:endParaRPr sz="1400" b="0" i="0" u="none" strike="noStrike" cap="none">
              <a:solidFill>
                <a:srgbClr val="000000"/>
              </a:solidFill>
              <a:latin typeface="Arial"/>
              <a:ea typeface="Arial"/>
              <a:cs typeface="Arial"/>
              <a:sym typeface="Arial"/>
            </a:endParaRPr>
          </a:p>
          <a:p>
            <a:pPr marL="457200" marR="76200" lvl="0" indent="-228600" algn="just" rtl="0">
              <a:lnSpc>
                <a:spcPct val="115000"/>
              </a:lnSpc>
              <a:spcBef>
                <a:spcPts val="0"/>
              </a:spcBef>
              <a:spcAft>
                <a:spcPts val="0"/>
              </a:spcAft>
              <a:buClr>
                <a:srgbClr val="00C2C7"/>
              </a:buClr>
              <a:buSzPts val="1400"/>
              <a:buFont typeface="Titillium Web"/>
              <a:buNone/>
            </a:pPr>
            <a:endParaRPr sz="1200" b="0" i="0" u="none" strike="noStrike" cap="none">
              <a:solidFill>
                <a:srgbClr val="5A6772"/>
              </a:solidFill>
              <a:latin typeface="Titillium Web"/>
              <a:ea typeface="Titillium Web"/>
              <a:cs typeface="Titillium Web"/>
              <a:sym typeface="Titillium Web"/>
            </a:endParaRPr>
          </a:p>
          <a:p>
            <a:pPr marL="457200" marR="76200" lvl="0" indent="-228600" algn="just" rtl="0">
              <a:lnSpc>
                <a:spcPct val="115000"/>
              </a:lnSpc>
              <a:spcBef>
                <a:spcPts val="0"/>
              </a:spcBef>
              <a:spcAft>
                <a:spcPts val="0"/>
              </a:spcAft>
              <a:buClr>
                <a:srgbClr val="00C2C7"/>
              </a:buClr>
              <a:buSzPts val="1400"/>
              <a:buFont typeface="Titillium Web"/>
              <a:buNone/>
            </a:pPr>
            <a:endParaRPr sz="1200" b="1" i="0" u="none" strike="noStrike" cap="none">
              <a:solidFill>
                <a:srgbClr val="5A6772"/>
              </a:solidFill>
              <a:latin typeface="Titillium Web"/>
              <a:ea typeface="Titillium Web"/>
              <a:cs typeface="Titillium Web"/>
              <a:sym typeface="Titillium Web"/>
            </a:endParaRPr>
          </a:p>
          <a:p>
            <a:pPr marL="139700" marR="76200" lvl="0" indent="0" algn="l" rtl="0">
              <a:lnSpc>
                <a:spcPct val="115000"/>
              </a:lnSpc>
              <a:spcBef>
                <a:spcPts val="0"/>
              </a:spcBef>
              <a:spcAft>
                <a:spcPts val="0"/>
              </a:spcAft>
              <a:buClr>
                <a:srgbClr val="000000"/>
              </a:buClr>
              <a:buSzPts val="1200"/>
              <a:buFont typeface="Arial"/>
              <a:buNone/>
            </a:pPr>
            <a:r>
              <a:rPr lang="it-IT" sz="1200" b="0" i="0" u="none" strike="noStrike" cap="none">
                <a:solidFill>
                  <a:srgbClr val="91A000"/>
                </a:solidFill>
                <a:latin typeface="Titillium Web"/>
                <a:ea typeface="Titillium Web"/>
                <a:cs typeface="Titillium Web"/>
                <a:sym typeface="Titillium Web"/>
              </a:rPr>
              <a:t>Nel caso di acquisto anche di apparecchiature ricondizionate rispondere ai punti 7, 8 e 9.</a:t>
            </a:r>
            <a:endParaRPr sz="1400" b="0" i="0" u="none" strike="noStrike" cap="none">
              <a:solidFill>
                <a:srgbClr val="000000"/>
              </a:solidFill>
              <a:latin typeface="Arial"/>
              <a:ea typeface="Arial"/>
              <a:cs typeface="Arial"/>
              <a:sym typeface="Arial"/>
            </a:endParaRPr>
          </a:p>
          <a:p>
            <a:pPr marL="457200" marR="76200" lvl="0" indent="-317500" algn="l" rtl="0">
              <a:lnSpc>
                <a:spcPct val="115000"/>
              </a:lnSpc>
              <a:spcBef>
                <a:spcPts val="0"/>
              </a:spcBef>
              <a:spcAft>
                <a:spcPts val="0"/>
              </a:spcAft>
              <a:buClr>
                <a:srgbClr val="00C2C7"/>
              </a:buClr>
              <a:buSzPts val="1400"/>
              <a:buFont typeface="Titillium Web"/>
              <a:buChar char="➔"/>
            </a:pPr>
            <a:r>
              <a:rPr lang="it-IT" sz="1200" b="1" i="0" u="none" strike="noStrike" cap="none">
                <a:solidFill>
                  <a:srgbClr val="91A000"/>
                </a:solidFill>
                <a:latin typeface="Titillium Web"/>
                <a:ea typeface="Titillium Web"/>
                <a:cs typeface="Titillium Web"/>
                <a:sym typeface="Titillium Web"/>
              </a:rPr>
              <a:t>7:</a:t>
            </a:r>
            <a:r>
              <a:rPr lang="it-IT" sz="1200" b="0" i="0" u="none" strike="noStrike" cap="none">
                <a:solidFill>
                  <a:srgbClr val="91A000"/>
                </a:solidFill>
                <a:latin typeface="Titillium Web"/>
                <a:ea typeface="Titillium Web"/>
                <a:cs typeface="Titillium Web"/>
                <a:sym typeface="Titillium Web"/>
              </a:rPr>
              <a:t> ISO 9001 </a:t>
            </a:r>
            <a:r>
              <a:rPr lang="it-IT" sz="1200" b="1" i="0" u="none" strike="noStrike" cap="none">
                <a:solidFill>
                  <a:srgbClr val="91A000"/>
                </a:solidFill>
                <a:latin typeface="Titillium Web"/>
                <a:ea typeface="Titillium Web"/>
                <a:cs typeface="Titillium Web"/>
                <a:sym typeface="Titillium Web"/>
              </a:rPr>
              <a:t>e</a:t>
            </a:r>
            <a:r>
              <a:rPr lang="it-IT" sz="1200" b="0" i="0" u="none" strike="noStrike" cap="none">
                <a:solidFill>
                  <a:srgbClr val="91A000"/>
                </a:solidFill>
                <a:latin typeface="Titillium Web"/>
                <a:ea typeface="Titillium Web"/>
                <a:cs typeface="Titillium Web"/>
                <a:sym typeface="Titillium Web"/>
              </a:rPr>
              <a:t> ISO14001 </a:t>
            </a:r>
            <a:r>
              <a:rPr lang="it-IT" sz="1200" b="1" i="0" u="none" strike="noStrike" cap="none">
                <a:solidFill>
                  <a:srgbClr val="91A000"/>
                </a:solidFill>
                <a:latin typeface="Titillium Web"/>
                <a:ea typeface="Titillium Web"/>
                <a:cs typeface="Titillium Web"/>
                <a:sym typeface="Titillium Web"/>
              </a:rPr>
              <a:t>oppure</a:t>
            </a:r>
            <a:r>
              <a:rPr lang="it-IT" sz="1200" b="0" i="0" u="none" strike="noStrike" cap="none">
                <a:solidFill>
                  <a:srgbClr val="91A000"/>
                </a:solidFill>
                <a:latin typeface="Titillium Web"/>
                <a:ea typeface="Titillium Web"/>
                <a:cs typeface="Titillium Web"/>
                <a:sym typeface="Titillium Web"/>
              </a:rPr>
              <a:t>  EN 50614:2020</a:t>
            </a:r>
            <a:endParaRPr sz="1400" b="0" i="0" u="none" strike="noStrike" cap="none">
              <a:solidFill>
                <a:srgbClr val="000000"/>
              </a:solidFill>
              <a:latin typeface="Arial"/>
              <a:ea typeface="Arial"/>
              <a:cs typeface="Arial"/>
              <a:sym typeface="Arial"/>
            </a:endParaRPr>
          </a:p>
          <a:p>
            <a:pPr marL="457200" marR="76200" lvl="0" indent="-317500" algn="just" rtl="0">
              <a:lnSpc>
                <a:spcPct val="115000"/>
              </a:lnSpc>
              <a:spcBef>
                <a:spcPts val="0"/>
              </a:spcBef>
              <a:spcAft>
                <a:spcPts val="0"/>
              </a:spcAft>
              <a:buClr>
                <a:srgbClr val="00C2C7"/>
              </a:buClr>
              <a:buSzPts val="1400"/>
              <a:buFont typeface="Titillium Web"/>
              <a:buChar char="➔"/>
            </a:pPr>
            <a:r>
              <a:rPr lang="it-IT" sz="1200" b="1" i="0" u="none" strike="noStrike" cap="none">
                <a:solidFill>
                  <a:srgbClr val="91A000"/>
                </a:solidFill>
                <a:latin typeface="Titillium Web"/>
                <a:ea typeface="Titillium Web"/>
                <a:cs typeface="Titillium Web"/>
                <a:sym typeface="Titillium Web"/>
              </a:rPr>
              <a:t>8:  </a:t>
            </a:r>
            <a:r>
              <a:rPr lang="it-IT" sz="1200" b="0" i="0" u="none" strike="noStrike" cap="none">
                <a:solidFill>
                  <a:srgbClr val="91A000"/>
                </a:solidFill>
                <a:latin typeface="Titillium Web"/>
                <a:ea typeface="Titillium Web"/>
                <a:cs typeface="Titillium Web"/>
                <a:sym typeface="Titillium Web"/>
              </a:rPr>
              <a:t>Dossier/Fascicolo Tecnico</a:t>
            </a:r>
            <a:endParaRPr sz="1400" b="0" i="0" u="none" strike="noStrike" cap="none">
              <a:solidFill>
                <a:srgbClr val="000000"/>
              </a:solidFill>
              <a:latin typeface="Arial"/>
              <a:ea typeface="Arial"/>
              <a:cs typeface="Arial"/>
              <a:sym typeface="Arial"/>
            </a:endParaRPr>
          </a:p>
          <a:p>
            <a:pPr marL="457200" marR="76200" lvl="0" indent="-317500" algn="just" rtl="0">
              <a:lnSpc>
                <a:spcPct val="115000"/>
              </a:lnSpc>
              <a:spcBef>
                <a:spcPts val="0"/>
              </a:spcBef>
              <a:spcAft>
                <a:spcPts val="0"/>
              </a:spcAft>
              <a:buClr>
                <a:srgbClr val="00C2C7"/>
              </a:buClr>
              <a:buSzPts val="1400"/>
              <a:buFont typeface="Titillium Web"/>
              <a:buChar char="➔"/>
            </a:pPr>
            <a:r>
              <a:rPr lang="it-IT" sz="1200" b="1" i="0" u="none" strike="noStrike" cap="none">
                <a:solidFill>
                  <a:srgbClr val="91A000"/>
                </a:solidFill>
                <a:latin typeface="Titillium Web"/>
                <a:ea typeface="Titillium Web"/>
                <a:cs typeface="Titillium Web"/>
                <a:sym typeface="Titillium Web"/>
              </a:rPr>
              <a:t>9:  </a:t>
            </a:r>
            <a:r>
              <a:rPr lang="it-IT" sz="1200" b="0" i="0" u="none" strike="noStrike" cap="none">
                <a:solidFill>
                  <a:srgbClr val="91A000"/>
                </a:solidFill>
                <a:latin typeface="Titillium Web"/>
                <a:ea typeface="Titillium Web"/>
                <a:cs typeface="Titillium Web"/>
                <a:sym typeface="Titillium Web"/>
              </a:rPr>
              <a:t>Dossier/Fascicolo Tecnico</a:t>
            </a:r>
            <a:endParaRPr sz="1400" b="0" i="0" u="none" strike="noStrike" cap="none">
              <a:solidFill>
                <a:srgbClr val="000000"/>
              </a:solidFill>
              <a:latin typeface="Arial"/>
              <a:ea typeface="Arial"/>
              <a:cs typeface="Arial"/>
              <a:sym typeface="Arial"/>
            </a:endParaRPr>
          </a:p>
          <a:p>
            <a:pPr marL="457200" marR="76200" lvl="0" indent="-228600" algn="just" rtl="0">
              <a:lnSpc>
                <a:spcPct val="115000"/>
              </a:lnSpc>
              <a:spcBef>
                <a:spcPts val="0"/>
              </a:spcBef>
              <a:spcAft>
                <a:spcPts val="0"/>
              </a:spcAft>
              <a:buClr>
                <a:srgbClr val="00C2C7"/>
              </a:buClr>
              <a:buSzPts val="1400"/>
              <a:buFont typeface="Titillium Web"/>
              <a:buNone/>
            </a:pPr>
            <a:endParaRPr sz="1400" b="0" i="0" u="none" strike="noStrike" cap="none">
              <a:solidFill>
                <a:srgbClr val="5A6772"/>
              </a:solidFill>
              <a:latin typeface="Titillium Web"/>
              <a:ea typeface="Titillium Web"/>
              <a:cs typeface="Titillium Web"/>
              <a:sym typeface="Titillium Web"/>
            </a:endParaRPr>
          </a:p>
          <a:p>
            <a:pPr marL="457200" marR="0" lvl="1" indent="0" algn="just" rtl="0">
              <a:lnSpc>
                <a:spcPct val="100000"/>
              </a:lnSpc>
              <a:spcBef>
                <a:spcPts val="0"/>
              </a:spcBef>
              <a:spcAft>
                <a:spcPts val="0"/>
              </a:spcAft>
              <a:buClr>
                <a:srgbClr val="000000"/>
              </a:buClr>
              <a:buSzPts val="1400"/>
              <a:buFont typeface="Arial"/>
              <a:buNone/>
            </a:pPr>
            <a:endParaRPr sz="1400" b="0" i="0" u="none" strike="noStrike" cap="none">
              <a:solidFill>
                <a:srgbClr val="5A6772"/>
              </a:solidFill>
              <a:latin typeface="Titillium Web"/>
              <a:ea typeface="Titillium Web"/>
              <a:cs typeface="Titillium Web"/>
              <a:sym typeface="Titillium Web"/>
            </a:endParaRPr>
          </a:p>
        </p:txBody>
      </p:sp>
      <p:sp>
        <p:nvSpPr>
          <p:cNvPr id="122" name="Google Shape;122;p6"/>
          <p:cNvSpPr/>
          <p:nvPr/>
        </p:nvSpPr>
        <p:spPr>
          <a:xfrm>
            <a:off x="3909900" y="624498"/>
            <a:ext cx="4983300" cy="4387769"/>
          </a:xfrm>
          <a:prstGeom prst="rect">
            <a:avLst/>
          </a:prstGeom>
          <a:noFill/>
          <a:ln w="25400" cap="flat" cmpd="sng">
            <a:solidFill>
              <a:srgbClr val="B878AA"/>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23" name="Google Shape;123;p6"/>
          <p:cNvSpPr/>
          <p:nvPr/>
        </p:nvSpPr>
        <p:spPr>
          <a:xfrm>
            <a:off x="3921398" y="393897"/>
            <a:ext cx="1637214" cy="208071"/>
          </a:xfrm>
          <a:prstGeom prst="round2SameRect">
            <a:avLst>
              <a:gd name="adj1" fmla="val 16667"/>
              <a:gd name="adj2" fmla="val 0"/>
            </a:avLst>
          </a:prstGeom>
          <a:solidFill>
            <a:srgbClr val="B878AA"/>
          </a:solidFill>
          <a:ln w="25400" cap="flat" cmpd="sng">
            <a:solidFill>
              <a:srgbClr val="B878AA"/>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it-IT" sz="1400" b="0" i="0" u="none" strike="noStrike" cap="none">
                <a:solidFill>
                  <a:schemeClr val="lt1"/>
                </a:solidFill>
                <a:latin typeface="Arial"/>
                <a:ea typeface="Arial"/>
                <a:cs typeface="Arial"/>
                <a:sym typeface="Arial"/>
              </a:rPr>
              <a:t>Scenario 2</a:t>
            </a:r>
            <a:endParaRPr sz="1400" b="0" i="0" u="none" strike="noStrike" cap="none">
              <a:solidFill>
                <a:srgbClr val="000000"/>
              </a:solidFill>
              <a:latin typeface="Arial"/>
              <a:ea typeface="Arial"/>
              <a:cs typeface="Arial"/>
              <a:sym typeface="Arial"/>
            </a:endParaRPr>
          </a:p>
        </p:txBody>
      </p:sp>
      <p:sp>
        <p:nvSpPr>
          <p:cNvPr id="124" name="Google Shape;124;p6"/>
          <p:cNvSpPr txBox="1"/>
          <p:nvPr/>
        </p:nvSpPr>
        <p:spPr>
          <a:xfrm>
            <a:off x="502665" y="71265"/>
            <a:ext cx="3293328" cy="553236"/>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2000"/>
              <a:buFont typeface="Arial"/>
              <a:buNone/>
            </a:pPr>
            <a:r>
              <a:rPr lang="it-IT" sz="2000" b="1" i="0" u="none" strike="noStrike" cap="none">
                <a:solidFill>
                  <a:srgbClr val="0066CC"/>
                </a:solidFill>
                <a:latin typeface="Titillium Web SemiBold"/>
                <a:ea typeface="Titillium Web SemiBold"/>
                <a:cs typeface="Titillium Web SemiBold"/>
                <a:sym typeface="Titillium Web SemiBold"/>
              </a:rPr>
              <a:t>Scheda </a:t>
            </a:r>
            <a:r>
              <a:rPr lang="it-IT" sz="2800" b="1" i="0" u="none" strike="noStrike" cap="none">
                <a:solidFill>
                  <a:srgbClr val="0066CC"/>
                </a:solidFill>
                <a:latin typeface="Titillium Web SemiBold"/>
                <a:ea typeface="Titillium Web SemiBold"/>
                <a:cs typeface="Titillium Web SemiBold"/>
                <a:sym typeface="Titillium Web SemiBold"/>
              </a:rPr>
              <a:t>3 </a:t>
            </a:r>
            <a:r>
              <a:rPr lang="it-IT" sz="1050" b="1" i="0" u="none" strike="noStrike" cap="none">
                <a:solidFill>
                  <a:srgbClr val="0066CC"/>
                </a:solidFill>
                <a:latin typeface="Titillium Web SemiBold"/>
                <a:ea typeface="Titillium Web SemiBold"/>
                <a:cs typeface="Titillium Web SemiBold"/>
                <a:sym typeface="Titillium Web SemiBold"/>
              </a:rPr>
              <a:t>Acquisto, Leasing, Noleggio di computer e apparecchiature elettriche ed elettroniche </a:t>
            </a:r>
            <a:endParaRPr sz="1800" b="1" i="0" u="none" strike="noStrike" cap="none">
              <a:solidFill>
                <a:srgbClr val="0066CC"/>
              </a:solidFill>
              <a:latin typeface="Titillium Web SemiBold"/>
              <a:ea typeface="Titillium Web SemiBold"/>
              <a:cs typeface="Titillium Web SemiBold"/>
              <a:sym typeface="Titillium Web SemiBold"/>
            </a:endParaRPr>
          </a:p>
        </p:txBody>
      </p:sp>
      <p:sp>
        <p:nvSpPr>
          <p:cNvPr id="125" name="Google Shape;125;p6"/>
          <p:cNvSpPr txBox="1"/>
          <p:nvPr/>
        </p:nvSpPr>
        <p:spPr>
          <a:xfrm>
            <a:off x="360825" y="2324847"/>
            <a:ext cx="3023725" cy="1216637"/>
          </a:xfrm>
          <a:prstGeom prst="rect">
            <a:avLst/>
          </a:prstGeom>
          <a:noFill/>
          <a:ln>
            <a:noFill/>
          </a:ln>
        </p:spPr>
        <p:txBody>
          <a:bodyPr spcFirstLastPara="1" wrap="square" lIns="91425" tIns="91425" rIns="91425" bIns="91425" anchor="t" anchorCtr="0">
            <a:noAutofit/>
          </a:bodyPr>
          <a:lstStyle/>
          <a:p>
            <a:pPr marL="0" marR="76200" lvl="0" indent="0" algn="just" rtl="0">
              <a:lnSpc>
                <a:spcPct val="115000"/>
              </a:lnSpc>
              <a:spcBef>
                <a:spcPts val="0"/>
              </a:spcBef>
              <a:spcAft>
                <a:spcPts val="0"/>
              </a:spcAft>
              <a:buClr>
                <a:srgbClr val="000000"/>
              </a:buClr>
              <a:buSzPts val="1200"/>
              <a:buFont typeface="Arial"/>
              <a:buNone/>
            </a:pPr>
            <a:r>
              <a:rPr lang="it-IT" sz="1200" b="0" i="0" u="none" strike="noStrike" cap="none">
                <a:solidFill>
                  <a:srgbClr val="5A6772"/>
                </a:solidFill>
                <a:latin typeface="Titillium Web"/>
                <a:ea typeface="Titillium Web"/>
                <a:cs typeface="Titillium Web"/>
                <a:sym typeface="Titillium Web"/>
              </a:rPr>
              <a:t>Qualora non soddisfi i requisiti dello </a:t>
            </a:r>
            <a:r>
              <a:rPr lang="it-IT" sz="1200" b="1" i="0" u="none" strike="noStrike" cap="none">
                <a:solidFill>
                  <a:schemeClr val="accent1"/>
                </a:solidFill>
                <a:latin typeface="Titillium Web"/>
                <a:ea typeface="Titillium Web"/>
                <a:cs typeface="Titillium Web"/>
                <a:sym typeface="Titillium Web"/>
              </a:rPr>
              <a:t>scenario 1</a:t>
            </a:r>
            <a:r>
              <a:rPr lang="it-IT" sz="1200" b="0" i="0" u="none" strike="noStrike" cap="none">
                <a:solidFill>
                  <a:srgbClr val="5A6772"/>
                </a:solidFill>
                <a:latin typeface="Titillium Web"/>
                <a:ea typeface="Titillium Web"/>
                <a:cs typeface="Titillium Web"/>
                <a:sym typeface="Titillium Web"/>
              </a:rPr>
              <a:t>, il Soggetto Attuatore, limitatamente alle spese che includono hardware deve acquisire evidenza che il fornitore rispetti i requisiti indicati nello </a:t>
            </a:r>
            <a:r>
              <a:rPr lang="it-IT" sz="1200" b="1" i="0" u="none" strike="noStrike" cap="none">
                <a:solidFill>
                  <a:srgbClr val="B878AA"/>
                </a:solidFill>
                <a:latin typeface="Titillium Web"/>
                <a:ea typeface="Titillium Web"/>
                <a:cs typeface="Titillium Web"/>
                <a:sym typeface="Titillium Web"/>
              </a:rPr>
              <a:t>scenario 2.</a:t>
            </a:r>
            <a:endParaRPr sz="1400" b="0" i="0" u="none" strike="noStrike" cap="none">
              <a:solidFill>
                <a:srgbClr val="000000"/>
              </a:solidFill>
              <a:latin typeface="Arial"/>
              <a:ea typeface="Arial"/>
              <a:cs typeface="Arial"/>
              <a:sym typeface="Arial"/>
            </a:endParaRPr>
          </a:p>
        </p:txBody>
      </p:sp>
      <p:sp>
        <p:nvSpPr>
          <p:cNvPr id="126" name="Google Shape;126;p6"/>
          <p:cNvSpPr txBox="1"/>
          <p:nvPr/>
        </p:nvSpPr>
        <p:spPr>
          <a:xfrm>
            <a:off x="360825" y="1844080"/>
            <a:ext cx="3372844" cy="480767"/>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400"/>
              <a:buFont typeface="Arial"/>
              <a:buNone/>
            </a:pPr>
            <a:r>
              <a:rPr lang="it-IT" sz="2400" b="1" i="0" u="none" strike="noStrike" cap="none">
                <a:solidFill>
                  <a:srgbClr val="0066CC"/>
                </a:solidFill>
                <a:latin typeface="Titillium Web"/>
                <a:ea typeface="Titillium Web"/>
                <a:cs typeface="Titillium Web"/>
                <a:sym typeface="Titillium Web"/>
              </a:rPr>
              <a:t>Checklist dei requisiti </a:t>
            </a:r>
            <a:endParaRPr sz="2400" b="1" i="0" u="none" strike="noStrike" cap="none">
              <a:solidFill>
                <a:srgbClr val="0066CC"/>
              </a:solidFill>
              <a:latin typeface="Titillium Web"/>
              <a:ea typeface="Titillium Web"/>
              <a:cs typeface="Titillium Web"/>
              <a:sym typeface="Titillium Web"/>
            </a:endParaRPr>
          </a:p>
        </p:txBody>
      </p:sp>
      <p:pic>
        <p:nvPicPr>
          <p:cNvPr id="127" name="Google Shape;127;p6"/>
          <p:cNvPicPr preferRelativeResize="0"/>
          <p:nvPr/>
        </p:nvPicPr>
        <p:blipFill rotWithShape="1">
          <a:blip r:embed="rId3">
            <a:alphaModFix/>
          </a:blip>
          <a:srcRect t="1161" b="1156"/>
          <a:stretch/>
        </p:blipFill>
        <p:spPr>
          <a:xfrm>
            <a:off x="328497" y="866422"/>
            <a:ext cx="525420" cy="513200"/>
          </a:xfrm>
          <a:prstGeom prst="rect">
            <a:avLst/>
          </a:prstGeom>
          <a:noFill/>
          <a:ln>
            <a:noFill/>
          </a:ln>
        </p:spPr>
      </p:pic>
      <p:sp>
        <p:nvSpPr>
          <p:cNvPr id="128" name="Google Shape;128;p6"/>
          <p:cNvSpPr txBox="1"/>
          <p:nvPr/>
        </p:nvSpPr>
        <p:spPr>
          <a:xfrm>
            <a:off x="870058" y="758180"/>
            <a:ext cx="3023725" cy="729684"/>
          </a:xfrm>
          <a:prstGeom prst="rect">
            <a:avLst/>
          </a:prstGeom>
          <a:noFill/>
          <a:ln>
            <a:noFill/>
          </a:ln>
        </p:spPr>
        <p:txBody>
          <a:bodyPr spcFirstLastPara="1" wrap="square" lIns="91425" tIns="91425" rIns="91425" bIns="91425" anchor="t" anchorCtr="0">
            <a:noAutofit/>
          </a:bodyPr>
          <a:lstStyle/>
          <a:p>
            <a:pPr marL="0" marR="76200" lvl="0" indent="0" algn="l" rtl="0">
              <a:lnSpc>
                <a:spcPct val="115000"/>
              </a:lnSpc>
              <a:spcBef>
                <a:spcPts val="0"/>
              </a:spcBef>
              <a:spcAft>
                <a:spcPts val="0"/>
              </a:spcAft>
              <a:buClr>
                <a:srgbClr val="000000"/>
              </a:buClr>
              <a:buSzPts val="1400"/>
              <a:buFont typeface="Arial"/>
              <a:buNone/>
            </a:pPr>
            <a:r>
              <a:rPr lang="it-IT" sz="1400" b="0" i="0" u="none" strike="noStrike" cap="none">
                <a:solidFill>
                  <a:srgbClr val="5A6772"/>
                </a:solidFill>
                <a:latin typeface="Titillium Web"/>
                <a:ea typeface="Titillium Web"/>
                <a:cs typeface="Titillium Web"/>
                <a:sym typeface="Titillium Web"/>
              </a:rPr>
              <a:t>Gli </a:t>
            </a:r>
            <a:r>
              <a:rPr lang="it-IT" sz="1400" b="1" i="0" u="none" strike="noStrike" cap="none">
                <a:solidFill>
                  <a:srgbClr val="5A6772"/>
                </a:solidFill>
                <a:latin typeface="Titillium Web"/>
                <a:ea typeface="Titillium Web"/>
                <a:cs typeface="Titillium Web"/>
                <a:sym typeface="Titillium Web"/>
              </a:rPr>
              <a:t>scenari</a:t>
            </a:r>
            <a:r>
              <a:rPr lang="it-IT" sz="1400" b="0" i="0" u="none" strike="noStrike" cap="none">
                <a:solidFill>
                  <a:srgbClr val="5A6772"/>
                </a:solidFill>
                <a:latin typeface="Titillium Web"/>
                <a:ea typeface="Titillium Web"/>
                <a:cs typeface="Titillium Web"/>
                <a:sym typeface="Titillium Web"/>
              </a:rPr>
              <a:t> </a:t>
            </a:r>
            <a:r>
              <a:rPr lang="it-IT" sz="1400" b="1" i="0" u="none" strike="noStrike" cap="none">
                <a:solidFill>
                  <a:schemeClr val="accent1"/>
                </a:solidFill>
                <a:latin typeface="Titillium Web"/>
                <a:ea typeface="Titillium Web"/>
                <a:cs typeface="Titillium Web"/>
                <a:sym typeface="Titillium Web"/>
              </a:rPr>
              <a:t>1 </a:t>
            </a:r>
            <a:r>
              <a:rPr lang="it-IT" sz="1400" b="0" i="0" u="none" strike="noStrike" cap="none">
                <a:solidFill>
                  <a:srgbClr val="5A6772"/>
                </a:solidFill>
                <a:latin typeface="Titillium Web"/>
                <a:ea typeface="Titillium Web"/>
                <a:cs typeface="Titillium Web"/>
                <a:sym typeface="Titillium Web"/>
              </a:rPr>
              <a:t>e </a:t>
            </a:r>
            <a:r>
              <a:rPr lang="it-IT" sz="1400" b="1" i="0" u="none" strike="noStrike" cap="none">
                <a:solidFill>
                  <a:srgbClr val="B878AA"/>
                </a:solidFill>
                <a:latin typeface="Titillium Web"/>
                <a:ea typeface="Titillium Web"/>
                <a:cs typeface="Titillium Web"/>
                <a:sym typeface="Titillium Web"/>
              </a:rPr>
              <a:t>2</a:t>
            </a:r>
            <a:r>
              <a:rPr lang="it-IT" sz="1400" b="0" i="0" u="none" strike="noStrike" cap="none">
                <a:solidFill>
                  <a:srgbClr val="5A6772"/>
                </a:solidFill>
                <a:latin typeface="Titillium Web"/>
                <a:ea typeface="Titillium Web"/>
                <a:cs typeface="Titillium Web"/>
                <a:sym typeface="Titillium Web"/>
              </a:rPr>
              <a:t>  si riferiscono a PC Desktop, PC Portatili, Tablet, Server</a:t>
            </a:r>
            <a:endParaRPr sz="1400" b="0" i="0" u="none" strike="noStrike" cap="none">
              <a:solidFill>
                <a:srgbClr val="5A6772"/>
              </a:solidFill>
              <a:latin typeface="Titillium Web"/>
              <a:ea typeface="Titillium Web"/>
              <a:cs typeface="Titillium Web"/>
              <a:sym typeface="Titillium Web"/>
            </a:endParaRPr>
          </a:p>
          <a:p>
            <a:pPr marL="0" marR="76200" lvl="0" indent="0" algn="l" rtl="0">
              <a:lnSpc>
                <a:spcPct val="115000"/>
              </a:lnSpc>
              <a:spcBef>
                <a:spcPts val="0"/>
              </a:spcBef>
              <a:spcAft>
                <a:spcPts val="0"/>
              </a:spcAft>
              <a:buClr>
                <a:srgbClr val="000000"/>
              </a:buClr>
              <a:buSzPts val="1200"/>
              <a:buFont typeface="Arial"/>
              <a:buNone/>
            </a:pPr>
            <a:endParaRPr sz="1200" b="1" i="0" u="none" strike="noStrike" cap="none">
              <a:solidFill>
                <a:schemeClr val="accent1"/>
              </a:solidFill>
              <a:latin typeface="Titillium Web"/>
              <a:ea typeface="Titillium Web"/>
              <a:cs typeface="Titillium Web"/>
              <a:sym typeface="Titillium Web"/>
            </a:endParaRPr>
          </a:p>
        </p:txBody>
      </p:sp>
      <p:sp>
        <p:nvSpPr>
          <p:cNvPr id="129" name="Google Shape;129;p6"/>
          <p:cNvSpPr txBox="1"/>
          <p:nvPr/>
        </p:nvSpPr>
        <p:spPr>
          <a:xfrm>
            <a:off x="328497" y="3876812"/>
            <a:ext cx="2474742" cy="441773"/>
          </a:xfrm>
          <a:prstGeom prst="rect">
            <a:avLst/>
          </a:prstGeom>
          <a:noFill/>
          <a:ln>
            <a:noFill/>
          </a:ln>
        </p:spPr>
        <p:txBody>
          <a:bodyPr spcFirstLastPara="1" wrap="square" lIns="91425" tIns="91425" rIns="91425" bIns="91425" anchor="t" anchorCtr="0">
            <a:noAutofit/>
          </a:bodyPr>
          <a:lstStyle/>
          <a:p>
            <a:pPr marL="0" marR="76200" lvl="0" indent="0" algn="just" rtl="0">
              <a:lnSpc>
                <a:spcPct val="115000"/>
              </a:lnSpc>
              <a:spcBef>
                <a:spcPts val="0"/>
              </a:spcBef>
              <a:spcAft>
                <a:spcPts val="0"/>
              </a:spcAft>
              <a:buClr>
                <a:srgbClr val="000000"/>
              </a:buClr>
              <a:buSzPts val="1200"/>
              <a:buFont typeface="Arial"/>
              <a:buNone/>
            </a:pPr>
            <a:r>
              <a:rPr lang="it-IT" sz="1100" b="1" i="0" u="none" strike="noStrike" cap="none">
                <a:solidFill>
                  <a:srgbClr val="C00000"/>
                </a:solidFill>
                <a:latin typeface="Titillium Web"/>
                <a:ea typeface="Titillium Web"/>
                <a:cs typeface="Titillium Web"/>
                <a:sym typeface="Titillium Web"/>
              </a:rPr>
              <a:t>La numerazione dei requisiti si riferisce alle domande della Checklist 3</a:t>
            </a:r>
            <a:endParaRPr sz="1200" b="1" i="0" u="none" strike="noStrike" cap="none">
              <a:solidFill>
                <a:srgbClr val="C00000"/>
              </a:solidFill>
              <a:latin typeface="Titillium Web"/>
              <a:ea typeface="Titillium Web"/>
              <a:cs typeface="Titillium Web"/>
              <a:sym typeface="Titillium Web"/>
            </a:endParaRPr>
          </a:p>
        </p:txBody>
      </p:sp>
      <p:pic>
        <p:nvPicPr>
          <p:cNvPr id="130" name="Google Shape;130;p6"/>
          <p:cNvPicPr preferRelativeResize="0"/>
          <p:nvPr/>
        </p:nvPicPr>
        <p:blipFill rotWithShape="1">
          <a:blip r:embed="rId4">
            <a:alphaModFix/>
          </a:blip>
          <a:srcRect/>
          <a:stretch/>
        </p:blipFill>
        <p:spPr>
          <a:xfrm>
            <a:off x="360825" y="4653900"/>
            <a:ext cx="1842176" cy="33912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Google Shape;135;p7"/>
          <p:cNvSpPr txBox="1"/>
          <p:nvPr/>
        </p:nvSpPr>
        <p:spPr>
          <a:xfrm>
            <a:off x="3875509" y="990600"/>
            <a:ext cx="4902074" cy="2457450"/>
          </a:xfrm>
          <a:prstGeom prst="rect">
            <a:avLst/>
          </a:prstGeom>
          <a:noFill/>
          <a:ln>
            <a:noFill/>
          </a:ln>
        </p:spPr>
        <p:txBody>
          <a:bodyPr spcFirstLastPara="1" wrap="square" lIns="91425" tIns="91425" rIns="91425" bIns="91425" anchor="ctr" anchorCtr="0">
            <a:noAutofit/>
          </a:bodyPr>
          <a:lstStyle/>
          <a:p>
            <a:pPr marL="457200" marR="76200" lvl="0" indent="-228600" algn="l" rtl="0">
              <a:lnSpc>
                <a:spcPct val="115000"/>
              </a:lnSpc>
              <a:spcBef>
                <a:spcPts val="0"/>
              </a:spcBef>
              <a:spcAft>
                <a:spcPts val="0"/>
              </a:spcAft>
              <a:buClr>
                <a:srgbClr val="00C2C7"/>
              </a:buClr>
              <a:buSzPts val="1400"/>
              <a:buFont typeface="Titillium Web"/>
              <a:buNone/>
            </a:pPr>
            <a:endParaRPr sz="1200" b="1" i="0" u="none" strike="noStrike" cap="none">
              <a:solidFill>
                <a:srgbClr val="5A6772"/>
              </a:solidFill>
              <a:latin typeface="Titillium Web"/>
              <a:ea typeface="Titillium Web"/>
              <a:cs typeface="Titillium Web"/>
              <a:sym typeface="Titillium Web"/>
            </a:endParaRPr>
          </a:p>
          <a:p>
            <a:pPr marL="457200" marR="76200" lvl="0" indent="-228600" algn="l" rtl="0">
              <a:lnSpc>
                <a:spcPct val="115000"/>
              </a:lnSpc>
              <a:spcBef>
                <a:spcPts val="0"/>
              </a:spcBef>
              <a:spcAft>
                <a:spcPts val="0"/>
              </a:spcAft>
              <a:buClr>
                <a:srgbClr val="00C2C7"/>
              </a:buClr>
              <a:buSzPts val="1400"/>
              <a:buFont typeface="Titillium Web"/>
              <a:buNone/>
            </a:pPr>
            <a:endParaRPr sz="1200" b="1" i="0" u="none" strike="noStrike" cap="none">
              <a:solidFill>
                <a:srgbClr val="5A6772"/>
              </a:solidFill>
              <a:latin typeface="Titillium Web"/>
              <a:ea typeface="Titillium Web"/>
              <a:cs typeface="Titillium Web"/>
              <a:sym typeface="Titillium Web"/>
            </a:endParaRPr>
          </a:p>
          <a:p>
            <a:pPr marL="457200" marR="76200" lvl="0" indent="-228600" algn="just" rtl="0">
              <a:lnSpc>
                <a:spcPct val="115000"/>
              </a:lnSpc>
              <a:spcBef>
                <a:spcPts val="0"/>
              </a:spcBef>
              <a:spcAft>
                <a:spcPts val="0"/>
              </a:spcAft>
              <a:buClr>
                <a:srgbClr val="00C2C7"/>
              </a:buClr>
              <a:buSzPts val="1400"/>
              <a:buFont typeface="Titillium Web"/>
              <a:buNone/>
            </a:pPr>
            <a:endParaRPr sz="1200" b="1" i="0" u="none" strike="noStrike" cap="none">
              <a:solidFill>
                <a:srgbClr val="5A6772"/>
              </a:solidFill>
              <a:latin typeface="Titillium Web"/>
              <a:ea typeface="Titillium Web"/>
              <a:cs typeface="Titillium Web"/>
              <a:sym typeface="Titillium Web"/>
            </a:endParaRPr>
          </a:p>
          <a:p>
            <a:pPr marL="457200" marR="76200" lvl="0" indent="-317500" algn="just" rtl="0">
              <a:lnSpc>
                <a:spcPct val="115000"/>
              </a:lnSpc>
              <a:spcBef>
                <a:spcPts val="0"/>
              </a:spcBef>
              <a:spcAft>
                <a:spcPts val="0"/>
              </a:spcAft>
              <a:buClr>
                <a:srgbClr val="00C2C7"/>
              </a:buClr>
              <a:buSzPts val="1400"/>
              <a:buFont typeface="Titillium Web"/>
              <a:buChar char="➔"/>
            </a:pPr>
            <a:r>
              <a:rPr lang="it-IT" sz="1200" b="1" i="0" u="none" strike="noStrike" cap="none">
                <a:solidFill>
                  <a:srgbClr val="5A6772"/>
                </a:solidFill>
                <a:latin typeface="Titillium Web"/>
                <a:ea typeface="Titillium Web"/>
                <a:cs typeface="Titillium Web"/>
                <a:sym typeface="Titillium Web"/>
              </a:rPr>
              <a:t>9: </a:t>
            </a:r>
            <a:r>
              <a:rPr lang="it-IT" sz="1200" b="0" i="0" u="none" strike="noStrike" cap="none">
                <a:solidFill>
                  <a:srgbClr val="5A6772"/>
                </a:solidFill>
                <a:latin typeface="Titillium Web"/>
                <a:ea typeface="Titillium Web"/>
                <a:cs typeface="Titillium Web"/>
                <a:sym typeface="Titillium Web"/>
              </a:rPr>
              <a:t>Conformità alle specifiche tecniche e clausole contrattuali dei </a:t>
            </a:r>
            <a:r>
              <a:rPr lang="it-IT" sz="1200" b="1" i="0" u="none" strike="noStrike" cap="none">
                <a:solidFill>
                  <a:srgbClr val="5A6772"/>
                </a:solidFill>
                <a:latin typeface="Titillium Web"/>
                <a:ea typeface="Titillium Web"/>
                <a:cs typeface="Titillium Web"/>
                <a:sym typeface="Titillium Web"/>
              </a:rPr>
              <a:t>Criteri ambientali minimi </a:t>
            </a:r>
            <a:r>
              <a:rPr lang="it-IT" sz="1200" b="0" i="0" u="none" strike="noStrike" cap="none">
                <a:solidFill>
                  <a:srgbClr val="5A6772"/>
                </a:solidFill>
                <a:latin typeface="Titillium Web"/>
                <a:ea typeface="Titillium Web"/>
                <a:cs typeface="Titillium Web"/>
                <a:sym typeface="Titillium Web"/>
              </a:rPr>
              <a:t>per «….l’acquisto o il leasing di stampanti e di apparecchiature multifunzione per ufficio» adottati con Decreto 17 ottobre 2019 (G.U. n. 261 del 7 novembre 2019) scaricabili dal sito del Ministero dell’Ambiente all’indirizzo:</a:t>
            </a:r>
            <a:endParaRPr sz="1400" b="0" i="0" u="none" strike="noStrike" cap="none">
              <a:solidFill>
                <a:srgbClr val="000000"/>
              </a:solidFill>
              <a:latin typeface="Arial"/>
              <a:ea typeface="Arial"/>
              <a:cs typeface="Arial"/>
              <a:sym typeface="Arial"/>
            </a:endParaRPr>
          </a:p>
          <a:p>
            <a:pPr marL="139700" marR="76200" lvl="0" indent="0" algn="just" rtl="0">
              <a:lnSpc>
                <a:spcPct val="115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a:p>
            <a:pPr marL="139700" marR="76200" lvl="0" indent="0" algn="just" rtl="0">
              <a:lnSpc>
                <a:spcPct val="115000"/>
              </a:lnSpc>
              <a:spcBef>
                <a:spcPts val="0"/>
              </a:spcBef>
              <a:spcAft>
                <a:spcPts val="0"/>
              </a:spcAft>
              <a:buClr>
                <a:srgbClr val="000000"/>
              </a:buClr>
              <a:buSzPts val="1200"/>
              <a:buFont typeface="Arial"/>
              <a:buNone/>
            </a:pPr>
            <a:r>
              <a:rPr lang="it-IT" sz="1200" b="0" i="0" u="sng" strike="noStrike" cap="none">
                <a:solidFill>
                  <a:srgbClr val="0097A7"/>
                </a:solidFill>
                <a:latin typeface="Titillium Web"/>
                <a:ea typeface="Titillium Web"/>
                <a:cs typeface="Titillium Web"/>
                <a:sym typeface="Titillium Web"/>
                <a:hlinkClick r:id="rId3">
                  <a:extLst>
                    <a:ext uri="{A12FA001-AC4F-418D-AE19-62706E023703}">
                      <ahyp:hlinkClr xmlns:ahyp="http://schemas.microsoft.com/office/drawing/2018/hyperlinkcolor" val="tx"/>
                    </a:ext>
                  </a:extLst>
                </a:hlinkClick>
              </a:rPr>
              <a:t>https://www.mite.gov.it/pagina/i-criteri-ambientali-minimi#:~:text=I%20Criteri%20Ambientali%20Minimi%20(CAM,conto%20della%20disponibilit%C3%A0%20di%20mercato</a:t>
            </a:r>
            <a:endParaRPr sz="1200" b="0" i="0" u="sng" strike="noStrike" cap="none">
              <a:solidFill>
                <a:srgbClr val="0097A7"/>
              </a:solidFill>
              <a:latin typeface="Titillium Web"/>
              <a:ea typeface="Titillium Web"/>
              <a:cs typeface="Titillium Web"/>
              <a:sym typeface="Titillium Web"/>
            </a:endParaRPr>
          </a:p>
        </p:txBody>
      </p:sp>
      <p:sp>
        <p:nvSpPr>
          <p:cNvPr id="136" name="Google Shape;136;p7"/>
          <p:cNvSpPr/>
          <p:nvPr/>
        </p:nvSpPr>
        <p:spPr>
          <a:xfrm>
            <a:off x="3967606" y="1398009"/>
            <a:ext cx="4902073" cy="2214905"/>
          </a:xfrm>
          <a:prstGeom prst="rect">
            <a:avLst/>
          </a:prstGeom>
          <a:noFill/>
          <a:ln w="25400" cap="flat" cmpd="sng">
            <a:solidFill>
              <a:srgbClr val="6633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37" name="Google Shape;137;p7"/>
          <p:cNvSpPr/>
          <p:nvPr/>
        </p:nvSpPr>
        <p:spPr>
          <a:xfrm>
            <a:off x="3967606" y="1172399"/>
            <a:ext cx="1637214" cy="208071"/>
          </a:xfrm>
          <a:prstGeom prst="round2SameRect">
            <a:avLst>
              <a:gd name="adj1" fmla="val 16667"/>
              <a:gd name="adj2" fmla="val 0"/>
            </a:avLst>
          </a:prstGeom>
          <a:solidFill>
            <a:srgbClr val="663300"/>
          </a:solidFill>
          <a:ln w="25400" cap="flat" cmpd="sng">
            <a:solidFill>
              <a:srgbClr val="6633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it-IT" sz="1400" b="0" i="0" u="none" strike="noStrike" cap="none">
                <a:solidFill>
                  <a:schemeClr val="lt1"/>
                </a:solidFill>
                <a:latin typeface="Arial"/>
                <a:ea typeface="Arial"/>
                <a:cs typeface="Arial"/>
                <a:sym typeface="Arial"/>
              </a:rPr>
              <a:t>Scenario 3</a:t>
            </a:r>
            <a:endParaRPr sz="1400" b="0" i="0" u="none" strike="noStrike" cap="none">
              <a:solidFill>
                <a:srgbClr val="000000"/>
              </a:solidFill>
              <a:latin typeface="Arial"/>
              <a:ea typeface="Arial"/>
              <a:cs typeface="Arial"/>
              <a:sym typeface="Arial"/>
            </a:endParaRPr>
          </a:p>
        </p:txBody>
      </p:sp>
      <p:sp>
        <p:nvSpPr>
          <p:cNvPr id="138" name="Google Shape;138;p7"/>
          <p:cNvSpPr txBox="1"/>
          <p:nvPr/>
        </p:nvSpPr>
        <p:spPr>
          <a:xfrm>
            <a:off x="502665" y="71265"/>
            <a:ext cx="3293328" cy="553236"/>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2000"/>
              <a:buFont typeface="Arial"/>
              <a:buNone/>
            </a:pPr>
            <a:r>
              <a:rPr lang="it-IT" sz="2000" b="1" i="0" u="none" strike="noStrike" cap="none">
                <a:solidFill>
                  <a:srgbClr val="0066CC"/>
                </a:solidFill>
                <a:latin typeface="Titillium Web SemiBold"/>
                <a:ea typeface="Titillium Web SemiBold"/>
                <a:cs typeface="Titillium Web SemiBold"/>
                <a:sym typeface="Titillium Web SemiBold"/>
              </a:rPr>
              <a:t>Scheda </a:t>
            </a:r>
            <a:r>
              <a:rPr lang="it-IT" sz="2800" b="1" i="0" u="none" strike="noStrike" cap="none">
                <a:solidFill>
                  <a:srgbClr val="0066CC"/>
                </a:solidFill>
                <a:latin typeface="Titillium Web SemiBold"/>
                <a:ea typeface="Titillium Web SemiBold"/>
                <a:cs typeface="Titillium Web SemiBold"/>
                <a:sym typeface="Titillium Web SemiBold"/>
              </a:rPr>
              <a:t>3 </a:t>
            </a:r>
            <a:r>
              <a:rPr lang="it-IT" sz="1050" b="1" i="0" u="none" strike="noStrike" cap="none">
                <a:solidFill>
                  <a:srgbClr val="0066CC"/>
                </a:solidFill>
                <a:latin typeface="Titillium Web SemiBold"/>
                <a:ea typeface="Titillium Web SemiBold"/>
                <a:cs typeface="Titillium Web SemiBold"/>
                <a:sym typeface="Titillium Web SemiBold"/>
              </a:rPr>
              <a:t>Acquisto, Leasing, Noleggio di computer e apparecchiature elettriche ed elettroniche </a:t>
            </a:r>
            <a:endParaRPr sz="1800" b="1" i="0" u="none" strike="noStrike" cap="none">
              <a:solidFill>
                <a:srgbClr val="0066CC"/>
              </a:solidFill>
              <a:latin typeface="Titillium Web SemiBold"/>
              <a:ea typeface="Titillium Web SemiBold"/>
              <a:cs typeface="Titillium Web SemiBold"/>
              <a:sym typeface="Titillium Web SemiBold"/>
            </a:endParaRPr>
          </a:p>
        </p:txBody>
      </p:sp>
      <p:sp>
        <p:nvSpPr>
          <p:cNvPr id="139" name="Google Shape;139;p7"/>
          <p:cNvSpPr txBox="1"/>
          <p:nvPr/>
        </p:nvSpPr>
        <p:spPr>
          <a:xfrm>
            <a:off x="328497" y="2866301"/>
            <a:ext cx="3023725" cy="1519020"/>
          </a:xfrm>
          <a:prstGeom prst="rect">
            <a:avLst/>
          </a:prstGeom>
          <a:noFill/>
          <a:ln>
            <a:noFill/>
          </a:ln>
        </p:spPr>
        <p:txBody>
          <a:bodyPr spcFirstLastPara="1" wrap="square" lIns="91425" tIns="91425" rIns="91425" bIns="91425" anchor="t" anchorCtr="0">
            <a:noAutofit/>
          </a:bodyPr>
          <a:lstStyle/>
          <a:p>
            <a:pPr marL="0" marR="76200" lvl="0" indent="0" algn="just" rtl="0">
              <a:lnSpc>
                <a:spcPct val="115000"/>
              </a:lnSpc>
              <a:spcBef>
                <a:spcPts val="0"/>
              </a:spcBef>
              <a:spcAft>
                <a:spcPts val="0"/>
              </a:spcAft>
              <a:buClr>
                <a:srgbClr val="000000"/>
              </a:buClr>
              <a:buSzPts val="1200"/>
              <a:buFont typeface="Arial"/>
              <a:buNone/>
            </a:pPr>
            <a:r>
              <a:rPr lang="it-IT" sz="1200" b="0" i="0" u="none" strike="noStrike" cap="none">
                <a:solidFill>
                  <a:srgbClr val="5A6772"/>
                </a:solidFill>
                <a:latin typeface="Titillium Web"/>
                <a:ea typeface="Titillium Web"/>
                <a:cs typeface="Titillium Web"/>
                <a:sym typeface="Titillium Web"/>
              </a:rPr>
              <a:t>Il Soggetto Attuatore, limitatamente alle spese che includono Apparecchiature per stampa, copia e multifunzione e relativo materiale di consumo deve acquisire evidenza che il fornitore rispetti i requisiti indicati nello </a:t>
            </a:r>
            <a:r>
              <a:rPr lang="it-IT" sz="1200" b="1" i="0" u="none" strike="noStrike" cap="none">
                <a:solidFill>
                  <a:srgbClr val="663300"/>
                </a:solidFill>
                <a:latin typeface="Titillium Web"/>
                <a:ea typeface="Titillium Web"/>
                <a:cs typeface="Titillium Web"/>
                <a:sym typeface="Titillium Web"/>
              </a:rPr>
              <a:t>scenario 3</a:t>
            </a:r>
            <a:r>
              <a:rPr lang="it-IT" sz="1200" b="1" i="0" u="none" strike="noStrike" cap="none">
                <a:solidFill>
                  <a:srgbClr val="B878AA"/>
                </a:solidFill>
                <a:latin typeface="Titillium Web"/>
                <a:ea typeface="Titillium Web"/>
                <a:cs typeface="Titillium Web"/>
                <a:sym typeface="Titillium Web"/>
              </a:rPr>
              <a:t>.</a:t>
            </a:r>
            <a:r>
              <a:rPr lang="it-IT" sz="1200" b="1" i="0" u="none" strike="noStrike" cap="none">
                <a:solidFill>
                  <a:schemeClr val="accent1"/>
                </a:solidFill>
                <a:latin typeface="Titillium Web"/>
                <a:ea typeface="Titillium Web"/>
                <a:cs typeface="Titillium Web"/>
                <a:sym typeface="Titillium Web"/>
              </a:rPr>
              <a:t> </a:t>
            </a:r>
            <a:endParaRPr sz="1400" b="0" i="0" u="none" strike="noStrike" cap="none">
              <a:solidFill>
                <a:srgbClr val="000000"/>
              </a:solidFill>
              <a:latin typeface="Arial"/>
              <a:ea typeface="Arial"/>
              <a:cs typeface="Arial"/>
              <a:sym typeface="Arial"/>
            </a:endParaRPr>
          </a:p>
          <a:p>
            <a:pPr marL="0" marR="76200" lvl="0" indent="0" algn="l" rtl="0">
              <a:lnSpc>
                <a:spcPct val="115000"/>
              </a:lnSpc>
              <a:spcBef>
                <a:spcPts val="0"/>
              </a:spcBef>
              <a:spcAft>
                <a:spcPts val="0"/>
              </a:spcAft>
              <a:buClr>
                <a:srgbClr val="000000"/>
              </a:buClr>
              <a:buSzPts val="1200"/>
              <a:buFont typeface="Arial"/>
              <a:buNone/>
            </a:pPr>
            <a:endParaRPr sz="1200" b="1" i="0" u="none" strike="noStrike" cap="none">
              <a:solidFill>
                <a:srgbClr val="B878AA"/>
              </a:solidFill>
              <a:latin typeface="Titillium Web"/>
              <a:ea typeface="Titillium Web"/>
              <a:cs typeface="Titillium Web"/>
              <a:sym typeface="Titillium Web"/>
            </a:endParaRPr>
          </a:p>
        </p:txBody>
      </p:sp>
      <p:sp>
        <p:nvSpPr>
          <p:cNvPr id="140" name="Google Shape;140;p7"/>
          <p:cNvSpPr txBox="1"/>
          <p:nvPr/>
        </p:nvSpPr>
        <p:spPr>
          <a:xfrm>
            <a:off x="328497" y="2312835"/>
            <a:ext cx="3372844" cy="480767"/>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400"/>
              <a:buFont typeface="Arial"/>
              <a:buNone/>
            </a:pPr>
            <a:r>
              <a:rPr lang="it-IT" sz="2400" b="1" i="0" u="none" strike="noStrike" cap="none">
                <a:solidFill>
                  <a:srgbClr val="0066CC"/>
                </a:solidFill>
                <a:latin typeface="Titillium Web"/>
                <a:ea typeface="Titillium Web"/>
                <a:cs typeface="Titillium Web"/>
                <a:sym typeface="Titillium Web"/>
              </a:rPr>
              <a:t>Checklist dei requisiti </a:t>
            </a:r>
            <a:endParaRPr sz="2400" b="1" i="0" u="none" strike="noStrike" cap="none">
              <a:solidFill>
                <a:srgbClr val="0066CC"/>
              </a:solidFill>
              <a:latin typeface="Titillium Web"/>
              <a:ea typeface="Titillium Web"/>
              <a:cs typeface="Titillium Web"/>
              <a:sym typeface="Titillium Web"/>
            </a:endParaRPr>
          </a:p>
        </p:txBody>
      </p:sp>
      <p:pic>
        <p:nvPicPr>
          <p:cNvPr id="141" name="Google Shape;141;p7"/>
          <p:cNvPicPr preferRelativeResize="0"/>
          <p:nvPr/>
        </p:nvPicPr>
        <p:blipFill rotWithShape="1">
          <a:blip r:embed="rId4">
            <a:alphaModFix/>
          </a:blip>
          <a:srcRect t="1161" b="1156"/>
          <a:stretch/>
        </p:blipFill>
        <p:spPr>
          <a:xfrm>
            <a:off x="328497" y="866422"/>
            <a:ext cx="525420" cy="513200"/>
          </a:xfrm>
          <a:prstGeom prst="rect">
            <a:avLst/>
          </a:prstGeom>
          <a:noFill/>
          <a:ln>
            <a:noFill/>
          </a:ln>
        </p:spPr>
      </p:pic>
      <p:sp>
        <p:nvSpPr>
          <p:cNvPr id="142" name="Google Shape;142;p7"/>
          <p:cNvSpPr txBox="1"/>
          <p:nvPr/>
        </p:nvSpPr>
        <p:spPr>
          <a:xfrm>
            <a:off x="863708" y="758179"/>
            <a:ext cx="3023725" cy="1389792"/>
          </a:xfrm>
          <a:prstGeom prst="rect">
            <a:avLst/>
          </a:prstGeom>
          <a:noFill/>
          <a:ln>
            <a:noFill/>
          </a:ln>
        </p:spPr>
        <p:txBody>
          <a:bodyPr spcFirstLastPara="1" wrap="square" lIns="91425" tIns="91425" rIns="91425" bIns="91425" anchor="t" anchorCtr="0">
            <a:noAutofit/>
          </a:bodyPr>
          <a:lstStyle/>
          <a:p>
            <a:pPr marL="0" marR="76200" lvl="0" indent="0" algn="l" rtl="0">
              <a:lnSpc>
                <a:spcPct val="115000"/>
              </a:lnSpc>
              <a:spcBef>
                <a:spcPts val="0"/>
              </a:spcBef>
              <a:spcAft>
                <a:spcPts val="0"/>
              </a:spcAft>
              <a:buClr>
                <a:srgbClr val="000000"/>
              </a:buClr>
              <a:buSzPts val="1400"/>
              <a:buFont typeface="Arial"/>
              <a:buNone/>
            </a:pPr>
            <a:r>
              <a:rPr lang="it-IT" sz="1400" b="0" i="0" u="none" strike="noStrike" cap="none">
                <a:solidFill>
                  <a:srgbClr val="5A6772"/>
                </a:solidFill>
                <a:latin typeface="Titillium Web"/>
                <a:ea typeface="Titillium Web"/>
                <a:cs typeface="Titillium Web"/>
                <a:sym typeface="Titillium Web"/>
              </a:rPr>
              <a:t>Lo </a:t>
            </a:r>
            <a:r>
              <a:rPr lang="it-IT" sz="1400" b="1" i="0" u="none" strike="noStrike" cap="none">
                <a:solidFill>
                  <a:srgbClr val="663300"/>
                </a:solidFill>
                <a:latin typeface="Titillium Web"/>
                <a:ea typeface="Titillium Web"/>
                <a:cs typeface="Titillium Web"/>
                <a:sym typeface="Titillium Web"/>
              </a:rPr>
              <a:t>scenario 3</a:t>
            </a:r>
            <a:r>
              <a:rPr lang="it-IT" sz="1400" b="1" i="0" u="none" strike="noStrike" cap="none">
                <a:solidFill>
                  <a:srgbClr val="5A6772"/>
                </a:solidFill>
                <a:latin typeface="Titillium Web"/>
                <a:ea typeface="Titillium Web"/>
                <a:cs typeface="Titillium Web"/>
                <a:sym typeface="Titillium Web"/>
              </a:rPr>
              <a:t> </a:t>
            </a:r>
            <a:r>
              <a:rPr lang="it-IT" sz="1400" b="0" i="0" u="none" strike="noStrike" cap="none">
                <a:solidFill>
                  <a:srgbClr val="5A6772"/>
                </a:solidFill>
                <a:latin typeface="Titillium Web"/>
                <a:ea typeface="Titillium Web"/>
                <a:cs typeface="Titillium Web"/>
                <a:sym typeface="Titillium Web"/>
              </a:rPr>
              <a:t>si riferisce ad Apparecchiature per stampa, copia e multifunzione e relativo materiale di consumo e non è alternativo agli scenari 1 o 2.</a:t>
            </a:r>
            <a:endParaRPr sz="1400" b="0" i="0" u="none" strike="noStrike" cap="none">
              <a:solidFill>
                <a:srgbClr val="000000"/>
              </a:solidFill>
              <a:latin typeface="Arial"/>
              <a:ea typeface="Arial"/>
              <a:cs typeface="Arial"/>
              <a:sym typeface="Arial"/>
            </a:endParaRPr>
          </a:p>
          <a:p>
            <a:pPr marL="0" marR="76200" lvl="0" indent="0" algn="l" rtl="0">
              <a:lnSpc>
                <a:spcPct val="115000"/>
              </a:lnSpc>
              <a:spcBef>
                <a:spcPts val="0"/>
              </a:spcBef>
              <a:spcAft>
                <a:spcPts val="0"/>
              </a:spcAft>
              <a:buClr>
                <a:srgbClr val="000000"/>
              </a:buClr>
              <a:buSzPts val="1400"/>
              <a:buFont typeface="Arial"/>
              <a:buNone/>
            </a:pPr>
            <a:endParaRPr sz="1400" b="0" i="0" u="none" strike="noStrike" cap="none">
              <a:solidFill>
                <a:srgbClr val="5A6772"/>
              </a:solidFill>
              <a:latin typeface="Titillium Web"/>
              <a:ea typeface="Titillium Web"/>
              <a:cs typeface="Titillium Web"/>
              <a:sym typeface="Titillium Web"/>
            </a:endParaRPr>
          </a:p>
          <a:p>
            <a:pPr marL="0" marR="76200" lvl="0" indent="0" algn="l" rtl="0">
              <a:lnSpc>
                <a:spcPct val="115000"/>
              </a:lnSpc>
              <a:spcBef>
                <a:spcPts val="0"/>
              </a:spcBef>
              <a:spcAft>
                <a:spcPts val="0"/>
              </a:spcAft>
              <a:buClr>
                <a:srgbClr val="000000"/>
              </a:buClr>
              <a:buSzPts val="1200"/>
              <a:buFont typeface="Arial"/>
              <a:buNone/>
            </a:pPr>
            <a:endParaRPr sz="1200" b="1" i="0" u="none" strike="noStrike" cap="none">
              <a:solidFill>
                <a:schemeClr val="accent1"/>
              </a:solidFill>
              <a:latin typeface="Titillium Web"/>
              <a:ea typeface="Titillium Web"/>
              <a:cs typeface="Titillium Web"/>
              <a:sym typeface="Titillium Web"/>
            </a:endParaRPr>
          </a:p>
        </p:txBody>
      </p:sp>
      <p:sp>
        <p:nvSpPr>
          <p:cNvPr id="143" name="Google Shape;143;p7"/>
          <p:cNvSpPr txBox="1"/>
          <p:nvPr/>
        </p:nvSpPr>
        <p:spPr>
          <a:xfrm>
            <a:off x="4572000" y="4438404"/>
            <a:ext cx="4457701" cy="441773"/>
          </a:xfrm>
          <a:prstGeom prst="rect">
            <a:avLst/>
          </a:prstGeom>
          <a:noFill/>
          <a:ln>
            <a:noFill/>
          </a:ln>
        </p:spPr>
        <p:txBody>
          <a:bodyPr spcFirstLastPara="1" wrap="square" lIns="91425" tIns="91425" rIns="91425" bIns="91425" anchor="t" anchorCtr="0">
            <a:noAutofit/>
          </a:bodyPr>
          <a:lstStyle/>
          <a:p>
            <a:pPr marL="0" marR="76200" lvl="0" indent="0" algn="just" rtl="0">
              <a:lnSpc>
                <a:spcPct val="115000"/>
              </a:lnSpc>
              <a:spcBef>
                <a:spcPts val="0"/>
              </a:spcBef>
              <a:spcAft>
                <a:spcPts val="0"/>
              </a:spcAft>
              <a:buClr>
                <a:srgbClr val="000000"/>
              </a:buClr>
              <a:buSzPts val="1200"/>
              <a:buFont typeface="Arial"/>
              <a:buNone/>
            </a:pPr>
            <a:r>
              <a:rPr lang="it-IT" sz="1100" b="1" i="0" u="none" strike="noStrike" cap="none">
                <a:solidFill>
                  <a:srgbClr val="C00000"/>
                </a:solidFill>
                <a:latin typeface="Titillium Web"/>
                <a:ea typeface="Titillium Web"/>
                <a:cs typeface="Titillium Web"/>
                <a:sym typeface="Titillium Web"/>
              </a:rPr>
              <a:t>La numerazione dei requisiti si riferisce alle domande della Checklist 3</a:t>
            </a:r>
            <a:endParaRPr sz="1200" b="1" i="0" u="none" strike="noStrike" cap="none">
              <a:solidFill>
                <a:srgbClr val="C00000"/>
              </a:solidFill>
              <a:latin typeface="Titillium Web"/>
              <a:ea typeface="Titillium Web"/>
              <a:cs typeface="Titillium Web"/>
              <a:sym typeface="Titillium Web"/>
            </a:endParaRPr>
          </a:p>
        </p:txBody>
      </p:sp>
      <p:pic>
        <p:nvPicPr>
          <p:cNvPr id="144" name="Google Shape;144;p7"/>
          <p:cNvPicPr preferRelativeResize="0"/>
          <p:nvPr/>
        </p:nvPicPr>
        <p:blipFill rotWithShape="1">
          <a:blip r:embed="rId5">
            <a:alphaModFix/>
          </a:blip>
          <a:srcRect/>
          <a:stretch/>
        </p:blipFill>
        <p:spPr>
          <a:xfrm>
            <a:off x="360825" y="4653900"/>
            <a:ext cx="1842176" cy="33912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Google Shape;149;g185051b23f3_0_16"/>
          <p:cNvSpPr txBox="1"/>
          <p:nvPr/>
        </p:nvSpPr>
        <p:spPr>
          <a:xfrm>
            <a:off x="241927" y="1953986"/>
            <a:ext cx="3482940" cy="177292"/>
          </a:xfrm>
          <a:prstGeom prst="rect">
            <a:avLst/>
          </a:prstGeom>
          <a:noFill/>
          <a:ln>
            <a:noFill/>
          </a:ln>
        </p:spPr>
        <p:txBody>
          <a:bodyPr spcFirstLastPara="1" wrap="square" lIns="91425" tIns="91425" rIns="91425" bIns="91425" anchor="ctr" anchorCtr="0">
            <a:noAutofit/>
          </a:bodyPr>
          <a:lstStyle/>
          <a:p>
            <a:pPr marL="457200" marR="76200" lvl="0" indent="-317500" algn="l" rtl="0">
              <a:lnSpc>
                <a:spcPct val="115000"/>
              </a:lnSpc>
              <a:spcBef>
                <a:spcPts val="0"/>
              </a:spcBef>
              <a:spcAft>
                <a:spcPts val="0"/>
              </a:spcAft>
              <a:buClr>
                <a:srgbClr val="00C2C7"/>
              </a:buClr>
              <a:buSzPts val="1400"/>
              <a:buFont typeface="Titillium Web"/>
              <a:buChar char="➔"/>
            </a:pPr>
            <a:r>
              <a:rPr lang="it-IT" sz="1200" b="1" i="0" u="none" strike="noStrike" cap="none">
                <a:solidFill>
                  <a:srgbClr val="5A6772"/>
                </a:solidFill>
                <a:latin typeface="Titillium Web"/>
                <a:ea typeface="Titillium Web"/>
                <a:cs typeface="Titillium Web"/>
                <a:sym typeface="Titillium Web"/>
              </a:rPr>
              <a:t>0.1:</a:t>
            </a:r>
            <a:r>
              <a:rPr lang="it-IT" sz="1200" b="0" i="0" u="none" strike="noStrike" cap="none">
                <a:solidFill>
                  <a:srgbClr val="5A6772"/>
                </a:solidFill>
                <a:latin typeface="Titillium Web"/>
                <a:ea typeface="Titillium Web"/>
                <a:cs typeface="Titillium Web"/>
                <a:sym typeface="Titillium Web"/>
              </a:rPr>
              <a:t> Registrazione Emas o UNI EN ISO 14001</a:t>
            </a:r>
            <a:endParaRPr sz="1400" b="0" i="0" u="none" strike="noStrike" cap="none">
              <a:solidFill>
                <a:srgbClr val="5A6772"/>
              </a:solidFill>
              <a:latin typeface="Titillium Web"/>
              <a:ea typeface="Titillium Web"/>
              <a:cs typeface="Titillium Web"/>
              <a:sym typeface="Titillium Web"/>
            </a:endParaRPr>
          </a:p>
        </p:txBody>
      </p:sp>
      <p:sp>
        <p:nvSpPr>
          <p:cNvPr id="150" name="Google Shape;150;g185051b23f3_0_16"/>
          <p:cNvSpPr/>
          <p:nvPr/>
        </p:nvSpPr>
        <p:spPr>
          <a:xfrm>
            <a:off x="4915306" y="390800"/>
            <a:ext cx="3996242" cy="2081081"/>
          </a:xfrm>
          <a:prstGeom prst="rect">
            <a:avLst/>
          </a:prstGeom>
          <a:noFill/>
          <a:ln w="25400" cap="flat" cmpd="sng">
            <a:solidFill>
              <a:srgbClr val="00717D"/>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717D"/>
              </a:solidFill>
              <a:latin typeface="Arial"/>
              <a:ea typeface="Arial"/>
              <a:cs typeface="Arial"/>
              <a:sym typeface="Arial"/>
            </a:endParaRPr>
          </a:p>
        </p:txBody>
      </p:sp>
      <p:sp>
        <p:nvSpPr>
          <p:cNvPr id="151" name="Google Shape;151;g185051b23f3_0_16"/>
          <p:cNvSpPr/>
          <p:nvPr/>
        </p:nvSpPr>
        <p:spPr>
          <a:xfrm>
            <a:off x="241929" y="1617225"/>
            <a:ext cx="1637100" cy="208200"/>
          </a:xfrm>
          <a:prstGeom prst="round2SameRect">
            <a:avLst>
              <a:gd name="adj1" fmla="val 16667"/>
              <a:gd name="adj2" fmla="val 0"/>
            </a:avLst>
          </a:prstGeom>
          <a:solidFill>
            <a:srgbClr val="92D050"/>
          </a:solidFill>
          <a:ln w="25400" cap="flat" cmpd="sng">
            <a:solidFill>
              <a:srgbClr val="92D050"/>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it-IT" sz="1400" b="0" i="0" u="none" strike="noStrike" cap="none">
                <a:solidFill>
                  <a:schemeClr val="lt1"/>
                </a:solidFill>
                <a:latin typeface="Arial"/>
                <a:ea typeface="Arial"/>
                <a:cs typeface="Arial"/>
                <a:sym typeface="Arial"/>
              </a:rPr>
              <a:t>Scenario 1</a:t>
            </a:r>
            <a:endParaRPr sz="1400" b="0" i="0" u="none" strike="noStrike" cap="none">
              <a:solidFill>
                <a:srgbClr val="000000"/>
              </a:solidFill>
              <a:latin typeface="Arial"/>
              <a:ea typeface="Arial"/>
              <a:cs typeface="Arial"/>
              <a:sym typeface="Arial"/>
            </a:endParaRPr>
          </a:p>
        </p:txBody>
      </p:sp>
      <p:sp>
        <p:nvSpPr>
          <p:cNvPr id="152" name="Google Shape;152;g185051b23f3_0_16"/>
          <p:cNvSpPr/>
          <p:nvPr/>
        </p:nvSpPr>
        <p:spPr>
          <a:xfrm>
            <a:off x="4915306" y="159153"/>
            <a:ext cx="1109700" cy="213600"/>
          </a:xfrm>
          <a:prstGeom prst="round2SameRect">
            <a:avLst>
              <a:gd name="adj1" fmla="val 16667"/>
              <a:gd name="adj2" fmla="val 0"/>
            </a:avLst>
          </a:prstGeom>
          <a:solidFill>
            <a:srgbClr val="00717D"/>
          </a:solidFill>
          <a:ln w="25400" cap="flat" cmpd="sng">
            <a:solidFill>
              <a:srgbClr val="00717D"/>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it-IT" sz="1400" b="0" i="0" u="none" strike="noStrike" cap="none">
                <a:solidFill>
                  <a:schemeClr val="lt1"/>
                </a:solidFill>
                <a:latin typeface="Arial"/>
                <a:ea typeface="Arial"/>
                <a:cs typeface="Arial"/>
                <a:sym typeface="Arial"/>
              </a:rPr>
              <a:t>Scenario 3</a:t>
            </a:r>
            <a:endParaRPr sz="1400" b="0" i="0" u="none" strike="noStrike" cap="none">
              <a:solidFill>
                <a:schemeClr val="lt1"/>
              </a:solidFill>
              <a:latin typeface="Arial"/>
              <a:ea typeface="Arial"/>
              <a:cs typeface="Arial"/>
              <a:sym typeface="Arial"/>
            </a:endParaRPr>
          </a:p>
        </p:txBody>
      </p:sp>
      <p:sp>
        <p:nvSpPr>
          <p:cNvPr id="153" name="Google Shape;153;g185051b23f3_0_16"/>
          <p:cNvSpPr txBox="1"/>
          <p:nvPr/>
        </p:nvSpPr>
        <p:spPr>
          <a:xfrm>
            <a:off x="502665" y="71265"/>
            <a:ext cx="2163695" cy="5532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2000"/>
              <a:buFont typeface="Arial"/>
              <a:buNone/>
            </a:pPr>
            <a:r>
              <a:rPr lang="it-IT" sz="2000" b="1" i="0" u="none" strike="noStrike" cap="none">
                <a:solidFill>
                  <a:srgbClr val="0066CC"/>
                </a:solidFill>
                <a:latin typeface="Titillium Web SemiBold"/>
                <a:ea typeface="Titillium Web SemiBold"/>
                <a:cs typeface="Titillium Web SemiBold"/>
                <a:sym typeface="Titillium Web SemiBold"/>
              </a:rPr>
              <a:t>Scheda </a:t>
            </a:r>
            <a:r>
              <a:rPr lang="it-IT" sz="2800" b="1" i="0" u="none" strike="noStrike" cap="none">
                <a:solidFill>
                  <a:srgbClr val="0066CC"/>
                </a:solidFill>
                <a:latin typeface="Titillium Web SemiBold"/>
                <a:ea typeface="Titillium Web SemiBold"/>
                <a:cs typeface="Titillium Web SemiBold"/>
                <a:sym typeface="Titillium Web SemiBold"/>
              </a:rPr>
              <a:t>6 e 8 </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000"/>
              <a:buFont typeface="Arial"/>
              <a:buNone/>
            </a:pPr>
            <a:r>
              <a:rPr lang="it-IT" sz="1000" b="1" i="0" u="none" strike="noStrike" cap="none">
                <a:solidFill>
                  <a:srgbClr val="0066CC"/>
                </a:solidFill>
                <a:latin typeface="Titillium Web SemiBold"/>
                <a:ea typeface="Titillium Web SemiBold"/>
                <a:cs typeface="Titillium Web SemiBold"/>
                <a:sym typeface="Titillium Web SemiBold"/>
              </a:rPr>
              <a:t>Servizi informatici di hosting e cloud</a:t>
            </a:r>
            <a:endParaRPr sz="800" b="1" i="0" u="none" strike="noStrike" cap="none">
              <a:solidFill>
                <a:srgbClr val="0066CC"/>
              </a:solidFill>
              <a:latin typeface="Titillium Web SemiBold"/>
              <a:ea typeface="Titillium Web SemiBold"/>
              <a:cs typeface="Titillium Web SemiBold"/>
              <a:sym typeface="Titillium Web SemiBold"/>
            </a:endParaRPr>
          </a:p>
        </p:txBody>
      </p:sp>
      <p:sp>
        <p:nvSpPr>
          <p:cNvPr id="154" name="Google Shape;154;g185051b23f3_0_16"/>
          <p:cNvSpPr/>
          <p:nvPr/>
        </p:nvSpPr>
        <p:spPr>
          <a:xfrm>
            <a:off x="241929" y="2471882"/>
            <a:ext cx="1637100" cy="208200"/>
          </a:xfrm>
          <a:prstGeom prst="round2SameRect">
            <a:avLst>
              <a:gd name="adj1" fmla="val 16667"/>
              <a:gd name="adj2" fmla="val 0"/>
            </a:avLst>
          </a:prstGeom>
          <a:solidFill>
            <a:srgbClr val="0066CC">
              <a:alpha val="69019"/>
            </a:srgbClr>
          </a:solidFill>
          <a:ln w="25400" cap="flat" cmpd="sng">
            <a:solidFill>
              <a:srgbClr val="4C94DB"/>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it-IT" sz="1400" b="0" i="0" u="none" strike="noStrike" cap="none">
                <a:solidFill>
                  <a:schemeClr val="lt1"/>
                </a:solidFill>
                <a:latin typeface="Arial"/>
                <a:ea typeface="Arial"/>
                <a:cs typeface="Arial"/>
                <a:sym typeface="Arial"/>
              </a:rPr>
              <a:t>Scenario 2</a:t>
            </a:r>
            <a:endParaRPr sz="1400" b="0" i="0" u="none" strike="noStrike" cap="none">
              <a:solidFill>
                <a:schemeClr val="lt1"/>
              </a:solidFill>
              <a:latin typeface="Arial"/>
              <a:ea typeface="Arial"/>
              <a:cs typeface="Arial"/>
              <a:sym typeface="Arial"/>
            </a:endParaRPr>
          </a:p>
        </p:txBody>
      </p:sp>
      <p:sp>
        <p:nvSpPr>
          <p:cNvPr id="155" name="Google Shape;155;g185051b23f3_0_16"/>
          <p:cNvSpPr txBox="1"/>
          <p:nvPr/>
        </p:nvSpPr>
        <p:spPr>
          <a:xfrm>
            <a:off x="114300" y="2920135"/>
            <a:ext cx="3913801" cy="1338596"/>
          </a:xfrm>
          <a:prstGeom prst="rect">
            <a:avLst/>
          </a:prstGeom>
          <a:noFill/>
          <a:ln>
            <a:noFill/>
          </a:ln>
        </p:spPr>
        <p:txBody>
          <a:bodyPr spcFirstLastPara="1" wrap="square" lIns="91425" tIns="91425" rIns="91425" bIns="91425" anchor="ctr" anchorCtr="0">
            <a:noAutofit/>
          </a:bodyPr>
          <a:lstStyle/>
          <a:p>
            <a:pPr marL="457200" marR="76200" lvl="0" indent="-317500" algn="l" rtl="0">
              <a:lnSpc>
                <a:spcPct val="115000"/>
              </a:lnSpc>
              <a:spcBef>
                <a:spcPts val="0"/>
              </a:spcBef>
              <a:spcAft>
                <a:spcPts val="0"/>
              </a:spcAft>
              <a:buClr>
                <a:srgbClr val="00C2C7"/>
              </a:buClr>
              <a:buSzPts val="1400"/>
              <a:buFont typeface="Titillium Web"/>
              <a:buChar char="➔"/>
            </a:pPr>
            <a:r>
              <a:rPr lang="it-IT" sz="1200" b="1" i="0" u="none" strike="noStrike" cap="none">
                <a:solidFill>
                  <a:srgbClr val="5A6772"/>
                </a:solidFill>
                <a:latin typeface="Titillium Web"/>
                <a:ea typeface="Titillium Web"/>
                <a:cs typeface="Titillium Web"/>
                <a:sym typeface="Titillium Web"/>
              </a:rPr>
              <a:t>1:</a:t>
            </a:r>
            <a:r>
              <a:rPr lang="it-IT" sz="1200" b="0" i="0" u="none" strike="noStrike" cap="none">
                <a:solidFill>
                  <a:srgbClr val="5A6772"/>
                </a:solidFill>
                <a:latin typeface="Titillium Web"/>
                <a:ea typeface="Titillium Web"/>
                <a:cs typeface="Titillium Web"/>
                <a:sym typeface="Titillium Web"/>
              </a:rPr>
              <a:t> EPA ENERGY STAR / ISO/IEC 30134-4:2017 [standard di efficienza energetica per nuovo HW]</a:t>
            </a:r>
            <a:endParaRPr sz="1400" b="0" i="0" u="none" strike="noStrike" cap="none">
              <a:solidFill>
                <a:srgbClr val="000000"/>
              </a:solidFill>
              <a:latin typeface="Arial"/>
              <a:ea typeface="Arial"/>
              <a:cs typeface="Arial"/>
              <a:sym typeface="Arial"/>
            </a:endParaRPr>
          </a:p>
          <a:p>
            <a:pPr marL="457200" marR="76200" lvl="0" indent="-317500" algn="l" rtl="0">
              <a:lnSpc>
                <a:spcPct val="115000"/>
              </a:lnSpc>
              <a:spcBef>
                <a:spcPts val="0"/>
              </a:spcBef>
              <a:spcAft>
                <a:spcPts val="0"/>
              </a:spcAft>
              <a:buClr>
                <a:srgbClr val="00C2C7"/>
              </a:buClr>
              <a:buSzPts val="1400"/>
              <a:buFont typeface="Titillium Web"/>
              <a:buChar char="➔"/>
            </a:pPr>
            <a:r>
              <a:rPr lang="it-IT" sz="1200" b="1" i="0" u="none" strike="noStrike" cap="none">
                <a:solidFill>
                  <a:srgbClr val="5A6772"/>
                </a:solidFill>
                <a:latin typeface="Titillium Web"/>
                <a:ea typeface="Titillium Web"/>
                <a:cs typeface="Titillium Web"/>
                <a:sym typeface="Titillium Web"/>
              </a:rPr>
              <a:t>2:</a:t>
            </a:r>
            <a:r>
              <a:rPr lang="it-IT" sz="1200" b="0" i="0" u="none" strike="noStrike" cap="none">
                <a:solidFill>
                  <a:srgbClr val="5A6772"/>
                </a:solidFill>
                <a:latin typeface="Titillium Web"/>
                <a:ea typeface="Titillium Web"/>
                <a:cs typeface="Titillium Web"/>
                <a:sym typeface="Titillium Web"/>
              </a:rPr>
              <a:t> ISO 55000/ISO 14040/ISO 14044/ EN 15978</a:t>
            </a:r>
            <a:endParaRPr sz="1400" b="0" i="0" u="none" strike="noStrike" cap="none">
              <a:solidFill>
                <a:srgbClr val="000000"/>
              </a:solidFill>
              <a:latin typeface="Arial"/>
              <a:ea typeface="Arial"/>
              <a:cs typeface="Arial"/>
              <a:sym typeface="Arial"/>
            </a:endParaRPr>
          </a:p>
          <a:p>
            <a:pPr marL="457200" marR="76200" lvl="0" indent="-317500" algn="l" rtl="0">
              <a:lnSpc>
                <a:spcPct val="115000"/>
              </a:lnSpc>
              <a:spcBef>
                <a:spcPts val="0"/>
              </a:spcBef>
              <a:spcAft>
                <a:spcPts val="0"/>
              </a:spcAft>
              <a:buClr>
                <a:srgbClr val="00C2C7"/>
              </a:buClr>
              <a:buSzPts val="1400"/>
              <a:buFont typeface="Titillium Web"/>
              <a:buChar char="➔"/>
            </a:pPr>
            <a:r>
              <a:rPr lang="it-IT" sz="1200" b="1" i="0" u="none" strike="noStrike" cap="none">
                <a:solidFill>
                  <a:srgbClr val="5A6772"/>
                </a:solidFill>
                <a:latin typeface="Titillium Web"/>
                <a:ea typeface="Titillium Web"/>
                <a:cs typeface="Titillium Web"/>
                <a:sym typeface="Titillium Web"/>
              </a:rPr>
              <a:t>5:</a:t>
            </a:r>
            <a:r>
              <a:rPr lang="it-IT" sz="1200" b="0" i="0" u="none" strike="noStrike" cap="none">
                <a:solidFill>
                  <a:srgbClr val="5A6772"/>
                </a:solidFill>
                <a:latin typeface="Titillium Web"/>
                <a:ea typeface="Titillium Web"/>
                <a:cs typeface="Titillium Web"/>
                <a:sym typeface="Titillium Web"/>
              </a:rPr>
              <a:t> EN 50625 [Gestione Rifiuti]</a:t>
            </a:r>
            <a:endParaRPr sz="1400" b="0" i="0" u="none" strike="noStrike" cap="none">
              <a:solidFill>
                <a:srgbClr val="000000"/>
              </a:solidFill>
              <a:latin typeface="Arial"/>
              <a:ea typeface="Arial"/>
              <a:cs typeface="Arial"/>
              <a:sym typeface="Arial"/>
            </a:endParaRPr>
          </a:p>
          <a:p>
            <a:pPr marL="457200" marR="76200" lvl="0" indent="-317500" algn="l" rtl="0">
              <a:lnSpc>
                <a:spcPct val="115000"/>
              </a:lnSpc>
              <a:spcBef>
                <a:spcPts val="0"/>
              </a:spcBef>
              <a:spcAft>
                <a:spcPts val="0"/>
              </a:spcAft>
              <a:buClr>
                <a:srgbClr val="00C2C7"/>
              </a:buClr>
              <a:buSzPts val="1400"/>
              <a:buFont typeface="Titillium Web"/>
              <a:buChar char="➔"/>
            </a:pPr>
            <a:r>
              <a:rPr lang="it-IT" sz="1200" b="1" i="0" u="none" strike="noStrike" cap="none">
                <a:solidFill>
                  <a:srgbClr val="5A6772"/>
                </a:solidFill>
                <a:latin typeface="Titillium Web"/>
                <a:ea typeface="Titillium Web"/>
                <a:cs typeface="Titillium Web"/>
                <a:sym typeface="Titillium Web"/>
              </a:rPr>
              <a:t>6:</a:t>
            </a:r>
            <a:r>
              <a:rPr lang="it-IT" sz="1200" b="0" i="0" u="none" strike="noStrike" cap="none">
                <a:solidFill>
                  <a:srgbClr val="5A6772"/>
                </a:solidFill>
                <a:latin typeface="Titillium Web"/>
                <a:ea typeface="Titillium Web"/>
                <a:cs typeface="Titillium Web"/>
                <a:sym typeface="Titillium Web"/>
              </a:rPr>
              <a:t> </a:t>
            </a:r>
            <a:r>
              <a:rPr lang="it-IT" sz="1200" b="1" i="0" u="none" strike="noStrike" cap="none">
                <a:solidFill>
                  <a:srgbClr val="5A6772"/>
                </a:solidFill>
                <a:latin typeface="Titillium Web"/>
                <a:ea typeface="Titillium Web"/>
                <a:cs typeface="Titillium Web"/>
                <a:sym typeface="Titillium Web"/>
              </a:rPr>
              <a:t> </a:t>
            </a:r>
            <a:r>
              <a:rPr lang="it-IT" sz="1200" b="0" i="0" u="none" strike="noStrike" cap="none">
                <a:solidFill>
                  <a:srgbClr val="5A6772"/>
                </a:solidFill>
                <a:latin typeface="Titillium Web"/>
                <a:ea typeface="Titillium Web"/>
                <a:cs typeface="Titillium Web"/>
                <a:sym typeface="Titillium Web"/>
              </a:rPr>
              <a:t>ISO 30134:2016</a:t>
            </a:r>
            <a:endParaRPr sz="1200" b="0" i="0" u="none" strike="noStrike" cap="none">
              <a:solidFill>
                <a:srgbClr val="5A6772"/>
              </a:solidFill>
              <a:latin typeface="Titillium Web"/>
              <a:ea typeface="Titillium Web"/>
              <a:cs typeface="Titillium Web"/>
              <a:sym typeface="Titillium Web"/>
            </a:endParaRPr>
          </a:p>
          <a:p>
            <a:pPr marL="457200" marR="76200" lvl="0" indent="-317500" algn="l" rtl="0">
              <a:lnSpc>
                <a:spcPct val="115000"/>
              </a:lnSpc>
              <a:spcBef>
                <a:spcPts val="0"/>
              </a:spcBef>
              <a:spcAft>
                <a:spcPts val="0"/>
              </a:spcAft>
              <a:buClr>
                <a:srgbClr val="00C2C7"/>
              </a:buClr>
              <a:buSzPts val="1400"/>
              <a:buFont typeface="Titillium Web"/>
              <a:buChar char="➔"/>
            </a:pPr>
            <a:r>
              <a:rPr lang="it-IT" sz="1200" b="1" i="0" u="none" strike="noStrike" cap="none">
                <a:solidFill>
                  <a:srgbClr val="5A6772"/>
                </a:solidFill>
                <a:latin typeface="Titillium Web"/>
                <a:ea typeface="Titillium Web"/>
                <a:cs typeface="Titillium Web"/>
                <a:sym typeface="Titillium Web"/>
              </a:rPr>
              <a:t>7:</a:t>
            </a:r>
            <a:r>
              <a:rPr lang="it-IT" sz="1200" b="0" i="0" u="none" strike="noStrike" cap="none">
                <a:solidFill>
                  <a:srgbClr val="5A6772"/>
                </a:solidFill>
                <a:latin typeface="Titillium Web"/>
                <a:ea typeface="Titillium Web"/>
                <a:cs typeface="Titillium Web"/>
                <a:sym typeface="Titillium Web"/>
              </a:rPr>
              <a:t> UNI EN ISO IEC 50001 [Potenziale di riscaldamento Globale GWP]</a:t>
            </a:r>
            <a:endParaRPr sz="1400" b="0" i="0" u="none" strike="noStrike" cap="none">
              <a:solidFill>
                <a:srgbClr val="000000"/>
              </a:solidFill>
              <a:latin typeface="Arial"/>
              <a:ea typeface="Arial"/>
              <a:cs typeface="Arial"/>
              <a:sym typeface="Arial"/>
            </a:endParaRPr>
          </a:p>
          <a:p>
            <a:pPr marL="457200" marR="76200" lvl="0" indent="-317500" algn="l" rtl="0">
              <a:lnSpc>
                <a:spcPct val="115000"/>
              </a:lnSpc>
              <a:spcBef>
                <a:spcPts val="0"/>
              </a:spcBef>
              <a:spcAft>
                <a:spcPts val="0"/>
              </a:spcAft>
              <a:buClr>
                <a:srgbClr val="00C2C7"/>
              </a:buClr>
              <a:buSzPts val="1400"/>
              <a:buFont typeface="Titillium Web"/>
              <a:buChar char="➔"/>
            </a:pPr>
            <a:r>
              <a:rPr lang="it-IT" sz="1200" b="1" i="0" u="none" strike="noStrike" cap="none">
                <a:solidFill>
                  <a:srgbClr val="5A6772"/>
                </a:solidFill>
                <a:latin typeface="Titillium Web"/>
                <a:ea typeface="Titillium Web"/>
                <a:cs typeface="Titillium Web"/>
                <a:sym typeface="Titillium Web"/>
              </a:rPr>
              <a:t>8:</a:t>
            </a:r>
            <a:r>
              <a:rPr lang="it-IT" sz="1200" b="0" i="0" u="none" strike="noStrike" cap="none">
                <a:solidFill>
                  <a:srgbClr val="5A6772"/>
                </a:solidFill>
                <a:latin typeface="Titillium Web"/>
                <a:ea typeface="Titillium Web"/>
                <a:cs typeface="Titillium Web"/>
                <a:sym typeface="Titillium Web"/>
              </a:rPr>
              <a:t> EN IEC 63000:2018 [Sostanze pericolose]</a:t>
            </a:r>
            <a:endParaRPr sz="1400" b="0" i="0" u="none" strike="noStrike" cap="none">
              <a:solidFill>
                <a:srgbClr val="000000"/>
              </a:solidFill>
              <a:latin typeface="Arial"/>
              <a:ea typeface="Arial"/>
              <a:cs typeface="Arial"/>
              <a:sym typeface="Arial"/>
            </a:endParaRPr>
          </a:p>
        </p:txBody>
      </p:sp>
      <p:sp>
        <p:nvSpPr>
          <p:cNvPr id="156" name="Google Shape;156;g185051b23f3_0_16"/>
          <p:cNvSpPr txBox="1"/>
          <p:nvPr/>
        </p:nvSpPr>
        <p:spPr>
          <a:xfrm>
            <a:off x="4753505" y="456726"/>
            <a:ext cx="4276195" cy="2335458"/>
          </a:xfrm>
          <a:prstGeom prst="rect">
            <a:avLst/>
          </a:prstGeom>
          <a:noFill/>
          <a:ln>
            <a:noFill/>
          </a:ln>
        </p:spPr>
        <p:txBody>
          <a:bodyPr spcFirstLastPara="1" wrap="square" lIns="91425" tIns="91425" rIns="91425" bIns="91425" anchor="ctr" anchorCtr="0">
            <a:noAutofit/>
          </a:bodyPr>
          <a:lstStyle/>
          <a:p>
            <a:pPr marL="457200" marR="76200" lvl="0" indent="-317500" algn="l" rtl="0">
              <a:lnSpc>
                <a:spcPct val="115000"/>
              </a:lnSpc>
              <a:spcBef>
                <a:spcPts val="0"/>
              </a:spcBef>
              <a:spcAft>
                <a:spcPts val="0"/>
              </a:spcAft>
              <a:buClr>
                <a:srgbClr val="00C2C7"/>
              </a:buClr>
              <a:buSzPts val="1400"/>
              <a:buFont typeface="Titillium Web"/>
              <a:buChar char="➔"/>
            </a:pPr>
            <a:r>
              <a:rPr lang="it-IT" sz="1200" b="1" i="0" u="none" strike="noStrike" cap="none">
                <a:solidFill>
                  <a:srgbClr val="5A6772"/>
                </a:solidFill>
                <a:latin typeface="Titillium Web"/>
                <a:ea typeface="Titillium Web"/>
                <a:cs typeface="Titillium Web"/>
                <a:sym typeface="Titillium Web"/>
              </a:rPr>
              <a:t>1:</a:t>
            </a:r>
            <a:r>
              <a:rPr lang="it-IT" sz="1200" b="0" i="0" u="none" strike="noStrike" cap="none">
                <a:solidFill>
                  <a:srgbClr val="5A6772"/>
                </a:solidFill>
                <a:latin typeface="Titillium Web"/>
                <a:ea typeface="Titillium Web"/>
                <a:cs typeface="Titillium Web"/>
                <a:sym typeface="Titillium Web"/>
              </a:rPr>
              <a:t> EPA ENERGY STAR / ISO/IEC 30134-4:2017 [standard di efficienza energetica per nuovo HW]</a:t>
            </a:r>
            <a:endParaRPr sz="1400" b="0" i="0" u="none" strike="noStrike" cap="none">
              <a:solidFill>
                <a:srgbClr val="000000"/>
              </a:solidFill>
              <a:latin typeface="Arial"/>
              <a:ea typeface="Arial"/>
              <a:cs typeface="Arial"/>
              <a:sym typeface="Arial"/>
            </a:endParaRPr>
          </a:p>
          <a:p>
            <a:pPr marL="457200" marR="76200" lvl="0" indent="-317500" algn="l" rtl="0">
              <a:lnSpc>
                <a:spcPct val="115000"/>
              </a:lnSpc>
              <a:spcBef>
                <a:spcPts val="0"/>
              </a:spcBef>
              <a:spcAft>
                <a:spcPts val="0"/>
              </a:spcAft>
              <a:buClr>
                <a:srgbClr val="00C2C7"/>
              </a:buClr>
              <a:buSzPts val="1400"/>
              <a:buFont typeface="Titillium Web"/>
              <a:buChar char="➔"/>
            </a:pPr>
            <a:r>
              <a:rPr lang="it-IT" sz="1200" b="1" i="0" u="none" strike="noStrike" cap="none">
                <a:solidFill>
                  <a:srgbClr val="5A6772"/>
                </a:solidFill>
                <a:latin typeface="Titillium Web"/>
                <a:ea typeface="Titillium Web"/>
                <a:cs typeface="Titillium Web"/>
                <a:sym typeface="Titillium Web"/>
              </a:rPr>
              <a:t>3:</a:t>
            </a:r>
            <a:r>
              <a:rPr lang="it-IT" sz="1200" b="0" i="0" u="none" strike="noStrike" cap="none">
                <a:solidFill>
                  <a:srgbClr val="5A6772"/>
                </a:solidFill>
                <a:latin typeface="Titillium Web"/>
                <a:ea typeface="Titillium Web"/>
                <a:cs typeface="Titillium Web"/>
                <a:sym typeface="Titillium Web"/>
              </a:rPr>
              <a:t> EN 50600/ISO IEC 22237 pertinente [Potenziale di riscaldamento Globale GWP]</a:t>
            </a:r>
            <a:endParaRPr sz="1400" b="0" i="0" u="none" strike="noStrike" cap="none">
              <a:solidFill>
                <a:srgbClr val="000000"/>
              </a:solidFill>
              <a:latin typeface="Arial"/>
              <a:ea typeface="Arial"/>
              <a:cs typeface="Arial"/>
              <a:sym typeface="Arial"/>
            </a:endParaRPr>
          </a:p>
          <a:p>
            <a:pPr marL="457200" marR="76200" lvl="0" indent="-317500" algn="l" rtl="0">
              <a:lnSpc>
                <a:spcPct val="115000"/>
              </a:lnSpc>
              <a:spcBef>
                <a:spcPts val="0"/>
              </a:spcBef>
              <a:spcAft>
                <a:spcPts val="0"/>
              </a:spcAft>
              <a:buClr>
                <a:srgbClr val="00C2C7"/>
              </a:buClr>
              <a:buSzPts val="1400"/>
              <a:buFont typeface="Titillium Web"/>
              <a:buChar char="➔"/>
            </a:pPr>
            <a:r>
              <a:rPr lang="it-IT" sz="1200" b="1" i="0" u="none" strike="noStrike" cap="none">
                <a:solidFill>
                  <a:srgbClr val="5A6772"/>
                </a:solidFill>
                <a:latin typeface="Titillium Web"/>
                <a:ea typeface="Titillium Web"/>
                <a:cs typeface="Titillium Web"/>
                <a:sym typeface="Titillium Web"/>
              </a:rPr>
              <a:t>5:</a:t>
            </a:r>
            <a:r>
              <a:rPr lang="it-IT" sz="1200" b="0" i="0" u="none" strike="noStrike" cap="none">
                <a:solidFill>
                  <a:srgbClr val="5A6772"/>
                </a:solidFill>
                <a:latin typeface="Titillium Web"/>
                <a:ea typeface="Titillium Web"/>
                <a:cs typeface="Titillium Web"/>
                <a:sym typeface="Titillium Web"/>
              </a:rPr>
              <a:t> EN 50625 [Gestione Rifiuti]</a:t>
            </a:r>
            <a:endParaRPr sz="1400" b="0" i="0" u="none" strike="noStrike" cap="none">
              <a:solidFill>
                <a:srgbClr val="000000"/>
              </a:solidFill>
              <a:latin typeface="Arial"/>
              <a:ea typeface="Arial"/>
              <a:cs typeface="Arial"/>
              <a:sym typeface="Arial"/>
            </a:endParaRPr>
          </a:p>
          <a:p>
            <a:pPr marL="457200" marR="76200" lvl="0" indent="-317500" algn="l" rtl="0">
              <a:lnSpc>
                <a:spcPct val="115000"/>
              </a:lnSpc>
              <a:spcBef>
                <a:spcPts val="0"/>
              </a:spcBef>
              <a:spcAft>
                <a:spcPts val="0"/>
              </a:spcAft>
              <a:buClr>
                <a:srgbClr val="00C2C7"/>
              </a:buClr>
              <a:buSzPts val="1400"/>
              <a:buFont typeface="Titillium Web"/>
              <a:buChar char="➔"/>
            </a:pPr>
            <a:r>
              <a:rPr lang="it-IT" sz="1200" b="1" i="0" u="none" strike="noStrike" cap="none">
                <a:solidFill>
                  <a:srgbClr val="5A6772"/>
                </a:solidFill>
                <a:latin typeface="Titillium Web"/>
                <a:ea typeface="Titillium Web"/>
                <a:cs typeface="Titillium Web"/>
                <a:sym typeface="Titillium Web"/>
              </a:rPr>
              <a:t>6: </a:t>
            </a:r>
            <a:r>
              <a:rPr lang="it-IT" sz="1200" b="0" i="0" u="none" strike="noStrike" cap="none">
                <a:solidFill>
                  <a:srgbClr val="5A6772"/>
                </a:solidFill>
                <a:latin typeface="Titillium Web"/>
                <a:ea typeface="Titillium Web"/>
                <a:cs typeface="Titillium Web"/>
                <a:sym typeface="Titillium Web"/>
              </a:rPr>
              <a:t>ISO 30134:2016</a:t>
            </a:r>
            <a:endParaRPr sz="1200" b="0" i="0" u="none" strike="noStrike" cap="none">
              <a:solidFill>
                <a:srgbClr val="5A6772"/>
              </a:solidFill>
              <a:latin typeface="Titillium Web"/>
              <a:ea typeface="Titillium Web"/>
              <a:cs typeface="Titillium Web"/>
              <a:sym typeface="Titillium Web"/>
            </a:endParaRPr>
          </a:p>
          <a:p>
            <a:pPr marL="457200" marR="76200" lvl="0" indent="-317500" algn="l" rtl="0">
              <a:lnSpc>
                <a:spcPct val="115000"/>
              </a:lnSpc>
              <a:spcBef>
                <a:spcPts val="0"/>
              </a:spcBef>
              <a:spcAft>
                <a:spcPts val="0"/>
              </a:spcAft>
              <a:buClr>
                <a:srgbClr val="00C2C7"/>
              </a:buClr>
              <a:buSzPts val="1400"/>
              <a:buFont typeface="Titillium Web"/>
              <a:buChar char="➔"/>
            </a:pPr>
            <a:r>
              <a:rPr lang="it-IT" sz="1200" b="1" i="0" u="none" strike="noStrike" cap="none">
                <a:solidFill>
                  <a:srgbClr val="5A6772"/>
                </a:solidFill>
                <a:latin typeface="Titillium Web"/>
                <a:ea typeface="Titillium Web"/>
                <a:cs typeface="Titillium Web"/>
                <a:sym typeface="Titillium Web"/>
              </a:rPr>
              <a:t>7:</a:t>
            </a:r>
            <a:r>
              <a:rPr lang="it-IT" sz="1200" b="0" i="0" u="none" strike="noStrike" cap="none">
                <a:solidFill>
                  <a:srgbClr val="5A6772"/>
                </a:solidFill>
                <a:latin typeface="Titillium Web"/>
                <a:ea typeface="Titillium Web"/>
                <a:cs typeface="Titillium Web"/>
                <a:sym typeface="Titillium Web"/>
              </a:rPr>
              <a:t> UNI EN ISO IEC 50001 [Potenziale di riscaldamento Globale GWP]</a:t>
            </a:r>
            <a:endParaRPr sz="1400" b="0" i="0" u="none" strike="noStrike" cap="none">
              <a:solidFill>
                <a:srgbClr val="000000"/>
              </a:solidFill>
              <a:latin typeface="Arial"/>
              <a:ea typeface="Arial"/>
              <a:cs typeface="Arial"/>
              <a:sym typeface="Arial"/>
            </a:endParaRPr>
          </a:p>
          <a:p>
            <a:pPr marL="457200" marR="76200" lvl="0" indent="-317500" algn="l" rtl="0">
              <a:lnSpc>
                <a:spcPct val="115000"/>
              </a:lnSpc>
              <a:spcBef>
                <a:spcPts val="0"/>
              </a:spcBef>
              <a:spcAft>
                <a:spcPts val="0"/>
              </a:spcAft>
              <a:buClr>
                <a:srgbClr val="00C2C7"/>
              </a:buClr>
              <a:buSzPts val="1400"/>
              <a:buFont typeface="Titillium Web"/>
              <a:buChar char="➔"/>
            </a:pPr>
            <a:r>
              <a:rPr lang="it-IT" sz="1200" b="1" i="0" u="none" strike="noStrike" cap="none">
                <a:solidFill>
                  <a:srgbClr val="5A6772"/>
                </a:solidFill>
                <a:latin typeface="Titillium Web"/>
                <a:ea typeface="Titillium Web"/>
                <a:cs typeface="Titillium Web"/>
                <a:sym typeface="Titillium Web"/>
              </a:rPr>
              <a:t>8:</a:t>
            </a:r>
            <a:r>
              <a:rPr lang="it-IT" sz="1200" b="0" i="0" u="none" strike="noStrike" cap="none">
                <a:solidFill>
                  <a:srgbClr val="5A6772"/>
                </a:solidFill>
                <a:latin typeface="Titillium Web"/>
                <a:ea typeface="Titillium Web"/>
                <a:cs typeface="Titillium Web"/>
                <a:sym typeface="Titillium Web"/>
              </a:rPr>
              <a:t> EN IEC 63000:2018 [Sostanze pericolose]</a:t>
            </a:r>
            <a:endParaRPr sz="1400" b="0" i="0" u="none" strike="noStrike" cap="none">
              <a:solidFill>
                <a:srgbClr val="000000"/>
              </a:solidFill>
              <a:latin typeface="Arial"/>
              <a:ea typeface="Arial"/>
              <a:cs typeface="Arial"/>
              <a:sym typeface="Arial"/>
            </a:endParaRPr>
          </a:p>
          <a:p>
            <a:pPr marL="457200" marR="76200" lvl="0" indent="-228600" algn="l" rtl="0">
              <a:lnSpc>
                <a:spcPct val="115000"/>
              </a:lnSpc>
              <a:spcBef>
                <a:spcPts val="0"/>
              </a:spcBef>
              <a:spcAft>
                <a:spcPts val="0"/>
              </a:spcAft>
              <a:buClr>
                <a:srgbClr val="5A6772"/>
              </a:buClr>
              <a:buSzPts val="1200"/>
              <a:buFont typeface="Titillium Web"/>
              <a:buNone/>
            </a:pPr>
            <a:endParaRPr sz="1200" b="1" i="0" u="none" strike="noStrike" cap="none">
              <a:solidFill>
                <a:srgbClr val="5A6772"/>
              </a:solidFill>
              <a:latin typeface="Titillium Web"/>
              <a:ea typeface="Titillium Web"/>
              <a:cs typeface="Titillium Web"/>
              <a:sym typeface="Titillium Web"/>
            </a:endParaRPr>
          </a:p>
          <a:p>
            <a:pPr marL="457200" marR="76200" lvl="0" indent="-228600" algn="l" rtl="0">
              <a:lnSpc>
                <a:spcPct val="115000"/>
              </a:lnSpc>
              <a:spcBef>
                <a:spcPts val="0"/>
              </a:spcBef>
              <a:spcAft>
                <a:spcPts val="0"/>
              </a:spcAft>
              <a:buClr>
                <a:srgbClr val="5A6772"/>
              </a:buClr>
              <a:buSzPts val="1200"/>
              <a:buFont typeface="Titillium Web"/>
              <a:buNone/>
            </a:pPr>
            <a:endParaRPr sz="1200" b="1" i="0" u="none" strike="noStrike" cap="none">
              <a:solidFill>
                <a:srgbClr val="5A6772"/>
              </a:solidFill>
              <a:latin typeface="Titillium Web"/>
              <a:ea typeface="Titillium Web"/>
              <a:cs typeface="Titillium Web"/>
              <a:sym typeface="Titillium Web"/>
            </a:endParaRPr>
          </a:p>
        </p:txBody>
      </p:sp>
      <p:sp>
        <p:nvSpPr>
          <p:cNvPr id="157" name="Google Shape;157;g185051b23f3_0_16"/>
          <p:cNvSpPr/>
          <p:nvPr/>
        </p:nvSpPr>
        <p:spPr>
          <a:xfrm rot="10800000" flipH="1">
            <a:off x="231902" y="1825434"/>
            <a:ext cx="3678600" cy="362400"/>
          </a:xfrm>
          <a:prstGeom prst="rect">
            <a:avLst/>
          </a:prstGeom>
          <a:noFill/>
          <a:ln w="25400" cap="flat" cmpd="sng">
            <a:solidFill>
              <a:srgbClr val="92D05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717D"/>
              </a:solidFill>
              <a:latin typeface="Arial"/>
              <a:ea typeface="Arial"/>
              <a:cs typeface="Arial"/>
              <a:sym typeface="Arial"/>
            </a:endParaRPr>
          </a:p>
        </p:txBody>
      </p:sp>
      <p:sp>
        <p:nvSpPr>
          <p:cNvPr id="158" name="Google Shape;158;g185051b23f3_0_16"/>
          <p:cNvSpPr/>
          <p:nvPr/>
        </p:nvSpPr>
        <p:spPr>
          <a:xfrm rot="10800000" flipH="1">
            <a:off x="241925" y="2679950"/>
            <a:ext cx="3678600" cy="1871400"/>
          </a:xfrm>
          <a:prstGeom prst="rect">
            <a:avLst/>
          </a:prstGeom>
          <a:noFill/>
          <a:ln w="25400" cap="flat" cmpd="sng">
            <a:solidFill>
              <a:srgbClr val="4C94D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717D"/>
              </a:solidFill>
              <a:latin typeface="Arial"/>
              <a:ea typeface="Arial"/>
              <a:cs typeface="Arial"/>
              <a:sym typeface="Arial"/>
            </a:endParaRPr>
          </a:p>
        </p:txBody>
      </p:sp>
      <p:sp>
        <p:nvSpPr>
          <p:cNvPr id="159" name="Google Shape;159;g185051b23f3_0_16"/>
          <p:cNvSpPr/>
          <p:nvPr/>
        </p:nvSpPr>
        <p:spPr>
          <a:xfrm>
            <a:off x="4914025" y="2871453"/>
            <a:ext cx="3997525" cy="1338597"/>
          </a:xfrm>
          <a:prstGeom prst="rect">
            <a:avLst/>
          </a:prstGeom>
          <a:noFill/>
          <a:ln w="25400" cap="flat" cmpd="sng">
            <a:solidFill>
              <a:srgbClr val="7030A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717D"/>
              </a:solidFill>
              <a:latin typeface="Arial"/>
              <a:ea typeface="Arial"/>
              <a:cs typeface="Arial"/>
              <a:sym typeface="Arial"/>
            </a:endParaRPr>
          </a:p>
        </p:txBody>
      </p:sp>
      <p:sp>
        <p:nvSpPr>
          <p:cNvPr id="160" name="Google Shape;160;g185051b23f3_0_16"/>
          <p:cNvSpPr/>
          <p:nvPr/>
        </p:nvSpPr>
        <p:spPr>
          <a:xfrm>
            <a:off x="4914026" y="2639805"/>
            <a:ext cx="1109700" cy="213600"/>
          </a:xfrm>
          <a:prstGeom prst="round2SameRect">
            <a:avLst>
              <a:gd name="adj1" fmla="val 16667"/>
              <a:gd name="adj2" fmla="val 0"/>
            </a:avLst>
          </a:prstGeom>
          <a:solidFill>
            <a:srgbClr val="7030A0"/>
          </a:solidFill>
          <a:ln w="25400" cap="flat" cmpd="sng">
            <a:solidFill>
              <a:srgbClr val="7030A0"/>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it-IT" sz="1400" b="0" i="0" u="none" strike="noStrike" cap="none">
                <a:solidFill>
                  <a:schemeClr val="lt1"/>
                </a:solidFill>
                <a:latin typeface="Arial"/>
                <a:ea typeface="Arial"/>
                <a:cs typeface="Arial"/>
                <a:sym typeface="Arial"/>
              </a:rPr>
              <a:t>Scenario 4</a:t>
            </a:r>
            <a:endParaRPr sz="1400" b="0" i="0" u="none" strike="noStrike" cap="none">
              <a:solidFill>
                <a:schemeClr val="lt1"/>
              </a:solidFill>
              <a:latin typeface="Arial"/>
              <a:ea typeface="Arial"/>
              <a:cs typeface="Arial"/>
              <a:sym typeface="Arial"/>
            </a:endParaRPr>
          </a:p>
        </p:txBody>
      </p:sp>
      <p:sp>
        <p:nvSpPr>
          <p:cNvPr id="161" name="Google Shape;161;g185051b23f3_0_16"/>
          <p:cNvSpPr txBox="1"/>
          <p:nvPr/>
        </p:nvSpPr>
        <p:spPr>
          <a:xfrm>
            <a:off x="4752225" y="2985586"/>
            <a:ext cx="4162727" cy="1575964"/>
          </a:xfrm>
          <a:prstGeom prst="rect">
            <a:avLst/>
          </a:prstGeom>
          <a:noFill/>
          <a:ln>
            <a:noFill/>
          </a:ln>
        </p:spPr>
        <p:txBody>
          <a:bodyPr spcFirstLastPara="1" wrap="square" lIns="91425" tIns="91425" rIns="91425" bIns="91425" anchor="ctr" anchorCtr="0">
            <a:noAutofit/>
          </a:bodyPr>
          <a:lstStyle/>
          <a:p>
            <a:pPr marL="457200" marR="76200" lvl="0" indent="-317500" algn="l" rtl="0">
              <a:lnSpc>
                <a:spcPct val="115000"/>
              </a:lnSpc>
              <a:spcBef>
                <a:spcPts val="0"/>
              </a:spcBef>
              <a:spcAft>
                <a:spcPts val="0"/>
              </a:spcAft>
              <a:buClr>
                <a:srgbClr val="00C2C7"/>
              </a:buClr>
              <a:buSzPts val="1400"/>
              <a:buFont typeface="Titillium Web"/>
              <a:buChar char="➔"/>
            </a:pPr>
            <a:r>
              <a:rPr lang="it-IT" sz="1200" b="1" i="0" u="none" strike="noStrike" cap="none">
                <a:solidFill>
                  <a:srgbClr val="5A6772"/>
                </a:solidFill>
                <a:latin typeface="Titillium Web"/>
                <a:ea typeface="Titillium Web"/>
                <a:cs typeface="Titillium Web"/>
                <a:sym typeface="Titillium Web"/>
              </a:rPr>
              <a:t>1:</a:t>
            </a:r>
            <a:r>
              <a:rPr lang="it-IT" sz="1200" b="0" i="0" u="none" strike="noStrike" cap="none">
                <a:solidFill>
                  <a:srgbClr val="5A6772"/>
                </a:solidFill>
                <a:latin typeface="Titillium Web"/>
                <a:ea typeface="Titillium Web"/>
                <a:cs typeface="Titillium Web"/>
                <a:sym typeface="Titillium Web"/>
              </a:rPr>
              <a:t> EPA ENERGY STAR / ISO/IEC 30134-4:2017 [standard di efficienza energetica per nuovo HW]</a:t>
            </a:r>
            <a:endParaRPr sz="1400" b="0" i="0" u="none" strike="noStrike" cap="none">
              <a:solidFill>
                <a:srgbClr val="000000"/>
              </a:solidFill>
              <a:latin typeface="Arial"/>
              <a:ea typeface="Arial"/>
              <a:cs typeface="Arial"/>
              <a:sym typeface="Arial"/>
            </a:endParaRPr>
          </a:p>
          <a:p>
            <a:pPr marL="457200" marR="76200" lvl="0" indent="-317500" algn="l" rtl="0">
              <a:lnSpc>
                <a:spcPct val="115000"/>
              </a:lnSpc>
              <a:spcBef>
                <a:spcPts val="0"/>
              </a:spcBef>
              <a:spcAft>
                <a:spcPts val="0"/>
              </a:spcAft>
              <a:buClr>
                <a:srgbClr val="00C2C7"/>
              </a:buClr>
              <a:buSzPts val="1400"/>
              <a:buFont typeface="Titillium Web"/>
              <a:buChar char="➔"/>
            </a:pPr>
            <a:r>
              <a:rPr lang="it-IT" sz="1200" b="1" i="0" u="none" strike="noStrike" cap="none">
                <a:solidFill>
                  <a:srgbClr val="5A6772"/>
                </a:solidFill>
                <a:latin typeface="Titillium Web"/>
                <a:ea typeface="Titillium Web"/>
                <a:cs typeface="Titillium Web"/>
                <a:sym typeface="Titillium Web"/>
              </a:rPr>
              <a:t>4: </a:t>
            </a:r>
            <a:r>
              <a:rPr lang="it-IT" sz="1200" b="0" i="0" u="none" strike="noStrike" cap="none">
                <a:solidFill>
                  <a:srgbClr val="5A6772"/>
                </a:solidFill>
                <a:latin typeface="Titillium Web"/>
                <a:ea typeface="Titillium Web"/>
                <a:cs typeface="Titillium Web"/>
                <a:sym typeface="Titillium Web"/>
              </a:rPr>
              <a:t>Criteri UE in materia di appalti pubblici verdi per i centri dati</a:t>
            </a:r>
            <a:endParaRPr sz="1400" b="0" i="0" u="none" strike="noStrike" cap="none">
              <a:solidFill>
                <a:srgbClr val="000000"/>
              </a:solidFill>
              <a:latin typeface="Arial"/>
              <a:ea typeface="Arial"/>
              <a:cs typeface="Arial"/>
              <a:sym typeface="Arial"/>
            </a:endParaRPr>
          </a:p>
          <a:p>
            <a:pPr marL="457200" marR="76200" lvl="0" indent="-317500" algn="l" rtl="0">
              <a:lnSpc>
                <a:spcPct val="115000"/>
              </a:lnSpc>
              <a:spcBef>
                <a:spcPts val="0"/>
              </a:spcBef>
              <a:spcAft>
                <a:spcPts val="0"/>
              </a:spcAft>
              <a:buClr>
                <a:srgbClr val="00C2C7"/>
              </a:buClr>
              <a:buSzPts val="1400"/>
              <a:buFont typeface="Titillium Web"/>
              <a:buChar char="➔"/>
            </a:pPr>
            <a:r>
              <a:rPr lang="it-IT" sz="1200" b="1" i="0" u="none" strike="noStrike" cap="none">
                <a:solidFill>
                  <a:srgbClr val="5A6772"/>
                </a:solidFill>
                <a:latin typeface="Titillium Web"/>
                <a:ea typeface="Titillium Web"/>
                <a:cs typeface="Titillium Web"/>
                <a:sym typeface="Titillium Web"/>
              </a:rPr>
              <a:t>5:</a:t>
            </a:r>
            <a:r>
              <a:rPr lang="it-IT" sz="1200" b="0" i="0" u="none" strike="noStrike" cap="none">
                <a:solidFill>
                  <a:srgbClr val="5A6772"/>
                </a:solidFill>
                <a:latin typeface="Titillium Web"/>
                <a:ea typeface="Titillium Web"/>
                <a:cs typeface="Titillium Web"/>
                <a:sym typeface="Titillium Web"/>
              </a:rPr>
              <a:t> EN 50625 [Gestione Rifiuti]</a:t>
            </a:r>
            <a:endParaRPr sz="1400" b="0" i="0" u="none" strike="noStrike" cap="none">
              <a:solidFill>
                <a:srgbClr val="000000"/>
              </a:solidFill>
              <a:latin typeface="Arial"/>
              <a:ea typeface="Arial"/>
              <a:cs typeface="Arial"/>
              <a:sym typeface="Arial"/>
            </a:endParaRPr>
          </a:p>
          <a:p>
            <a:pPr marL="457200" marR="76200" lvl="0" indent="-228600" algn="l" rtl="0">
              <a:lnSpc>
                <a:spcPct val="115000"/>
              </a:lnSpc>
              <a:spcBef>
                <a:spcPts val="0"/>
              </a:spcBef>
              <a:spcAft>
                <a:spcPts val="0"/>
              </a:spcAft>
              <a:buClr>
                <a:srgbClr val="5A6772"/>
              </a:buClr>
              <a:buSzPts val="1200"/>
              <a:buFont typeface="Titillium Web"/>
              <a:buNone/>
            </a:pPr>
            <a:endParaRPr sz="1200" b="1" i="0" u="none" strike="noStrike" cap="none">
              <a:solidFill>
                <a:srgbClr val="5A6772"/>
              </a:solidFill>
              <a:latin typeface="Titillium Web"/>
              <a:ea typeface="Titillium Web"/>
              <a:cs typeface="Titillium Web"/>
              <a:sym typeface="Titillium Web"/>
            </a:endParaRPr>
          </a:p>
          <a:p>
            <a:pPr marL="457200" marR="76200" lvl="0" indent="-228600" algn="l" rtl="0">
              <a:lnSpc>
                <a:spcPct val="115000"/>
              </a:lnSpc>
              <a:spcBef>
                <a:spcPts val="0"/>
              </a:spcBef>
              <a:spcAft>
                <a:spcPts val="0"/>
              </a:spcAft>
              <a:buClr>
                <a:srgbClr val="5A6772"/>
              </a:buClr>
              <a:buSzPts val="1200"/>
              <a:buFont typeface="Titillium Web"/>
              <a:buNone/>
            </a:pPr>
            <a:endParaRPr sz="1200" b="1" i="0" u="none" strike="noStrike" cap="none">
              <a:solidFill>
                <a:srgbClr val="5A6772"/>
              </a:solidFill>
              <a:latin typeface="Titillium Web"/>
              <a:ea typeface="Titillium Web"/>
              <a:cs typeface="Titillium Web"/>
              <a:sym typeface="Titillium Web"/>
            </a:endParaRPr>
          </a:p>
        </p:txBody>
      </p:sp>
      <p:sp>
        <p:nvSpPr>
          <p:cNvPr id="162" name="Google Shape;162;g185051b23f3_0_16"/>
          <p:cNvSpPr txBox="1"/>
          <p:nvPr/>
        </p:nvSpPr>
        <p:spPr>
          <a:xfrm>
            <a:off x="232452" y="684779"/>
            <a:ext cx="4093659" cy="725783"/>
          </a:xfrm>
          <a:prstGeom prst="rect">
            <a:avLst/>
          </a:prstGeom>
          <a:noFill/>
          <a:ln>
            <a:noFill/>
          </a:ln>
        </p:spPr>
        <p:txBody>
          <a:bodyPr spcFirstLastPara="1" wrap="square" lIns="91425" tIns="91425" rIns="91425" bIns="91425" anchor="t" anchorCtr="0">
            <a:noAutofit/>
          </a:bodyPr>
          <a:lstStyle/>
          <a:p>
            <a:pPr marL="0" marR="76200" lvl="0" indent="0" algn="just" rtl="0">
              <a:lnSpc>
                <a:spcPct val="115000"/>
              </a:lnSpc>
              <a:spcBef>
                <a:spcPts val="0"/>
              </a:spcBef>
              <a:spcAft>
                <a:spcPts val="0"/>
              </a:spcAft>
              <a:buClr>
                <a:srgbClr val="000000"/>
              </a:buClr>
              <a:buSzPts val="1200"/>
              <a:buFont typeface="Arial"/>
              <a:buNone/>
            </a:pPr>
            <a:r>
              <a:rPr lang="it-IT" sz="1100" b="0" i="0" u="none" strike="noStrike" cap="none">
                <a:solidFill>
                  <a:srgbClr val="5A6772"/>
                </a:solidFill>
                <a:latin typeface="Titillium Web"/>
                <a:ea typeface="Titillium Web"/>
                <a:cs typeface="Titillium Web"/>
                <a:sym typeface="Titillium Web"/>
              </a:rPr>
              <a:t>Il Soggetto Attuatore, limitatamente alle spese che includono data center, servizi informatici di hosting e cloud deve acquisire evidenza che il fornitore rispetti i requisiti di almeno uno dei seguenti </a:t>
            </a:r>
            <a:r>
              <a:rPr lang="it-IT" sz="1100" b="1" i="0" u="none" strike="noStrike" cap="none">
                <a:solidFill>
                  <a:srgbClr val="5A6772"/>
                </a:solidFill>
                <a:latin typeface="Titillium Web"/>
                <a:ea typeface="Titillium Web"/>
                <a:cs typeface="Titillium Web"/>
                <a:sym typeface="Titillium Web"/>
              </a:rPr>
              <a:t>4 scenari:</a:t>
            </a:r>
            <a:endParaRPr sz="1200" b="1" i="0" u="none" strike="noStrike" cap="none">
              <a:solidFill>
                <a:srgbClr val="5A6772"/>
              </a:solidFill>
              <a:latin typeface="Titillium Web"/>
              <a:ea typeface="Titillium Web"/>
              <a:cs typeface="Titillium Web"/>
              <a:sym typeface="Titillium Web"/>
            </a:endParaRPr>
          </a:p>
        </p:txBody>
      </p:sp>
      <p:sp>
        <p:nvSpPr>
          <p:cNvPr id="163" name="Google Shape;163;g185051b23f3_0_16"/>
          <p:cNvSpPr txBox="1"/>
          <p:nvPr/>
        </p:nvSpPr>
        <p:spPr>
          <a:xfrm>
            <a:off x="4572000" y="4438404"/>
            <a:ext cx="4457701" cy="441773"/>
          </a:xfrm>
          <a:prstGeom prst="rect">
            <a:avLst/>
          </a:prstGeom>
          <a:noFill/>
          <a:ln>
            <a:noFill/>
          </a:ln>
        </p:spPr>
        <p:txBody>
          <a:bodyPr spcFirstLastPara="1" wrap="square" lIns="91425" tIns="91425" rIns="91425" bIns="91425" anchor="t" anchorCtr="0">
            <a:noAutofit/>
          </a:bodyPr>
          <a:lstStyle/>
          <a:p>
            <a:pPr marL="0" marR="76200" lvl="0" indent="0" algn="just" rtl="0">
              <a:lnSpc>
                <a:spcPct val="115000"/>
              </a:lnSpc>
              <a:spcBef>
                <a:spcPts val="0"/>
              </a:spcBef>
              <a:spcAft>
                <a:spcPts val="0"/>
              </a:spcAft>
              <a:buClr>
                <a:srgbClr val="000000"/>
              </a:buClr>
              <a:buSzPts val="1200"/>
              <a:buFont typeface="Arial"/>
              <a:buNone/>
            </a:pPr>
            <a:r>
              <a:rPr lang="it-IT" sz="1100" b="1" i="0" u="none" strike="noStrike" cap="none">
                <a:solidFill>
                  <a:srgbClr val="C00000"/>
                </a:solidFill>
                <a:latin typeface="Titillium Web"/>
                <a:ea typeface="Titillium Web"/>
                <a:cs typeface="Titillium Web"/>
                <a:sym typeface="Titillium Web"/>
              </a:rPr>
              <a:t>La numerazione dei requisiti si riferisce alle domande delle Checklist 6 e 8</a:t>
            </a:r>
            <a:endParaRPr sz="1200" b="1" i="0" u="none" strike="noStrike" cap="none">
              <a:solidFill>
                <a:srgbClr val="C00000"/>
              </a:solidFill>
              <a:latin typeface="Titillium Web"/>
              <a:ea typeface="Titillium Web"/>
              <a:cs typeface="Titillium Web"/>
              <a:sym typeface="Titillium Web"/>
            </a:endParaRPr>
          </a:p>
        </p:txBody>
      </p:sp>
      <p:pic>
        <p:nvPicPr>
          <p:cNvPr id="164" name="Google Shape;164;g185051b23f3_0_16"/>
          <p:cNvPicPr preferRelativeResize="0"/>
          <p:nvPr/>
        </p:nvPicPr>
        <p:blipFill rotWithShape="1">
          <a:blip r:embed="rId3">
            <a:alphaModFix/>
          </a:blip>
          <a:srcRect/>
          <a:stretch/>
        </p:blipFill>
        <p:spPr>
          <a:xfrm>
            <a:off x="360825" y="4653900"/>
            <a:ext cx="1842176" cy="33912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Google Shape;169;p9"/>
          <p:cNvSpPr txBox="1"/>
          <p:nvPr/>
        </p:nvSpPr>
        <p:spPr>
          <a:xfrm>
            <a:off x="2679071" y="640494"/>
            <a:ext cx="6464929" cy="1260082"/>
          </a:xfrm>
          <a:prstGeom prst="rect">
            <a:avLst/>
          </a:prstGeom>
          <a:noFill/>
          <a:ln>
            <a:noFill/>
          </a:ln>
        </p:spPr>
        <p:txBody>
          <a:bodyPr spcFirstLastPara="1" wrap="square" lIns="91425" tIns="91425" rIns="91425" bIns="91425" anchor="ctr" anchorCtr="0">
            <a:noAutofit/>
          </a:bodyPr>
          <a:lstStyle/>
          <a:p>
            <a:pPr marL="457200" marR="76200" lvl="0" indent="-317500" algn="just" rtl="0">
              <a:lnSpc>
                <a:spcPct val="115000"/>
              </a:lnSpc>
              <a:spcBef>
                <a:spcPts val="0"/>
              </a:spcBef>
              <a:spcAft>
                <a:spcPts val="0"/>
              </a:spcAft>
              <a:buClr>
                <a:srgbClr val="00C2C7"/>
              </a:buClr>
              <a:buSzPts val="1400"/>
              <a:buFont typeface="Titillium Web"/>
              <a:buChar char="➔"/>
            </a:pPr>
            <a:r>
              <a:rPr lang="it-IT" sz="1200" b="1" i="0" u="none" strike="noStrike" cap="none">
                <a:solidFill>
                  <a:srgbClr val="5A6772"/>
                </a:solidFill>
                <a:latin typeface="Titillium Web"/>
                <a:ea typeface="Titillium Web"/>
                <a:cs typeface="Titillium Web"/>
                <a:sym typeface="Titillium Web"/>
              </a:rPr>
              <a:t>Principio Di Equivalenza</a:t>
            </a:r>
            <a:r>
              <a:rPr lang="it-IT" sz="1200" b="0" i="0" u="none" strike="noStrike" cap="none">
                <a:solidFill>
                  <a:srgbClr val="5A6772"/>
                </a:solidFill>
                <a:latin typeface="Titillium Web"/>
                <a:ea typeface="Titillium Web"/>
                <a:cs typeface="Titillium Web"/>
                <a:sym typeface="Titillium Web"/>
              </a:rPr>
              <a:t>: sono ammesse le norme/certificazioni equivalenti rispetto a quelle indicate a comprova</a:t>
            </a:r>
            <a:endParaRPr sz="1400" b="0" i="0" u="none" strike="noStrike" cap="none">
              <a:solidFill>
                <a:srgbClr val="000000"/>
              </a:solidFill>
              <a:latin typeface="Arial"/>
              <a:ea typeface="Arial"/>
              <a:cs typeface="Arial"/>
              <a:sym typeface="Arial"/>
            </a:endParaRPr>
          </a:p>
          <a:p>
            <a:pPr marL="457200" marR="76200" lvl="0" indent="-317500" algn="just" rtl="0">
              <a:lnSpc>
                <a:spcPct val="115000"/>
              </a:lnSpc>
              <a:spcBef>
                <a:spcPts val="0"/>
              </a:spcBef>
              <a:spcAft>
                <a:spcPts val="0"/>
              </a:spcAft>
              <a:buClr>
                <a:srgbClr val="00C2C7"/>
              </a:buClr>
              <a:buSzPts val="1400"/>
              <a:buFont typeface="Titillium Web"/>
              <a:buChar char="➔"/>
            </a:pPr>
            <a:r>
              <a:rPr lang="it-IT" sz="1200" b="0" i="0" u="none" strike="noStrike" cap="none">
                <a:solidFill>
                  <a:srgbClr val="5A6772"/>
                </a:solidFill>
                <a:latin typeface="Titillium Web"/>
                <a:ea typeface="Titillium Web"/>
                <a:cs typeface="Titillium Web"/>
                <a:sym typeface="Titillium Web"/>
              </a:rPr>
              <a:t>Per tutte le attività che sono state svolte dal 01/02/2020  al 17/12/2023 si può accettare anche la certificazione EN 50581 (in alternativa alla EN IEC 63000:2018 vigente) per quanto riguarda le sostanze pericolose (Direttiva ROHS)</a:t>
            </a:r>
            <a:endParaRPr sz="1200" b="0" i="0" u="none" strike="noStrike" cap="none">
              <a:solidFill>
                <a:srgbClr val="5A6772"/>
              </a:solidFill>
              <a:latin typeface="Titillium Web"/>
              <a:ea typeface="Titillium Web"/>
              <a:cs typeface="Titillium Web"/>
              <a:sym typeface="Titillium Web"/>
            </a:endParaRPr>
          </a:p>
          <a:p>
            <a:pPr marL="457200" marR="76200" lvl="0" indent="-317500" algn="just" rtl="0">
              <a:lnSpc>
                <a:spcPct val="115000"/>
              </a:lnSpc>
              <a:spcBef>
                <a:spcPts val="0"/>
              </a:spcBef>
              <a:spcAft>
                <a:spcPts val="0"/>
              </a:spcAft>
              <a:buClr>
                <a:srgbClr val="00C2C7"/>
              </a:buClr>
              <a:buSzPts val="1400"/>
              <a:buFont typeface="Titillium Web"/>
              <a:buChar char="➔"/>
            </a:pPr>
            <a:r>
              <a:rPr lang="it-IT" sz="1200" b="0" i="0" u="none" strike="noStrike" cap="none">
                <a:solidFill>
                  <a:srgbClr val="5A6772"/>
                </a:solidFill>
                <a:latin typeface="Titillium Web"/>
                <a:ea typeface="Titillium Web"/>
                <a:cs typeface="Titillium Web"/>
                <a:sym typeface="Titillium Web"/>
              </a:rPr>
              <a:t>Per </a:t>
            </a:r>
            <a:r>
              <a:rPr lang="it-IT" sz="1200" b="0" i="0" u="none" strike="noStrike" cap="none">
                <a:solidFill>
                  <a:srgbClr val="92D050"/>
                </a:solidFill>
                <a:latin typeface="Titillium Web"/>
                <a:ea typeface="Titillium Web"/>
                <a:cs typeface="Titillium Web"/>
                <a:sym typeface="Titillium Web"/>
              </a:rPr>
              <a:t>[Riutilizzo] </a:t>
            </a:r>
            <a:r>
              <a:rPr lang="it-IT" sz="1200" b="0" i="0" u="none" strike="noStrike" cap="none">
                <a:solidFill>
                  <a:srgbClr val="5A6772"/>
                </a:solidFill>
                <a:latin typeface="Titillium Web"/>
                <a:ea typeface="Titillium Web"/>
                <a:cs typeface="Titillium Web"/>
                <a:sym typeface="Titillium Web"/>
              </a:rPr>
              <a:t>si intendono apparecchiarture precedentemente scartata come RAEE e preparata per il riutilizzo. I prodotti devono essere ricondizionati (ovvero preparati per il riutilizzo)</a:t>
            </a:r>
            <a:endParaRPr sz="1400" b="0" i="0" u="none" strike="noStrike" cap="none">
              <a:solidFill>
                <a:srgbClr val="000000"/>
              </a:solidFill>
              <a:latin typeface="Arial"/>
              <a:ea typeface="Arial"/>
              <a:cs typeface="Arial"/>
              <a:sym typeface="Arial"/>
            </a:endParaRPr>
          </a:p>
        </p:txBody>
      </p:sp>
      <p:sp>
        <p:nvSpPr>
          <p:cNvPr id="170" name="Google Shape;170;p9"/>
          <p:cNvSpPr txBox="1"/>
          <p:nvPr/>
        </p:nvSpPr>
        <p:spPr>
          <a:xfrm>
            <a:off x="1082518" y="808506"/>
            <a:ext cx="1721375" cy="943181"/>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400"/>
              <a:buFont typeface="Arial"/>
              <a:buNone/>
            </a:pPr>
            <a:r>
              <a:rPr lang="it-IT" sz="2400" b="1" i="0" u="none" strike="noStrike" cap="none">
                <a:solidFill>
                  <a:srgbClr val="0066CC"/>
                </a:solidFill>
                <a:latin typeface="Titillium Web"/>
                <a:ea typeface="Titillium Web"/>
                <a:cs typeface="Titillium Web"/>
                <a:sym typeface="Titillium Web"/>
              </a:rPr>
              <a:t>Specifiche</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400"/>
              <a:buFont typeface="Arial"/>
              <a:buNone/>
            </a:pPr>
            <a:r>
              <a:rPr lang="it-IT" sz="2400" b="1" i="0" u="none" strike="noStrike" cap="none">
                <a:solidFill>
                  <a:srgbClr val="0066CC"/>
                </a:solidFill>
                <a:latin typeface="Titillium Web"/>
                <a:ea typeface="Titillium Web"/>
                <a:cs typeface="Titillium Web"/>
                <a:sym typeface="Titillium Web"/>
              </a:rPr>
              <a:t>Addizionali</a:t>
            </a:r>
            <a:endParaRPr sz="2400" b="1" i="0" u="none" strike="noStrike" cap="none">
              <a:solidFill>
                <a:srgbClr val="0066CC"/>
              </a:solidFill>
              <a:latin typeface="Titillium Web"/>
              <a:ea typeface="Titillium Web"/>
              <a:cs typeface="Titillium Web"/>
              <a:sym typeface="Titillium Web"/>
            </a:endParaRPr>
          </a:p>
        </p:txBody>
      </p:sp>
      <p:pic>
        <p:nvPicPr>
          <p:cNvPr id="171" name="Google Shape;171;p9" descr="Informazioni contorno"/>
          <p:cNvPicPr preferRelativeResize="0"/>
          <p:nvPr/>
        </p:nvPicPr>
        <p:blipFill rotWithShape="1">
          <a:blip r:embed="rId3">
            <a:alphaModFix/>
          </a:blip>
          <a:srcRect/>
          <a:stretch/>
        </p:blipFill>
        <p:spPr>
          <a:xfrm>
            <a:off x="441905" y="927132"/>
            <a:ext cx="705928" cy="705928"/>
          </a:xfrm>
          <a:prstGeom prst="rect">
            <a:avLst/>
          </a:prstGeom>
          <a:noFill/>
          <a:ln>
            <a:noFill/>
          </a:ln>
        </p:spPr>
      </p:pic>
      <p:sp>
        <p:nvSpPr>
          <p:cNvPr id="172" name="Google Shape;172;p9"/>
          <p:cNvSpPr txBox="1"/>
          <p:nvPr/>
        </p:nvSpPr>
        <p:spPr>
          <a:xfrm>
            <a:off x="502665" y="71265"/>
            <a:ext cx="2505746" cy="553236"/>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2000"/>
              <a:buFont typeface="Arial"/>
              <a:buNone/>
            </a:pPr>
            <a:r>
              <a:rPr lang="it-IT" sz="2000" b="1" i="0" u="none" strike="noStrike" cap="none">
                <a:solidFill>
                  <a:srgbClr val="0066CC"/>
                </a:solidFill>
                <a:latin typeface="Titillium Web SemiBold"/>
                <a:ea typeface="Titillium Web SemiBold"/>
                <a:cs typeface="Titillium Web SemiBold"/>
                <a:sym typeface="Titillium Web SemiBold"/>
              </a:rPr>
              <a:t>Scheda </a:t>
            </a:r>
            <a:r>
              <a:rPr lang="it-IT" sz="2800" b="1" i="0" u="none" strike="noStrike" cap="none">
                <a:solidFill>
                  <a:srgbClr val="0066CC"/>
                </a:solidFill>
                <a:latin typeface="Titillium Web SemiBold"/>
                <a:ea typeface="Titillium Web SemiBold"/>
                <a:cs typeface="Titillium Web SemiBold"/>
                <a:sym typeface="Titillium Web SemiBold"/>
              </a:rPr>
              <a:t>3,6 e 8</a:t>
            </a:r>
            <a:endParaRPr sz="2000" b="1" i="0" u="none" strike="noStrike" cap="none">
              <a:solidFill>
                <a:srgbClr val="0066CC"/>
              </a:solidFill>
              <a:latin typeface="Titillium Web SemiBold"/>
              <a:ea typeface="Titillium Web SemiBold"/>
              <a:cs typeface="Titillium Web SemiBold"/>
              <a:sym typeface="Titillium Web SemiBold"/>
            </a:endParaRPr>
          </a:p>
        </p:txBody>
      </p:sp>
      <p:sp>
        <p:nvSpPr>
          <p:cNvPr id="173" name="Google Shape;173;p9"/>
          <p:cNvSpPr txBox="1"/>
          <p:nvPr/>
        </p:nvSpPr>
        <p:spPr>
          <a:xfrm>
            <a:off x="1173763" y="2939639"/>
            <a:ext cx="1000283" cy="943181"/>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400"/>
              <a:buFont typeface="Arial"/>
              <a:buNone/>
            </a:pPr>
            <a:r>
              <a:rPr lang="it-IT" sz="2400" b="1" i="0" u="none" strike="noStrike" cap="none">
                <a:solidFill>
                  <a:srgbClr val="0066CC"/>
                </a:solidFill>
                <a:latin typeface="Titillium Web"/>
                <a:ea typeface="Titillium Web"/>
                <a:cs typeface="Titillium Web"/>
                <a:sym typeface="Titillium Web"/>
              </a:rPr>
              <a:t>Codici</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400"/>
              <a:buFont typeface="Arial"/>
              <a:buNone/>
            </a:pPr>
            <a:r>
              <a:rPr lang="it-IT" sz="2400" b="1" i="0" u="none" strike="noStrike" cap="none">
                <a:solidFill>
                  <a:srgbClr val="0066CC"/>
                </a:solidFill>
                <a:latin typeface="Titillium Web"/>
                <a:ea typeface="Titillium Web"/>
                <a:cs typeface="Titillium Web"/>
                <a:sym typeface="Titillium Web"/>
              </a:rPr>
              <a:t>NACE</a:t>
            </a:r>
            <a:endParaRPr sz="2400" b="1" i="0" u="none" strike="noStrike" cap="none">
              <a:solidFill>
                <a:srgbClr val="0066CC"/>
              </a:solidFill>
              <a:latin typeface="Titillium Web"/>
              <a:ea typeface="Titillium Web"/>
              <a:cs typeface="Titillium Web"/>
              <a:sym typeface="Titillium Web"/>
            </a:endParaRPr>
          </a:p>
        </p:txBody>
      </p:sp>
      <p:pic>
        <p:nvPicPr>
          <p:cNvPr id="174" name="Google Shape;174;p9" descr="Codice a barre con riempimento a tinta unita"/>
          <p:cNvPicPr preferRelativeResize="0"/>
          <p:nvPr/>
        </p:nvPicPr>
        <p:blipFill rotWithShape="1">
          <a:blip r:embed="rId4">
            <a:alphaModFix/>
          </a:blip>
          <a:srcRect/>
          <a:stretch/>
        </p:blipFill>
        <p:spPr>
          <a:xfrm>
            <a:off x="255204" y="2954030"/>
            <a:ext cx="914400" cy="914400"/>
          </a:xfrm>
          <a:prstGeom prst="rect">
            <a:avLst/>
          </a:prstGeom>
          <a:noFill/>
          <a:ln>
            <a:noFill/>
          </a:ln>
        </p:spPr>
      </p:pic>
      <p:sp>
        <p:nvSpPr>
          <p:cNvPr id="175" name="Google Shape;175;p9"/>
          <p:cNvSpPr/>
          <p:nvPr/>
        </p:nvSpPr>
        <p:spPr>
          <a:xfrm rot="5400000">
            <a:off x="6138130" y="260386"/>
            <a:ext cx="514164" cy="5312498"/>
          </a:xfrm>
          <a:prstGeom prst="round2SameRect">
            <a:avLst>
              <a:gd name="adj1" fmla="val 16667"/>
              <a:gd name="adj2" fmla="val 0"/>
            </a:avLst>
          </a:prstGeom>
          <a:solidFill>
            <a:schemeClr val="lt1"/>
          </a:solidFill>
          <a:ln w="25400" cap="flat" cmpd="sng">
            <a:solidFill>
              <a:srgbClr val="0059C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6" name="Google Shape;176;p9"/>
          <p:cNvSpPr txBox="1"/>
          <p:nvPr/>
        </p:nvSpPr>
        <p:spPr>
          <a:xfrm>
            <a:off x="3738958" y="2684641"/>
            <a:ext cx="5287399" cy="46396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00"/>
              <a:buFont typeface="Arial"/>
              <a:buNone/>
            </a:pPr>
            <a:r>
              <a:rPr lang="it-IT" sz="1200" b="0" i="0" u="none" strike="noStrike" cap="none">
                <a:solidFill>
                  <a:srgbClr val="0059C8"/>
                </a:solidFill>
                <a:latin typeface="Arial"/>
                <a:ea typeface="Arial"/>
                <a:cs typeface="Arial"/>
                <a:sym typeface="Arial"/>
              </a:rPr>
              <a:t>NACE 262000: Fabbricazione di computer e prodotti di elettronica e ottica.</a:t>
            </a:r>
            <a:endParaRPr sz="1400" b="0" i="0" u="none" strike="noStrike" cap="none">
              <a:solidFill>
                <a:srgbClr val="000000"/>
              </a:solidFill>
              <a:latin typeface="Arial"/>
              <a:ea typeface="Arial"/>
              <a:cs typeface="Arial"/>
              <a:sym typeface="Arial"/>
            </a:endParaRPr>
          </a:p>
        </p:txBody>
      </p:sp>
      <p:sp>
        <p:nvSpPr>
          <p:cNvPr id="177" name="Google Shape;177;p9"/>
          <p:cNvSpPr/>
          <p:nvPr/>
        </p:nvSpPr>
        <p:spPr>
          <a:xfrm rot="5400000">
            <a:off x="6144055" y="1554919"/>
            <a:ext cx="514164" cy="5312496"/>
          </a:xfrm>
          <a:prstGeom prst="round2SameRect">
            <a:avLst>
              <a:gd name="adj1" fmla="val 16667"/>
              <a:gd name="adj2" fmla="val 0"/>
            </a:avLst>
          </a:prstGeom>
          <a:solidFill>
            <a:schemeClr val="lt1"/>
          </a:solidFill>
          <a:ln w="25400" cap="flat" cmpd="sng">
            <a:solidFill>
              <a:srgbClr val="0059C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8" name="Google Shape;178;p9"/>
          <p:cNvSpPr txBox="1"/>
          <p:nvPr/>
        </p:nvSpPr>
        <p:spPr>
          <a:xfrm>
            <a:off x="3744884" y="3979165"/>
            <a:ext cx="5287397" cy="46396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00"/>
              <a:buFont typeface="Arial"/>
              <a:buNone/>
            </a:pPr>
            <a:r>
              <a:rPr lang="it-IT" sz="1200" b="0" i="0" u="none" strike="noStrike" cap="none">
                <a:solidFill>
                  <a:srgbClr val="0059C8"/>
                </a:solidFill>
                <a:latin typeface="Arial"/>
                <a:ea typeface="Arial"/>
                <a:cs typeface="Arial"/>
                <a:sym typeface="Arial"/>
              </a:rPr>
              <a:t>NACE 631100: Elaborazione dei dati, hosting e attività connesse</a:t>
            </a:r>
            <a:endParaRPr sz="1400" b="0" i="0" u="none" strike="noStrike" cap="none">
              <a:solidFill>
                <a:srgbClr val="000000"/>
              </a:solidFill>
              <a:latin typeface="Arial"/>
              <a:ea typeface="Arial"/>
              <a:cs typeface="Arial"/>
              <a:sym typeface="Arial"/>
            </a:endParaRPr>
          </a:p>
        </p:txBody>
      </p:sp>
      <p:sp>
        <p:nvSpPr>
          <p:cNvPr id="179" name="Google Shape;179;p9"/>
          <p:cNvSpPr/>
          <p:nvPr/>
        </p:nvSpPr>
        <p:spPr>
          <a:xfrm>
            <a:off x="2449815" y="3954085"/>
            <a:ext cx="1295073" cy="497521"/>
          </a:xfrm>
          <a:prstGeom prst="roundRect">
            <a:avLst>
              <a:gd name="adj" fmla="val 16667"/>
            </a:avLst>
          </a:prstGeom>
          <a:solidFill>
            <a:srgbClr val="0059C8"/>
          </a:solidFill>
          <a:ln w="25400" cap="flat" cmpd="sng">
            <a:solidFill>
              <a:srgbClr val="0059C8"/>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it-IT" sz="1400" b="1" i="0" u="none" strike="noStrike" cap="none">
                <a:solidFill>
                  <a:schemeClr val="lt1"/>
                </a:solidFill>
                <a:latin typeface="Arial"/>
                <a:ea typeface="Arial"/>
                <a:cs typeface="Arial"/>
                <a:sym typeface="Arial"/>
              </a:rPr>
              <a:t>Scheda 8</a:t>
            </a:r>
            <a:endParaRPr sz="1400" b="0" i="0" u="none" strike="noStrike" cap="none">
              <a:solidFill>
                <a:srgbClr val="000000"/>
              </a:solidFill>
              <a:latin typeface="Arial"/>
              <a:ea typeface="Arial"/>
              <a:cs typeface="Arial"/>
              <a:sym typeface="Arial"/>
            </a:endParaRPr>
          </a:p>
        </p:txBody>
      </p:sp>
      <p:sp>
        <p:nvSpPr>
          <p:cNvPr id="180" name="Google Shape;180;p9"/>
          <p:cNvSpPr/>
          <p:nvPr/>
        </p:nvSpPr>
        <p:spPr>
          <a:xfrm rot="5400000">
            <a:off x="6097815" y="903841"/>
            <a:ext cx="606644" cy="5312495"/>
          </a:xfrm>
          <a:prstGeom prst="round2SameRect">
            <a:avLst>
              <a:gd name="adj1" fmla="val 16667"/>
              <a:gd name="adj2" fmla="val 0"/>
            </a:avLst>
          </a:prstGeom>
          <a:solidFill>
            <a:schemeClr val="lt1"/>
          </a:solidFill>
          <a:ln w="25400" cap="flat" cmpd="sng">
            <a:solidFill>
              <a:srgbClr val="0059C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1" name="Google Shape;181;p9"/>
          <p:cNvSpPr txBox="1"/>
          <p:nvPr/>
        </p:nvSpPr>
        <p:spPr>
          <a:xfrm>
            <a:off x="3744875" y="3286364"/>
            <a:ext cx="5282881" cy="547416"/>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00"/>
              <a:buFont typeface="Arial"/>
              <a:buNone/>
            </a:pPr>
            <a:r>
              <a:rPr lang="it-IT" sz="1200" b="0" i="0" u="none" strike="noStrike" cap="none">
                <a:solidFill>
                  <a:srgbClr val="0059C8"/>
                </a:solidFill>
                <a:latin typeface="Arial"/>
                <a:ea typeface="Arial"/>
                <a:cs typeface="Arial"/>
                <a:sym typeface="Arial"/>
              </a:rPr>
              <a:t>NACE 631000: Elaborazione dei dati, hosting e attività connesse; portali web</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300"/>
              <a:buFont typeface="Arial"/>
              <a:buNone/>
            </a:pPr>
            <a:r>
              <a:rPr lang="it-IT" sz="300" b="0" i="0" u="none" strike="noStrike" cap="none">
                <a:solidFill>
                  <a:srgbClr val="0059C8"/>
                </a:solidFill>
                <a:latin typeface="Arial"/>
                <a:ea typeface="Arial"/>
                <a:cs typeface="Arial"/>
                <a:sym typeface="Arial"/>
              </a:rPr>
              <a:t> </a:t>
            </a:r>
            <a:endParaRPr sz="200" b="0" i="0" u="none" strike="noStrike" cap="none">
              <a:solidFill>
                <a:srgbClr val="0059C8"/>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r>
              <a:rPr lang="it-IT" sz="1200" b="0" i="0" u="none" strike="noStrike" cap="none">
                <a:solidFill>
                  <a:srgbClr val="0059C8"/>
                </a:solidFill>
                <a:latin typeface="Arial"/>
                <a:ea typeface="Arial"/>
                <a:cs typeface="Arial"/>
                <a:sym typeface="Arial"/>
              </a:rPr>
              <a:t>NACE 631100: Elaborazione dei dati, hosting e attività connesse</a:t>
            </a:r>
            <a:endParaRPr sz="1400" b="0" i="0" u="none" strike="noStrike" cap="none">
              <a:solidFill>
                <a:srgbClr val="000000"/>
              </a:solidFill>
              <a:latin typeface="Arial"/>
              <a:ea typeface="Arial"/>
              <a:cs typeface="Arial"/>
              <a:sym typeface="Arial"/>
            </a:endParaRPr>
          </a:p>
        </p:txBody>
      </p:sp>
      <p:sp>
        <p:nvSpPr>
          <p:cNvPr id="182" name="Google Shape;182;p9"/>
          <p:cNvSpPr/>
          <p:nvPr/>
        </p:nvSpPr>
        <p:spPr>
          <a:xfrm>
            <a:off x="2443890" y="3313313"/>
            <a:ext cx="1295073" cy="497521"/>
          </a:xfrm>
          <a:prstGeom prst="roundRect">
            <a:avLst>
              <a:gd name="adj" fmla="val 16667"/>
            </a:avLst>
          </a:prstGeom>
          <a:solidFill>
            <a:srgbClr val="0059C8"/>
          </a:solidFill>
          <a:ln w="25400" cap="flat" cmpd="sng">
            <a:solidFill>
              <a:srgbClr val="0059C8"/>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it-IT" sz="1400" b="1" i="0" u="none" strike="noStrike" cap="none">
                <a:solidFill>
                  <a:schemeClr val="lt1"/>
                </a:solidFill>
                <a:latin typeface="Arial"/>
                <a:ea typeface="Arial"/>
                <a:cs typeface="Arial"/>
                <a:sym typeface="Arial"/>
              </a:rPr>
              <a:t>Scheda 6</a:t>
            </a:r>
            <a:endParaRPr sz="1400" b="0" i="0" u="none" strike="noStrike" cap="none">
              <a:solidFill>
                <a:srgbClr val="000000"/>
              </a:solidFill>
              <a:latin typeface="Arial"/>
              <a:ea typeface="Arial"/>
              <a:cs typeface="Arial"/>
              <a:sym typeface="Arial"/>
            </a:endParaRPr>
          </a:p>
        </p:txBody>
      </p:sp>
      <p:sp>
        <p:nvSpPr>
          <p:cNvPr id="183" name="Google Shape;183;p9"/>
          <p:cNvSpPr/>
          <p:nvPr/>
        </p:nvSpPr>
        <p:spPr>
          <a:xfrm>
            <a:off x="2443890" y="2667905"/>
            <a:ext cx="1295073" cy="497521"/>
          </a:xfrm>
          <a:prstGeom prst="roundRect">
            <a:avLst>
              <a:gd name="adj" fmla="val 16667"/>
            </a:avLst>
          </a:prstGeom>
          <a:solidFill>
            <a:srgbClr val="0059C8"/>
          </a:solidFill>
          <a:ln w="25400" cap="flat" cmpd="sng">
            <a:solidFill>
              <a:srgbClr val="0059C8"/>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it-IT" sz="1400" b="1" i="0" u="none" strike="noStrike" cap="none">
                <a:solidFill>
                  <a:schemeClr val="lt1"/>
                </a:solidFill>
                <a:latin typeface="Arial"/>
                <a:ea typeface="Arial"/>
                <a:cs typeface="Arial"/>
                <a:sym typeface="Arial"/>
              </a:rPr>
              <a:t>Scheda 3</a:t>
            </a:r>
            <a:endParaRPr sz="1400" b="0" i="0" u="none" strike="noStrike" cap="none">
              <a:solidFill>
                <a:srgbClr val="000000"/>
              </a:solidFill>
              <a:latin typeface="Arial"/>
              <a:ea typeface="Arial"/>
              <a:cs typeface="Arial"/>
              <a:sym typeface="Arial"/>
            </a:endParaRPr>
          </a:p>
        </p:txBody>
      </p:sp>
      <p:cxnSp>
        <p:nvCxnSpPr>
          <p:cNvPr id="184" name="Google Shape;184;p9"/>
          <p:cNvCxnSpPr/>
          <p:nvPr/>
        </p:nvCxnSpPr>
        <p:spPr>
          <a:xfrm rot="10800000">
            <a:off x="626140" y="2371381"/>
            <a:ext cx="8075278" cy="0"/>
          </a:xfrm>
          <a:prstGeom prst="straightConnector1">
            <a:avLst/>
          </a:prstGeom>
          <a:noFill/>
          <a:ln w="19050" cap="flat" cmpd="sng">
            <a:solidFill>
              <a:srgbClr val="0059C8"/>
            </a:solidFill>
            <a:prstDash val="solid"/>
            <a:round/>
            <a:headEnd type="none" w="sm" len="sm"/>
            <a:tailEnd type="none" w="sm" len="sm"/>
          </a:ln>
        </p:spPr>
      </p:cxnSp>
      <p:pic>
        <p:nvPicPr>
          <p:cNvPr id="185" name="Google Shape;185;p9"/>
          <p:cNvPicPr preferRelativeResize="0"/>
          <p:nvPr/>
        </p:nvPicPr>
        <p:blipFill rotWithShape="1">
          <a:blip r:embed="rId5">
            <a:alphaModFix/>
          </a:blip>
          <a:srcRect/>
          <a:stretch/>
        </p:blipFill>
        <p:spPr>
          <a:xfrm>
            <a:off x="360825" y="4653900"/>
            <a:ext cx="1842176" cy="339125"/>
          </a:xfrm>
          <a:prstGeom prst="rect">
            <a:avLst/>
          </a:prstGeom>
          <a:noFill/>
          <a:ln>
            <a:noFill/>
          </a:ln>
        </p:spPr>
      </p:pic>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4422</Words>
  <Application>Microsoft Macintosh PowerPoint</Application>
  <PresentationFormat>Presentazione su schermo (16:9)</PresentationFormat>
  <Paragraphs>439</Paragraphs>
  <Slides>19</Slides>
  <Notes>19</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19</vt:i4>
      </vt:variant>
    </vt:vector>
  </HeadingPairs>
  <TitlesOfParts>
    <vt:vector size="25" baseType="lpstr">
      <vt:lpstr>Titillium Web SemiBold</vt:lpstr>
      <vt:lpstr>Noto Sans</vt:lpstr>
      <vt:lpstr>Calibri</vt:lpstr>
      <vt:lpstr>Titillium Web</vt:lpstr>
      <vt:lpstr>Arial</vt:lpstr>
      <vt:lpstr>Simple Light</vt:lpstr>
      <vt:lpstr>Allegato 5 DNSH  Versione n. 2 - Aggiornamento  dicembre 2022 a seguito della Circolare MEF-RGS del 13 ottobre 2022, n. 33</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1) Checklist Scheda 3 2) Checklist scheda 6 3) Checklist scheda 8</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Allegato 5 DNSH  Versione n. 2 - Aggiornamento  dicembre 2022 a seguito della Circolare MEF-RGS del 13 ottobre 2022, n. 33</dc:title>
  <dc:creator>Samanta Di Cintio</dc:creator>
  <cp:lastModifiedBy>Rosica Cecilia</cp:lastModifiedBy>
  <cp:revision>1</cp:revision>
  <dcterms:modified xsi:type="dcterms:W3CDTF">2022-12-29T16:01:53Z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5097a60d-5525-435b-8989-8eb48ac0c8cd_Enabled">
    <vt:lpwstr>true</vt:lpwstr>
  </property>
  <property fmtid="{D5CDD505-2E9C-101B-9397-08002B2CF9AE}" pid="3" name="MSIP_Label_5097a60d-5525-435b-8989-8eb48ac0c8cd_SetDate">
    <vt:lpwstr>2022-12-01T10:42:30Z</vt:lpwstr>
  </property>
  <property fmtid="{D5CDD505-2E9C-101B-9397-08002B2CF9AE}" pid="4" name="MSIP_Label_5097a60d-5525-435b-8989-8eb48ac0c8cd_Method">
    <vt:lpwstr>Standard</vt:lpwstr>
  </property>
  <property fmtid="{D5CDD505-2E9C-101B-9397-08002B2CF9AE}" pid="5" name="MSIP_Label_5097a60d-5525-435b-8989-8eb48ac0c8cd_Name">
    <vt:lpwstr>defa4170-0d19-0005-0004-bc88714345d2</vt:lpwstr>
  </property>
  <property fmtid="{D5CDD505-2E9C-101B-9397-08002B2CF9AE}" pid="6" name="MSIP_Label_5097a60d-5525-435b-8989-8eb48ac0c8cd_SiteId">
    <vt:lpwstr>3e90938b-8b27-4762-b4e8-006a8127a119</vt:lpwstr>
  </property>
  <property fmtid="{D5CDD505-2E9C-101B-9397-08002B2CF9AE}" pid="7" name="MSIP_Label_5097a60d-5525-435b-8989-8eb48ac0c8cd_ActionId">
    <vt:lpwstr>5628bdd1-c886-4e2c-b912-70d9f98d832f</vt:lpwstr>
  </property>
  <property fmtid="{D5CDD505-2E9C-101B-9397-08002B2CF9AE}" pid="8" name="MSIP_Label_5097a60d-5525-435b-8989-8eb48ac0c8cd_ContentBits">
    <vt:lpwstr>0</vt:lpwstr>
  </property>
</Properties>
</file>