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91" r:id="rId4"/>
    <p:sldId id="298" r:id="rId5"/>
    <p:sldId id="292" r:id="rId6"/>
    <p:sldId id="293" r:id="rId7"/>
    <p:sldId id="289" r:id="rId8"/>
    <p:sldId id="297" r:id="rId9"/>
    <p:sldId id="300" r:id="rId10"/>
    <p:sldId id="286" r:id="rId11"/>
    <p:sldId id="295" r:id="rId12"/>
    <p:sldId id="296" r:id="rId13"/>
  </p:sldIdLst>
  <p:sldSz cx="5334000" cy="7562850"/>
  <p:notesSz cx="53340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DA Isabelle (SNCF VOYAGEURS / DIRECTION REGIONALE PACA / Dévelopt Cial)" initials="AI(V/DRP/DC" lastIdx="1" clrIdx="0">
    <p:extLst>
      <p:ext uri="{19B8F6BF-5375-455C-9EA6-DF929625EA0E}">
        <p15:presenceInfo xmlns:p15="http://schemas.microsoft.com/office/powerpoint/2012/main" userId="S::7803221M@COMMUN.AD.SNCF.FR::f5c9888d-d31c-468e-a6f9-8ac8acfabb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4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114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021013" y="0"/>
            <a:ext cx="23114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29DB-FA8A-4FDB-BC51-32C08F011E75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66875" y="566738"/>
            <a:ext cx="2000250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33400" y="3592513"/>
            <a:ext cx="426720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23114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021013" y="7183438"/>
            <a:ext cx="23114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7C3A-B691-4633-9FA6-93DD82B9F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5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956" y="264668"/>
            <a:ext cx="4768087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7" name="MSIPCMContentMarking" descr="{&quot;HashCode&quot;:725156092,&quot;Placement&quot;:&quot;Footer&quot;,&quot;Top&quot;:574.843,&quot;Left&quot;:0.0,&quot;SlideWidth&quot;:420,&quot;SlideHeight&quot;:595}">
            <a:extLst>
              <a:ext uri="{FF2B5EF4-FFF2-40B4-BE49-F238E27FC236}">
                <a16:creationId xmlns:a16="http://schemas.microsoft.com/office/drawing/2014/main" id="{4645968E-29F3-4C16-AA95-DF4928F1CA1D}"/>
              </a:ext>
            </a:extLst>
          </p:cNvPr>
          <p:cNvSpPr txBox="1"/>
          <p:nvPr userDrawn="1"/>
        </p:nvSpPr>
        <p:spPr>
          <a:xfrm>
            <a:off x="0" y="7300506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19" y="3762122"/>
            <a:ext cx="5237480" cy="3143504"/>
          </a:xfrm>
          <a:custGeom>
            <a:avLst/>
            <a:gdLst/>
            <a:ahLst/>
            <a:cxnLst/>
            <a:rect l="l" t="t" r="r" b="b"/>
            <a:pathLst>
              <a:path w="5237480" h="3751579">
                <a:moveTo>
                  <a:pt x="0" y="3751199"/>
                </a:moveTo>
                <a:lnTo>
                  <a:pt x="5237480" y="3751199"/>
                </a:lnTo>
                <a:lnTo>
                  <a:pt x="5237480" y="0"/>
                </a:lnTo>
                <a:lnTo>
                  <a:pt x="0" y="0"/>
                </a:lnTo>
                <a:lnTo>
                  <a:pt x="0" y="375119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178" y="1068621"/>
            <a:ext cx="4523961" cy="14948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2400" marR="5080" indent="-140335" algn="ctr">
              <a:lnSpc>
                <a:spcPct val="102499"/>
              </a:lnSpc>
              <a:spcBef>
                <a:spcPts val="40"/>
              </a:spcBef>
            </a:pPr>
            <a:r>
              <a:rPr lang="fr-FR" sz="3200" b="1" spc="-15" dirty="0">
                <a:solidFill>
                  <a:srgbClr val="4471C4"/>
                </a:solidFill>
                <a:latin typeface="Calibri"/>
                <a:cs typeface="Calibri"/>
              </a:rPr>
              <a:t>Produits SNCF acceptés à bord des bus</a:t>
            </a:r>
            <a:endParaRPr lang="fr-FR" sz="3200" b="1" spc="-2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152400" marR="5080" indent="-140335" algn="ctr">
              <a:lnSpc>
                <a:spcPct val="102499"/>
              </a:lnSpc>
              <a:spcBef>
                <a:spcPts val="40"/>
              </a:spcBef>
            </a:pPr>
            <a:r>
              <a:rPr lang="fr-FR" sz="3200" b="1" spc="-20" dirty="0">
                <a:solidFill>
                  <a:srgbClr val="4471C4"/>
                </a:solidFill>
                <a:latin typeface="Calibri"/>
                <a:cs typeface="Calibri"/>
              </a:rPr>
              <a:t>servant à la Substitution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385" y="412788"/>
            <a:ext cx="4688840" cy="342401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34290" rIns="0" bIns="0" rtlCol="0">
            <a:spAutoFit/>
          </a:bodyPr>
          <a:lstStyle/>
          <a:p>
            <a:pPr marL="139700" algn="ctr">
              <a:lnSpc>
                <a:spcPct val="100000"/>
              </a:lnSpc>
              <a:spcBef>
                <a:spcPts val="270"/>
              </a:spcBef>
            </a:pPr>
            <a:r>
              <a:rPr sz="2000" b="1" spc="-50" dirty="0">
                <a:latin typeface="Arial"/>
                <a:cs typeface="Arial"/>
              </a:rPr>
              <a:t>TRAVAUX</a:t>
            </a:r>
            <a:r>
              <a:rPr lang="fr-FR" sz="2000" b="1" spc="-50" dirty="0">
                <a:latin typeface="Arial"/>
                <a:cs typeface="Arial"/>
              </a:rPr>
              <a:t> Nice Breil 2024/2025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8" name="Picture 2" descr="E:\VISUELS\PICTO SNCF\PICTOGRAMMES\PICTO TRANSPORTS\RAME TER PELLICULEE ZO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3"/>
          <a:stretch/>
        </p:blipFill>
        <p:spPr bwMode="auto">
          <a:xfrm>
            <a:off x="183222" y="4351102"/>
            <a:ext cx="5112677" cy="6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VISUELS\PICTO SNCF\PICTOGRAMMES\PICTO TRANSPORTS\BUS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9" b="45104"/>
          <a:stretch/>
        </p:blipFill>
        <p:spPr bwMode="auto">
          <a:xfrm>
            <a:off x="457200" y="4924425"/>
            <a:ext cx="3817561" cy="9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VISUELS\PICTO SNCF\PICTOGRAMMES\PICTO CLIENTS\CLIENTS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07009"/>
            <a:ext cx="1432924" cy="20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VISUELS\PICTO SNCF\PICTOGRAMMES\PICTO CLIENTS\CLIENTS 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3" b="24354"/>
          <a:stretch/>
        </p:blipFill>
        <p:spPr bwMode="auto">
          <a:xfrm>
            <a:off x="340996" y="5153025"/>
            <a:ext cx="2381562" cy="16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23" y="6933375"/>
            <a:ext cx="629476" cy="62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spc="-5" dirty="0">
                <a:solidFill>
                  <a:srgbClr val="FFFFFF"/>
                </a:solidFill>
                <a:latin typeface="Calibri"/>
                <a:cs typeface="Calibri"/>
              </a:rPr>
              <a:t>LES ABONNEMENTS 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95604" y="885825"/>
            <a:ext cx="51542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1600" b="1" u="sng" dirty="0"/>
              <a:t>LES ABONNEMENTS ZOU!</a:t>
            </a:r>
            <a:endParaRPr lang="fr-FR" sz="1600" b="1" dirty="0"/>
          </a:p>
          <a:p>
            <a:endParaRPr lang="fr-FR" sz="1600" dirty="0"/>
          </a:p>
          <a:p>
            <a:r>
              <a:rPr lang="fr-FR" sz="1600" b="1" dirty="0"/>
              <a:t>Les annuels</a:t>
            </a:r>
          </a:p>
          <a:p>
            <a:endParaRPr lang="fr-FR" sz="1600" dirty="0"/>
          </a:p>
          <a:p>
            <a:r>
              <a:rPr lang="fr-FR" sz="1400" dirty="0"/>
              <a:t>● Annuel Zou! </a:t>
            </a:r>
            <a:r>
              <a:rPr lang="fr-FR" sz="1400" b="1" dirty="0">
                <a:solidFill>
                  <a:schemeClr val="accent1"/>
                </a:solidFill>
              </a:rPr>
              <a:t>Cartes billettiques (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</a:t>
            </a:r>
            <a:r>
              <a:rPr lang="fr-FR" sz="1400" u="sng" dirty="0">
                <a:solidFill>
                  <a:schemeClr val="bg2">
                    <a:lumMod val="25000"/>
                  </a:schemeClr>
                </a:solidFill>
              </a:rPr>
              <a:t>en provisoire</a:t>
            </a:r>
            <a:r>
              <a:rPr lang="fr-FR" sz="1400" b="1" u="sng" dirty="0">
                <a:solidFill>
                  <a:srgbClr val="7030A0"/>
                </a:solidFill>
              </a:rPr>
              <a:t>)</a:t>
            </a:r>
            <a:endParaRPr lang="fr-FR" sz="1400" dirty="0"/>
          </a:p>
          <a:p>
            <a:r>
              <a:rPr lang="fr-FR" sz="1400" dirty="0"/>
              <a:t>● Annuel Zou!+réseaux urbains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endParaRPr lang="fr-FR" sz="1400" dirty="0"/>
          </a:p>
          <a:p>
            <a:r>
              <a:rPr lang="fr-FR" sz="1400" dirty="0"/>
              <a:t>● Annuel Zou! Solidaire </a:t>
            </a:r>
            <a:r>
              <a:rPr lang="fr-FR" sz="1400" b="1" dirty="0">
                <a:solidFill>
                  <a:schemeClr val="accent1"/>
                </a:solidFill>
              </a:rPr>
              <a:t>Cartes billettiques (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 </a:t>
            </a:r>
            <a:r>
              <a:rPr lang="fr-FR" sz="1400" u="sng" dirty="0">
                <a:solidFill>
                  <a:schemeClr val="bg2">
                    <a:lumMod val="25000"/>
                  </a:schemeClr>
                </a:solidFill>
              </a:rPr>
              <a:t>en provisoire)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400" dirty="0"/>
              <a:t>● Annuel Zou! Solidaire+ </a:t>
            </a:r>
            <a:r>
              <a:rPr lang="fr-FR" sz="1400" b="1" dirty="0">
                <a:solidFill>
                  <a:schemeClr val="accent1"/>
                </a:solidFill>
              </a:rPr>
              <a:t>Cartes billettiques (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</a:t>
            </a:r>
            <a:r>
              <a:rPr lang="fr-FR" sz="1400" u="sng" dirty="0">
                <a:solidFill>
                  <a:schemeClr val="bg2">
                    <a:lumMod val="25000"/>
                  </a:schemeClr>
                </a:solidFill>
              </a:rPr>
              <a:t>en provisoire)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400" dirty="0"/>
              <a:t>● Pass Sud Azur Annuel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endParaRPr lang="fr-FR" sz="1400" dirty="0"/>
          </a:p>
          <a:p>
            <a:r>
              <a:rPr lang="fr-FR" sz="1400" dirty="0"/>
              <a:t>● Pass sureté annuel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endParaRPr lang="fr-FR" sz="1600" b="1" dirty="0"/>
          </a:p>
          <a:p>
            <a:r>
              <a:rPr lang="fr-FR" sz="1600" b="1" dirty="0"/>
              <a:t>Les mensuels</a:t>
            </a:r>
          </a:p>
          <a:p>
            <a:endParaRPr lang="fr-FR" sz="1600" dirty="0"/>
          </a:p>
          <a:p>
            <a:r>
              <a:rPr lang="fr-FR" sz="1600" dirty="0"/>
              <a:t>● </a:t>
            </a:r>
            <a:r>
              <a:rPr lang="fr-FR" sz="1400" dirty="0"/>
              <a:t>Mensuels Zou!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</a:t>
            </a:r>
          </a:p>
          <a:p>
            <a:r>
              <a:rPr lang="fr-FR" sz="1400" dirty="0"/>
              <a:t>● Mensuel Zou! Solidaire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</a:t>
            </a:r>
          </a:p>
          <a:p>
            <a:r>
              <a:rPr lang="fr-FR" sz="1400" dirty="0"/>
              <a:t>● Mensuel Zou! Solidaire+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</a:t>
            </a:r>
            <a:r>
              <a:rPr lang="fr-FR" sz="1400" dirty="0"/>
              <a:t> ● Pass Sud Azur mensuel</a:t>
            </a:r>
            <a:r>
              <a:rPr lang="fr-FR" sz="1400" b="1" dirty="0">
                <a:solidFill>
                  <a:schemeClr val="accent1"/>
                </a:solidFill>
              </a:rPr>
              <a:t> Cartes billettiques 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2179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CARNETS ET PASS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93978" y="609570"/>
            <a:ext cx="4747416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400" b="1" u="sng" dirty="0"/>
              <a:t>LES ABONNEMENTS MENSUELS  FLEX « CARNETS »</a:t>
            </a:r>
            <a:endParaRPr lang="fr-FR" sz="1400" b="1" dirty="0"/>
          </a:p>
          <a:p>
            <a:r>
              <a:rPr lang="fr-FR" sz="1400" dirty="0"/>
              <a:t>Les mensuels proposés sous format carnets de 10, 20 ou 30 voyages</a:t>
            </a:r>
          </a:p>
          <a:p>
            <a:r>
              <a:rPr lang="fr-FR" sz="1400" dirty="0"/>
              <a:t>● Mensuel Flex! </a:t>
            </a:r>
          </a:p>
          <a:p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dirty="0"/>
              <a:t>10 voyages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 </a:t>
            </a:r>
            <a:r>
              <a:rPr lang="fr-FR" sz="1400" dirty="0"/>
              <a:t>20 voyages</a:t>
            </a:r>
            <a:r>
              <a:rPr lang="fr-FR" sz="1400" b="1" dirty="0">
                <a:solidFill>
                  <a:schemeClr val="accent1"/>
                </a:solidFill>
              </a:rPr>
              <a:t> Cartes billettiques </a:t>
            </a:r>
            <a:endParaRPr lang="fr-FR" sz="1400" dirty="0"/>
          </a:p>
          <a:p>
            <a:r>
              <a:rPr lang="fr-FR" sz="1400" dirty="0"/>
              <a:t> 30 voyages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endParaRPr lang="fr-FR" sz="1400" dirty="0"/>
          </a:p>
          <a:p>
            <a:r>
              <a:rPr lang="fr-FR" sz="1400" dirty="0"/>
              <a:t>● Mensuel Flex! Solidaire</a:t>
            </a:r>
          </a:p>
          <a:p>
            <a:r>
              <a:rPr lang="fr-FR" sz="1400" dirty="0"/>
              <a:t> 10 voyages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 </a:t>
            </a:r>
            <a:r>
              <a:rPr lang="fr-FR" sz="1400" dirty="0"/>
              <a:t>20 voyages</a:t>
            </a:r>
            <a:r>
              <a:rPr lang="fr-FR" sz="1400" b="1" dirty="0">
                <a:solidFill>
                  <a:schemeClr val="accent1"/>
                </a:solidFill>
              </a:rPr>
              <a:t> Cartes billettiques </a:t>
            </a:r>
            <a:endParaRPr lang="fr-FR" sz="1400" dirty="0"/>
          </a:p>
          <a:p>
            <a:r>
              <a:rPr lang="fr-FR" sz="1400" dirty="0"/>
              <a:t> 30 voyages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endParaRPr lang="fr-FR" sz="1400" dirty="0"/>
          </a:p>
          <a:p>
            <a:r>
              <a:rPr lang="fr-FR" sz="1400" dirty="0"/>
              <a:t>● Mensuel Flex! Solidaire +</a:t>
            </a:r>
            <a:r>
              <a:rPr lang="fr-FR" sz="1400" b="1" dirty="0">
                <a:solidFill>
                  <a:schemeClr val="accent1"/>
                </a:solidFill>
              </a:rPr>
              <a:t> Cartes billettiques </a:t>
            </a:r>
            <a:endParaRPr lang="fr-FR" sz="1400" dirty="0"/>
          </a:p>
          <a:p>
            <a:r>
              <a:rPr lang="fr-FR" sz="1400" dirty="0"/>
              <a:t> 10 voyages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 </a:t>
            </a:r>
            <a:r>
              <a:rPr lang="fr-FR" sz="1400" dirty="0"/>
              <a:t>20 voyages</a:t>
            </a:r>
            <a:r>
              <a:rPr lang="fr-FR" sz="1400" b="1" dirty="0">
                <a:solidFill>
                  <a:schemeClr val="accent1"/>
                </a:solidFill>
              </a:rPr>
              <a:t> Cartes billettiques </a:t>
            </a:r>
            <a:endParaRPr lang="fr-FR" sz="1400" dirty="0"/>
          </a:p>
          <a:p>
            <a:r>
              <a:rPr lang="fr-FR" sz="1400" dirty="0"/>
              <a:t> 30 voyages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endParaRPr lang="fr-FR" sz="1400" dirty="0"/>
          </a:p>
          <a:p>
            <a:endParaRPr lang="fr-FR" sz="1400" dirty="0"/>
          </a:p>
          <a:p>
            <a:r>
              <a:rPr lang="fr-FR" sz="1400" b="1" u="sng" dirty="0"/>
              <a:t>LES CARNETS VALABLES DOUZE MOIS</a:t>
            </a:r>
            <a:endParaRPr lang="fr-FR" sz="1400" u="sng" dirty="0"/>
          </a:p>
          <a:p>
            <a:r>
              <a:rPr lang="fr-FR" sz="1400" dirty="0"/>
              <a:t>● 10 voyages ZOU!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</a:p>
          <a:p>
            <a:r>
              <a:rPr lang="fr-FR" sz="1400" dirty="0"/>
              <a:t>● 10 voyages ZOU! Solidaire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  <a:endParaRPr lang="fr-FR" sz="1400" dirty="0"/>
          </a:p>
          <a:p>
            <a:r>
              <a:rPr lang="fr-FR" sz="1400" dirty="0"/>
              <a:t>● 10 voyages ZOU! Solidaires +</a:t>
            </a:r>
            <a:r>
              <a:rPr lang="fr-FR" sz="1400" b="1" dirty="0">
                <a:solidFill>
                  <a:schemeClr val="accent6"/>
                </a:solidFill>
              </a:rPr>
              <a:t> billets ISO</a:t>
            </a:r>
          </a:p>
          <a:p>
            <a:endParaRPr lang="fr-FR" sz="1400" dirty="0"/>
          </a:p>
          <a:p>
            <a:r>
              <a:rPr lang="fr-FR" sz="1200" b="1" dirty="0"/>
              <a:t>Pour les mensuels Flex 10v et les carnets de 10v format ISO, les billets seront à contrôler avec apposition d’un tampon à date du jour. Les billets datés d’un autre jour ne devront pas être acceptés.</a:t>
            </a:r>
          </a:p>
          <a:p>
            <a:endParaRPr lang="fr-FR" sz="1400" dirty="0"/>
          </a:p>
          <a:p>
            <a:r>
              <a:rPr lang="fr-FR" sz="1400" b="1" u="sng" dirty="0"/>
              <a:t>LES PASS</a:t>
            </a:r>
            <a:endParaRPr lang="fr-FR" sz="1400" u="sng" dirty="0"/>
          </a:p>
          <a:p>
            <a:r>
              <a:rPr lang="fr-FR" sz="1400" dirty="0"/>
              <a:t>● Pass journée Titulaire et accompagnant 1 ou 2 départements</a:t>
            </a:r>
          </a:p>
          <a:p>
            <a:r>
              <a:rPr lang="fr-FR" sz="1400" b="1" dirty="0">
                <a:solidFill>
                  <a:schemeClr val="accent6"/>
                </a:solidFill>
              </a:rPr>
              <a:t>billets ISO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3"/>
                </a:solidFill>
              </a:rPr>
              <a:t>IATA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400" dirty="0"/>
              <a:t>● le Pass TER 7 jours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3"/>
                </a:solidFill>
              </a:rPr>
              <a:t>IATA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r>
              <a:rPr lang="fr-FR" sz="1400" dirty="0"/>
              <a:t>● le Pass Sud Azur Explore 3, 7 et 14 jours </a:t>
            </a:r>
            <a:r>
              <a:rPr lang="fr-FR" sz="1400" b="1" dirty="0">
                <a:solidFill>
                  <a:schemeClr val="accent1"/>
                </a:solidFill>
              </a:rPr>
              <a:t>Cartes billettiques </a:t>
            </a:r>
            <a:endParaRPr lang="fr-FR" sz="1400" dirty="0"/>
          </a:p>
          <a:p>
            <a:endParaRPr lang="fr-FR" sz="1400" u="sng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4D943D-27B5-1AF0-4825-EBCD002B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6689">
            <a:off x="4224730" y="5914396"/>
            <a:ext cx="43942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4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spc="-5" dirty="0">
                <a:solidFill>
                  <a:srgbClr val="FFFFFF"/>
                </a:solidFill>
                <a:latin typeface="Calibri"/>
                <a:cs typeface="Calibri"/>
              </a:rPr>
              <a:t>billets unitaires 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215844" y="1007337"/>
            <a:ext cx="47474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Les régionaux</a:t>
            </a:r>
          </a:p>
          <a:p>
            <a:r>
              <a:rPr lang="fr-FR" sz="1600" dirty="0"/>
              <a:t>● </a:t>
            </a:r>
            <a:r>
              <a:rPr lang="fr-FR" sz="1400" dirty="0"/>
              <a:t>1 voyage ZOU! Adulte/enfant</a:t>
            </a:r>
            <a:r>
              <a:rPr lang="fr-FR" sz="1400" b="1" dirty="0">
                <a:solidFill>
                  <a:schemeClr val="accent1"/>
                </a:solidFill>
              </a:rPr>
              <a:t> Cartes billettiques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3"/>
                </a:solidFill>
              </a:rPr>
              <a:t>IATA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r>
              <a:rPr lang="fr-FR" sz="1400" dirty="0"/>
              <a:t>● 1 voyage Mini-groupe ZOU! De 3 à 9 personnes</a:t>
            </a:r>
            <a:r>
              <a:rPr lang="fr-FR" sz="1400" b="1" dirty="0">
                <a:solidFill>
                  <a:schemeClr val="accent1"/>
                </a:solidFill>
              </a:rPr>
              <a:t> Cartes billettiques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3"/>
                </a:solidFill>
              </a:rPr>
              <a:t>IATA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r>
              <a:rPr lang="fr-FR" sz="1400" dirty="0"/>
              <a:t>● 1 voyage ZOU! Malin titulaire/accompagnant </a:t>
            </a:r>
            <a:r>
              <a:rPr lang="fr-FR" sz="1400" b="1" dirty="0">
                <a:solidFill>
                  <a:schemeClr val="accent6"/>
                </a:solidFill>
              </a:rPr>
              <a:t>billets ISO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dirty="0">
                <a:solidFill>
                  <a:schemeClr val="accent3"/>
                </a:solidFill>
              </a:rPr>
              <a:t>IATA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r>
              <a:rPr lang="fr-FR" sz="1400" dirty="0"/>
              <a:t>● 1 voyage ZOU! Solidaire et Solidaire + adulte/enfant</a:t>
            </a:r>
            <a:r>
              <a:rPr lang="fr-FR" sz="1400" b="1" dirty="0">
                <a:solidFill>
                  <a:schemeClr val="accent1"/>
                </a:solidFill>
              </a:rPr>
              <a:t> Cartes billettiques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r>
              <a:rPr lang="fr-FR" sz="1400" dirty="0"/>
              <a:t>● 1 voyage ZOU! Pass Sûreté Pro + Loisirs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 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r>
              <a:rPr lang="fr-FR" sz="1400" dirty="0"/>
              <a:t>● 1 voyage Pass ZOU! Etudes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 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</a:t>
            </a:r>
            <a:endParaRPr lang="fr-FR" sz="1400" dirty="0"/>
          </a:p>
          <a:p>
            <a:endParaRPr lang="fr-FR" sz="1600" dirty="0"/>
          </a:p>
          <a:p>
            <a:r>
              <a:rPr lang="fr-FR" sz="1600" b="1" u="sng" dirty="0"/>
              <a:t>Les conventionnés</a:t>
            </a:r>
          </a:p>
          <a:p>
            <a:r>
              <a:rPr lang="fr-FR" sz="1600" dirty="0"/>
              <a:t>● billet militaire et famille de militaire </a:t>
            </a:r>
            <a:r>
              <a:rPr lang="fr-FR" sz="1600" b="1" dirty="0">
                <a:solidFill>
                  <a:schemeClr val="accent6"/>
                </a:solidFill>
              </a:rPr>
              <a:t>billets ISO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600" b="1" dirty="0">
                <a:solidFill>
                  <a:schemeClr val="accent3"/>
                </a:solidFill>
              </a:rPr>
              <a:t>IATA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6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600" dirty="0"/>
              <a:t>ou en </a:t>
            </a:r>
            <a:r>
              <a:rPr lang="fr-FR" sz="1600" b="1" u="sng" dirty="0">
                <a:solidFill>
                  <a:srgbClr val="7030A0"/>
                </a:solidFill>
              </a:rPr>
              <a:t>QR</a:t>
            </a:r>
            <a:endParaRPr lang="fr-FR" sz="1600" dirty="0"/>
          </a:p>
          <a:p>
            <a:r>
              <a:rPr lang="fr-FR" sz="1600" dirty="0"/>
              <a:t>● billet cheminot ayant droit </a:t>
            </a:r>
            <a:r>
              <a:rPr lang="fr-FR" sz="1600" b="1" dirty="0">
                <a:solidFill>
                  <a:schemeClr val="accent6"/>
                </a:solidFill>
              </a:rPr>
              <a:t>billets ISO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600" b="1" dirty="0">
                <a:solidFill>
                  <a:schemeClr val="accent3"/>
                </a:solidFill>
              </a:rPr>
              <a:t>IATA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6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600" dirty="0"/>
              <a:t>ou en </a:t>
            </a:r>
            <a:r>
              <a:rPr lang="fr-FR" sz="1600" b="1" u="sng" dirty="0">
                <a:solidFill>
                  <a:srgbClr val="7030A0"/>
                </a:solidFill>
              </a:rPr>
              <a:t>QR</a:t>
            </a:r>
          </a:p>
          <a:p>
            <a:endParaRPr lang="fr-FR" sz="1600" dirty="0"/>
          </a:p>
          <a:p>
            <a:r>
              <a:rPr lang="fr-FR" sz="1600" b="1" u="sng" dirty="0"/>
              <a:t>Les sociaux</a:t>
            </a:r>
          </a:p>
          <a:p>
            <a:r>
              <a:rPr lang="fr-FR" sz="1600" dirty="0"/>
              <a:t>● billet famille nombreuse </a:t>
            </a:r>
            <a:r>
              <a:rPr lang="fr-FR" sz="1600" b="1" dirty="0">
                <a:solidFill>
                  <a:schemeClr val="accent6"/>
                </a:solidFill>
              </a:rPr>
              <a:t>billets ISO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600" b="1" dirty="0">
                <a:solidFill>
                  <a:schemeClr val="accent3"/>
                </a:solidFill>
              </a:rPr>
              <a:t>IATA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ou en </a:t>
            </a:r>
            <a:r>
              <a:rPr lang="fr-FR" sz="16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600" dirty="0"/>
              <a:t>ou en </a:t>
            </a:r>
            <a:r>
              <a:rPr lang="fr-FR" sz="1600" b="1" u="sng" dirty="0">
                <a:solidFill>
                  <a:srgbClr val="7030A0"/>
                </a:solidFill>
              </a:rPr>
              <a:t>QR</a:t>
            </a:r>
            <a:endParaRPr lang="fr-FR" sz="1600" dirty="0"/>
          </a:p>
          <a:p>
            <a:endParaRPr lang="fr-FR" sz="1600" dirty="0"/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14865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spc="-5" dirty="0">
                <a:solidFill>
                  <a:srgbClr val="FFFFFF"/>
                </a:solidFill>
                <a:latin typeface="Calibri"/>
                <a:cs typeface="Calibri"/>
              </a:rPr>
              <a:t>LES SUPPORTS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61121" y="882138"/>
            <a:ext cx="528811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IL existe différents supports pour accueillir les billets SNCF TER en région SUD:</a:t>
            </a:r>
          </a:p>
          <a:p>
            <a:r>
              <a:rPr lang="fr-FR" sz="1600" b="1" u="sng" dirty="0">
                <a:solidFill>
                  <a:schemeClr val="accent1"/>
                </a:solidFill>
              </a:rPr>
              <a:t>Les cartes billettiques TER. La lecture se fait avec le </a:t>
            </a:r>
            <a:r>
              <a:rPr lang="fr-FR" sz="1600" b="1" u="sng" dirty="0" err="1">
                <a:solidFill>
                  <a:schemeClr val="accent1"/>
                </a:solidFill>
              </a:rPr>
              <a:t>Visupass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b="1" u="sng" dirty="0">
                <a:solidFill>
                  <a:schemeClr val="bg2">
                    <a:lumMod val="50000"/>
                  </a:schemeClr>
                </a:solidFill>
              </a:rPr>
              <a:t>Les cartes billettiques des transporteurs urbains de la côte d’Azur. La lecture se fait avec le </a:t>
            </a:r>
            <a:r>
              <a:rPr lang="fr-FR" sz="1600" b="1" u="sng" dirty="0" err="1">
                <a:solidFill>
                  <a:schemeClr val="bg2">
                    <a:lumMod val="50000"/>
                  </a:schemeClr>
                </a:solidFill>
              </a:rPr>
              <a:t>Visupass</a:t>
            </a:r>
            <a:r>
              <a:rPr lang="fr-FR" sz="1600" b="1" u="sng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r>
              <a:rPr lang="fr-FR" sz="1600" b="1" u="sng" dirty="0">
                <a:solidFill>
                  <a:schemeClr val="accent6"/>
                </a:solidFill>
              </a:rPr>
              <a:t>Les cartes anonymes</a:t>
            </a: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  <a:p>
            <a:endParaRPr lang="fr-FR" b="1" u="sng" dirty="0">
              <a:solidFill>
                <a:schemeClr val="accent6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4217000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83" y="1788024"/>
            <a:ext cx="14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43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05" y="1781601"/>
            <a:ext cx="14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48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1" y="3419904"/>
            <a:ext cx="14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45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31" y="3427014"/>
            <a:ext cx="14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49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64" y="3400536"/>
            <a:ext cx="144000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44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1" y="4647118"/>
            <a:ext cx="1440000" cy="102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visuel carte">
            <a:extLst>
              <a:ext uri="{FF2B5EF4-FFF2-40B4-BE49-F238E27FC236}">
                <a16:creationId xmlns:a16="http://schemas.microsoft.com/office/drawing/2014/main" id="{00000000-0008-0000-0000-000040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3" y="4615178"/>
            <a:ext cx="14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4717000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65" y="4615178"/>
            <a:ext cx="14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DD0EA2A-C20D-4700-7BA7-5A0BF3E188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449" y="6152649"/>
            <a:ext cx="174038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98424" y="657225"/>
            <a:ext cx="528811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600" b="1" dirty="0">
                <a:solidFill>
                  <a:schemeClr val="accent3"/>
                </a:solidFill>
              </a:rPr>
              <a:t>Les billets IATA </a:t>
            </a:r>
            <a:r>
              <a:rPr lang="fr-FR" sz="1600" dirty="0"/>
              <a:t>délivrés au guichet ou dans les automates nationaux jaunes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r>
              <a:rPr lang="fr-FR" sz="1600" b="1" dirty="0">
                <a:solidFill>
                  <a:schemeClr val="accent2"/>
                </a:solidFill>
              </a:rPr>
              <a:t>Les facturettes </a:t>
            </a:r>
            <a:r>
              <a:rPr lang="fr-FR" sz="1600" dirty="0"/>
              <a:t>délivrées au guichet ou par les agents en mobilité 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DA3710-C3EF-3A27-5AC2-B03D2FF0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964">
            <a:off x="1602663" y="4079720"/>
            <a:ext cx="1599964" cy="34295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175478-FDFD-9DC2-2C8E-BCF8988A5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92654"/>
            <a:ext cx="4410866" cy="19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98424" y="657225"/>
            <a:ext cx="5288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sz="1800" b="1" u="sng" dirty="0">
              <a:solidFill>
                <a:schemeClr val="accent6"/>
              </a:solidFill>
            </a:endParaRPr>
          </a:p>
          <a:p>
            <a:r>
              <a:rPr lang="fr-FR" sz="1800" b="1" u="sng" dirty="0">
                <a:solidFill>
                  <a:schemeClr val="accent6"/>
                </a:solidFill>
              </a:rPr>
              <a:t>Les billets ISO </a:t>
            </a:r>
            <a:r>
              <a:rPr lang="fr-FR" sz="1800" u="sng" dirty="0"/>
              <a:t>délivrés sur automates régionaux bleus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6A48E1-5EBD-A2B1-67FA-80378A840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87" y="2690660"/>
            <a:ext cx="3048425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146114" y="491643"/>
            <a:ext cx="528811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Les PDF </a:t>
            </a:r>
            <a:r>
              <a:rPr lang="fr-FR" sz="1600" dirty="0"/>
              <a:t>délivrés par mail : site TER, agence de voyage (comme SNCF CONNECT par ex), au guichet ou par les agents en mobilité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4068EF-C0C8-9633-22ED-4650A6A1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32471"/>
            <a:ext cx="3753043" cy="5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146114" y="491643"/>
            <a:ext cx="528811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600" b="1" dirty="0">
                <a:solidFill>
                  <a:srgbClr val="7030A0"/>
                </a:solidFill>
              </a:rPr>
              <a:t>Les QR codes </a:t>
            </a:r>
            <a:r>
              <a:rPr lang="fr-FR" sz="1600" dirty="0"/>
              <a:t>à télécharger sur les applications agences de voyage (comme SNCF </a:t>
            </a:r>
            <a:r>
              <a:rPr lang="fr-FR" sz="1600" dirty="0" err="1"/>
              <a:t>connect</a:t>
            </a:r>
            <a:r>
              <a:rPr lang="fr-FR" sz="1600" dirty="0"/>
              <a:t>): site TER, au guichet ou par les agents en mobilité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467E3B-F6F9-4983-9D58-1287EC76B08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7" t="21961" r="33750" b="20794"/>
          <a:stretch/>
        </p:blipFill>
        <p:spPr>
          <a:xfrm>
            <a:off x="381000" y="2449195"/>
            <a:ext cx="1722259" cy="29038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9DC0E5-4779-AB8B-2534-A1EC131431C4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60356" y="2505895"/>
            <a:ext cx="1720800" cy="29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8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CARTES NATIONALES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61121" y="973668"/>
            <a:ext cx="50442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Pass rail jeune</a:t>
            </a:r>
          </a:p>
          <a:p>
            <a:r>
              <a:rPr lang="fr-FR" sz="1400" dirty="0"/>
              <a:t>Support :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codes </a:t>
            </a:r>
            <a:endParaRPr lang="fr-FR" sz="1400" b="1" dirty="0"/>
          </a:p>
          <a:p>
            <a:endParaRPr lang="fr-FR" sz="1600" b="1" dirty="0"/>
          </a:p>
          <a:p>
            <a:r>
              <a:rPr lang="fr-FR" sz="1600" b="1" dirty="0"/>
              <a:t>Carte Famille nombreuse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Carte Militaire et Famille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Carte cheminot                             Carte ayant droit PDF cheminot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B94AE9A-EEBC-65C4-941F-589E7EC6358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8" y="5795328"/>
            <a:ext cx="2046729" cy="11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482500-02E9-ACDF-A9FB-F5EE56FE52CE}"/>
              </a:ext>
            </a:extLst>
          </p:cNvPr>
          <p:cNvSpPr txBox="1"/>
          <p:nvPr/>
        </p:nvSpPr>
        <p:spPr>
          <a:xfrm>
            <a:off x="304800" y="6454278"/>
            <a:ext cx="3055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b="1" dirty="0"/>
          </a:p>
          <a:p>
            <a:endParaRPr lang="fr-FR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C5EA3F-67FD-58A8-93A1-679F63BE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71" y="2074494"/>
            <a:ext cx="2011630" cy="12497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679C68-138C-289F-0E1A-E62D8E711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7" y="4012523"/>
            <a:ext cx="2011630" cy="125136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B070D8-29C5-AA07-F697-1996798A7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3563" y="4012523"/>
            <a:ext cx="1784425" cy="1251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01451E-5058-F20A-91B6-89D8812F5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384" y="5863144"/>
            <a:ext cx="1254733" cy="16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CARTES REGIONALES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93978" y="790575"/>
            <a:ext cx="50127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r>
              <a:rPr lang="fr-FR" sz="1600" b="1" dirty="0"/>
              <a:t>Carte ZOU! Malin</a:t>
            </a:r>
          </a:p>
          <a:p>
            <a:r>
              <a:rPr lang="fr-FR" sz="1400" dirty="0"/>
              <a:t>Support :</a:t>
            </a:r>
            <a:r>
              <a:rPr lang="fr-FR" sz="1400" b="1" u="sng" dirty="0">
                <a:solidFill>
                  <a:schemeClr val="accent3"/>
                </a:solidFill>
              </a:rPr>
              <a:t>billets IATA  </a:t>
            </a:r>
            <a:r>
              <a:rPr lang="fr-FR" sz="1400" dirty="0"/>
              <a:t>ou sur </a:t>
            </a:r>
            <a:r>
              <a:rPr lang="fr-FR" sz="1400" b="1" u="sng" dirty="0">
                <a:solidFill>
                  <a:schemeClr val="accent2"/>
                </a:solidFill>
              </a:rPr>
              <a:t>facturettes </a:t>
            </a:r>
            <a:r>
              <a:rPr lang="fr-FR" sz="1400" dirty="0"/>
              <a:t>ou sur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codes </a:t>
            </a:r>
            <a:endParaRPr lang="fr-FR" sz="1400" b="1" dirty="0"/>
          </a:p>
          <a:p>
            <a:r>
              <a:rPr lang="fr-FR" sz="1400" dirty="0"/>
              <a:t>Offre une réduction de 30% au titulaire et à un accompagnant</a:t>
            </a:r>
          </a:p>
          <a:p>
            <a:endParaRPr lang="fr-FR" sz="1600" b="1" dirty="0"/>
          </a:p>
          <a:p>
            <a:r>
              <a:rPr lang="fr-FR" sz="1600" b="1" dirty="0"/>
              <a:t>Carte ZOU! Etude</a:t>
            </a:r>
          </a:p>
          <a:p>
            <a:r>
              <a:rPr lang="fr-FR" sz="1400" dirty="0"/>
              <a:t>Support :</a:t>
            </a:r>
            <a:r>
              <a:rPr lang="fr-FR" sz="1400" b="1" u="sng" dirty="0">
                <a:solidFill>
                  <a:schemeClr val="accent1"/>
                </a:solidFill>
              </a:rPr>
              <a:t>cartes billettiques </a:t>
            </a:r>
            <a:r>
              <a:rPr lang="fr-FR" sz="1400" dirty="0"/>
              <a:t>et exceptionnellement en </a:t>
            </a:r>
            <a:r>
              <a:rPr lang="fr-FR" sz="1400" b="1" u="sng" dirty="0">
                <a:solidFill>
                  <a:srgbClr val="002060"/>
                </a:solidFill>
              </a:rPr>
              <a:t>PDF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/>
              <a:t>(titre provisoire)</a:t>
            </a:r>
          </a:p>
          <a:p>
            <a:r>
              <a:rPr lang="fr-FR" sz="1400" dirty="0"/>
              <a:t>Offre la gratuité au titulaire sur présentation :</a:t>
            </a:r>
          </a:p>
          <a:p>
            <a:r>
              <a:rPr lang="fr-FR" sz="1400" dirty="0"/>
              <a:t>→ </a:t>
            </a:r>
            <a:r>
              <a:rPr lang="fr-FR" sz="1400" u="sng" dirty="0"/>
              <a:t>De la carte seule </a:t>
            </a:r>
            <a:r>
              <a:rPr lang="fr-FR" sz="1400" dirty="0"/>
              <a:t>si le titulaire circule sur le trajet origine destination inscrite sur la carte</a:t>
            </a:r>
          </a:p>
          <a:p>
            <a:r>
              <a:rPr lang="fr-FR" sz="1400" dirty="0"/>
              <a:t>→ De la carte + du billet gratuit pour tout autre trajet en région SUD.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1400" dirty="0"/>
          </a:p>
          <a:p>
            <a:r>
              <a:rPr lang="fr-FR" sz="1600" b="1" u="sng" dirty="0">
                <a:solidFill>
                  <a:schemeClr val="accent1"/>
                </a:solidFill>
              </a:rPr>
              <a:t>  cartes billettiques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8533BA-190F-DD8E-E2F8-D0863B8A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67" y="3912851"/>
            <a:ext cx="2696299" cy="322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43966A2-711F-5DB9-DBCE-EB6BD9AA8CC1}"/>
              </a:ext>
            </a:extLst>
          </p:cNvPr>
          <p:cNvSpPr txBox="1"/>
          <p:nvPr/>
        </p:nvSpPr>
        <p:spPr>
          <a:xfrm>
            <a:off x="3429000" y="391807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solidFill>
                  <a:srgbClr val="002060"/>
                </a:solidFill>
              </a:rPr>
              <a:t>PDF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5D65075-6BB7-BF74-0C8D-E5E5D6F8D3B1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7246" y="4445872"/>
            <a:ext cx="1800000" cy="1080000"/>
          </a:xfrm>
          <a:prstGeom prst="rect">
            <a:avLst/>
          </a:prstGeom>
        </p:spPr>
      </p:pic>
      <p:pic>
        <p:nvPicPr>
          <p:cNvPr id="17" name="object 9">
            <a:extLst>
              <a:ext uri="{FF2B5EF4-FFF2-40B4-BE49-F238E27FC236}">
                <a16:creationId xmlns:a16="http://schemas.microsoft.com/office/drawing/2014/main" id="{D1701F92-5C34-C068-EEA0-D3890A395A0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6"/>
          <a:stretch>
            <a:fillRect/>
          </a:stretch>
        </p:blipFill>
        <p:spPr bwMode="auto">
          <a:xfrm>
            <a:off x="274540" y="5845982"/>
            <a:ext cx="180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1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78" y="65405"/>
            <a:ext cx="5154295" cy="725170"/>
          </a:xfrm>
          <a:custGeom>
            <a:avLst/>
            <a:gdLst/>
            <a:ahLst/>
            <a:cxnLst/>
            <a:rect l="l" t="t" r="r" b="b"/>
            <a:pathLst>
              <a:path w="5154295" h="725170">
                <a:moveTo>
                  <a:pt x="0" y="725170"/>
                </a:moveTo>
                <a:lnTo>
                  <a:pt x="5154295" y="725170"/>
                </a:lnTo>
                <a:lnTo>
                  <a:pt x="5154295" y="0"/>
                </a:lnTo>
                <a:lnTo>
                  <a:pt x="0" y="0"/>
                </a:lnTo>
                <a:lnTo>
                  <a:pt x="0" y="72517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848" y="264668"/>
            <a:ext cx="374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lang="fr-FR" b="1" spc="-5" dirty="0">
                <a:solidFill>
                  <a:srgbClr val="FFFFFF"/>
                </a:solidFill>
                <a:latin typeface="Calibri"/>
                <a:cs typeface="Calibri"/>
              </a:rPr>
              <a:t>CARTES REGIONALES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6" y="6915943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53C579-0559-4FDD-995F-8F95FB3C5173}"/>
              </a:ext>
            </a:extLst>
          </p:cNvPr>
          <p:cNvSpPr txBox="1"/>
          <p:nvPr/>
        </p:nvSpPr>
        <p:spPr>
          <a:xfrm>
            <a:off x="61121" y="973668"/>
            <a:ext cx="50442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r>
              <a:rPr lang="fr-FR" sz="1600" b="1" dirty="0"/>
              <a:t>Carte ZOU! Solidaire</a:t>
            </a:r>
          </a:p>
          <a:p>
            <a:r>
              <a:rPr lang="fr-FR" sz="1400" dirty="0"/>
              <a:t>Support :</a:t>
            </a:r>
            <a:r>
              <a:rPr lang="fr-FR" sz="1400" b="1" u="sng" dirty="0">
                <a:solidFill>
                  <a:schemeClr val="accent1"/>
                </a:solidFill>
              </a:rPr>
              <a:t>cartes billettiques uniquement</a:t>
            </a:r>
          </a:p>
          <a:p>
            <a:r>
              <a:rPr lang="fr-FR" sz="1400" dirty="0"/>
              <a:t>Offre une réduction de 50% à 90% au titulaire de la carte</a:t>
            </a:r>
          </a:p>
          <a:p>
            <a:endParaRPr lang="fr-FR" sz="1400" dirty="0"/>
          </a:p>
          <a:p>
            <a:r>
              <a:rPr lang="fr-FR" sz="1400" dirty="0"/>
              <a:t>        La lecture du droit ne sera pas possible avec le </a:t>
            </a:r>
            <a:r>
              <a:rPr lang="fr-FR" sz="1400" dirty="0" err="1"/>
              <a:t>Visupass</a:t>
            </a:r>
            <a:r>
              <a:rPr lang="fr-FR" sz="1400" dirty="0"/>
              <a:t>. Le client devra télécharger son droit en se rendant sur son espace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600" b="1" dirty="0"/>
              <a:t>Pass Sûreté </a:t>
            </a:r>
          </a:p>
          <a:p>
            <a:r>
              <a:rPr lang="fr-FR" sz="1400" dirty="0"/>
              <a:t>Support :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</a:rPr>
              <a:t>carte ISO imprimé</a:t>
            </a:r>
          </a:p>
          <a:p>
            <a:r>
              <a:rPr lang="fr-FR" sz="1400" dirty="0"/>
              <a:t>Offre la gratuité au titulaire de la carte sur présentation</a:t>
            </a:r>
          </a:p>
          <a:p>
            <a:r>
              <a:rPr lang="fr-FR" sz="1400" u="sng" dirty="0"/>
              <a:t>De la </a:t>
            </a: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</a:rPr>
              <a:t>carte ISO imprimé</a:t>
            </a:r>
            <a:r>
              <a:rPr lang="fr-FR" sz="1400" u="sng" dirty="0"/>
              <a:t> +abonnement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 PDF</a:t>
            </a:r>
            <a:r>
              <a:rPr lang="fr-FR" sz="1400" u="sng" dirty="0"/>
              <a:t> </a:t>
            </a:r>
            <a:r>
              <a:rPr lang="fr-FR" sz="1400" dirty="0"/>
              <a:t>en </a:t>
            </a:r>
            <a:r>
              <a:rPr lang="fr-FR" sz="1400" b="1" u="sng" dirty="0">
                <a:solidFill>
                  <a:srgbClr val="7030A0"/>
                </a:solidFill>
              </a:rPr>
              <a:t>QR codes</a:t>
            </a:r>
            <a:r>
              <a:rPr lang="fr-FR" sz="1400" u="sng" dirty="0"/>
              <a:t> </a:t>
            </a:r>
            <a:r>
              <a:rPr lang="fr-FR" sz="1400" dirty="0"/>
              <a:t>si le titulaire circule sur le trajet origine destination inscrite sur la carte</a:t>
            </a:r>
          </a:p>
          <a:p>
            <a:r>
              <a:rPr lang="fr-FR" sz="1400" u="sng" dirty="0"/>
              <a:t>De la </a:t>
            </a: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</a:rPr>
              <a:t>carte ISO imprimé</a:t>
            </a:r>
            <a:r>
              <a:rPr lang="fr-FR" sz="1400" u="sng" dirty="0"/>
              <a:t> + billet unitaire </a:t>
            </a:r>
            <a:r>
              <a:rPr lang="fr-FR" sz="1400" b="1" u="sng" dirty="0">
                <a:solidFill>
                  <a:schemeClr val="accent5">
                    <a:lumMod val="75000"/>
                  </a:schemeClr>
                </a:solidFill>
              </a:rPr>
              <a:t>PDF </a:t>
            </a:r>
            <a:r>
              <a:rPr lang="fr-FR" sz="1400" dirty="0"/>
              <a:t>ou en </a:t>
            </a:r>
            <a:r>
              <a:rPr lang="fr-FR" sz="1400" b="1" u="sng" dirty="0">
                <a:solidFill>
                  <a:srgbClr val="7030A0"/>
                </a:solidFill>
              </a:rPr>
              <a:t>QR codes</a:t>
            </a:r>
            <a:r>
              <a:rPr lang="fr-FR" sz="1400" u="sng" dirty="0"/>
              <a:t> </a:t>
            </a:r>
            <a:endParaRPr lang="fr-FR" sz="1400" dirty="0"/>
          </a:p>
          <a:p>
            <a:endParaRPr lang="fr-FR" sz="1600" dirty="0"/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                            carte ISO imprimé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b="1" dirty="0"/>
          </a:p>
        </p:txBody>
      </p:sp>
      <p:grpSp>
        <p:nvGrpSpPr>
          <p:cNvPr id="7" name="Group 9209">
            <a:extLst>
              <a:ext uri="{FF2B5EF4-FFF2-40B4-BE49-F238E27FC236}">
                <a16:creationId xmlns:a16="http://schemas.microsoft.com/office/drawing/2014/main" id="{AD84C639-60A0-8D15-DE89-75AFF68D6910}"/>
              </a:ext>
            </a:extLst>
          </p:cNvPr>
          <p:cNvGrpSpPr/>
          <p:nvPr/>
        </p:nvGrpSpPr>
        <p:grpSpPr>
          <a:xfrm>
            <a:off x="796848" y="4924425"/>
            <a:ext cx="3276600" cy="1277620"/>
            <a:chOff x="-2225305" y="770293"/>
            <a:chExt cx="5907997" cy="1884297"/>
          </a:xfrm>
        </p:grpSpPr>
        <p:pic>
          <p:nvPicPr>
            <p:cNvPr id="11" name="Picture 814">
              <a:extLst>
                <a:ext uri="{FF2B5EF4-FFF2-40B4-BE49-F238E27FC236}">
                  <a16:creationId xmlns:a16="http://schemas.microsoft.com/office/drawing/2014/main" id="{86A91099-B857-161E-A9A1-9072971D8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25305" y="770293"/>
              <a:ext cx="2706623" cy="1726689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12" name="Picture 818">
              <a:extLst>
                <a:ext uri="{FF2B5EF4-FFF2-40B4-BE49-F238E27FC236}">
                  <a16:creationId xmlns:a16="http://schemas.microsoft.com/office/drawing/2014/main" id="{9B0D1560-BC6C-5844-CE4D-C7F90BD80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27" y="927903"/>
              <a:ext cx="2717365" cy="1726687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215FF40-C6FF-3859-7873-5B8C4F890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1" y="2028825"/>
            <a:ext cx="367490" cy="3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890</Words>
  <Application>Microsoft Office PowerPoint</Application>
  <PresentationFormat>Personnalisé</PresentationFormat>
  <Paragraphs>212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TRAVAUX Nice Breil 2024/2025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ligne Marseille/Briançon</dc:title>
  <dc:creator>WESSELBORG Laurence (SNCF VOYAGEURS / DIRECTION REGIONALE PACA / Gestion Opérationnelle)</dc:creator>
  <cp:lastModifiedBy>ALENDA Isabelle (SNCF VOYAGEURS / DIRECTION REGIONALE PACA / Dévelopt Cial)</cp:lastModifiedBy>
  <cp:revision>111</cp:revision>
  <dcterms:created xsi:type="dcterms:W3CDTF">2020-05-20T09:16:14Z</dcterms:created>
  <dcterms:modified xsi:type="dcterms:W3CDTF">2024-06-25T14:42:44Z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2020-05-20T00:00:00Z</vt:filetime>
  </property>
  <property fmtid="{D5CDD505-2E9C-101B-9397-08002B2CF9AE}" pid="3" name="Creator">
    <vt:lpwstr>Microsoft® Word for Office 365</vt:lpwstr>
  </property>
  <property fmtid="{D5CDD505-2E9C-101B-9397-08002B2CF9AE}" pid="4" name="LastSaved">
    <vt:filetime>2020-05-20T00:00:00Z</vt:filetime>
  </property>
  <property fmtid="{D5CDD505-2E9C-101B-9397-08002B2CF9AE}" pid="5" name="MSIP_Label_c8d3f7c8-5c4b-4ab6-9486-a0a9eb08efa7_Enabled">
    <vt:lpwstr>true</vt:lpwstr>
  </property>
  <property fmtid="{D5CDD505-2E9C-101B-9397-08002B2CF9AE}" pid="6" name="MSIP_Label_c8d3f7c8-5c4b-4ab6-9486-a0a9eb08efa7_SetDate">
    <vt:lpwstr>2022-01-31T08:12:49Z</vt:lpwstr>
  </property>
  <property fmtid="{D5CDD505-2E9C-101B-9397-08002B2CF9AE}" pid="7" name="MSIP_Label_c8d3f7c8-5c4b-4ab6-9486-a0a9eb08efa7_Method">
    <vt:lpwstr>Standard</vt:lpwstr>
  </property>
  <property fmtid="{D5CDD505-2E9C-101B-9397-08002B2CF9AE}" pid="8" name="MSIP_Label_c8d3f7c8-5c4b-4ab6-9486-a0a9eb08efa7_Name">
    <vt:lpwstr>Interne - Groupe</vt:lpwstr>
  </property>
  <property fmtid="{D5CDD505-2E9C-101B-9397-08002B2CF9AE}" pid="9" name="MSIP_Label_c8d3f7c8-5c4b-4ab6-9486-a0a9eb08efa7_SiteId">
    <vt:lpwstr>4a7c8238-5799-4b16-9fc6-9ad8fce5a7d9</vt:lpwstr>
  </property>
  <property fmtid="{D5CDD505-2E9C-101B-9397-08002B2CF9AE}" pid="10" name="MSIP_Label_c8d3f7c8-5c4b-4ab6-9486-a0a9eb08efa7_ActionId">
    <vt:lpwstr>a98bf774-1ea7-4359-a88e-0da55f3b0e48</vt:lpwstr>
  </property>
  <property fmtid="{D5CDD505-2E9C-101B-9397-08002B2CF9AE}" pid="11" name="MSIP_Label_c8d3f7c8-5c4b-4ab6-9486-a0a9eb08efa7_ContentBits">
    <vt:lpwstr>2</vt:lpwstr>
  </property>
</Properties>
</file>