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9" r:id="rId6"/>
    <p:sldId id="270" r:id="rId7"/>
    <p:sldId id="260" r:id="rId8"/>
    <p:sldId id="271" r:id="rId9"/>
    <p:sldId id="261" r:id="rId10"/>
    <p:sldId id="291" r:id="rId11"/>
    <p:sldId id="263" r:id="rId12"/>
    <p:sldId id="269" r:id="rId13"/>
    <p:sldId id="301" r:id="rId14"/>
    <p:sldId id="265" r:id="rId15"/>
    <p:sldId id="262" r:id="rId16"/>
    <p:sldId id="280" r:id="rId17"/>
    <p:sldId id="272" r:id="rId18"/>
    <p:sldId id="273" r:id="rId19"/>
    <p:sldId id="281" r:id="rId20"/>
    <p:sldId id="274" r:id="rId21"/>
    <p:sldId id="284" r:id="rId22"/>
    <p:sldId id="283" r:id="rId23"/>
    <p:sldId id="278" r:id="rId24"/>
    <p:sldId id="276" r:id="rId25"/>
    <p:sldId id="289" r:id="rId26"/>
    <p:sldId id="290" r:id="rId27"/>
    <p:sldId id="292" r:id="rId28"/>
    <p:sldId id="295" r:id="rId29"/>
    <p:sldId id="293" r:id="rId30"/>
    <p:sldId id="266" r:id="rId31"/>
    <p:sldId id="288" r:id="rId32"/>
    <p:sldId id="297" r:id="rId33"/>
    <p:sldId id="296" r:id="rId34"/>
    <p:sldId id="299" r:id="rId35"/>
    <p:sldId id="298" r:id="rId36"/>
    <p:sldId id="300" r:id="rId37"/>
    <p:sldId id="286" r:id="rId38"/>
    <p:sldId id="277" r:id="rId39"/>
    <p:sldId id="302" r:id="rId40"/>
    <p:sldId id="268" r:id="rId41"/>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359" autoAdjust="0"/>
  </p:normalViewPr>
  <p:slideViewPr>
    <p:cSldViewPr snapToGrid="0">
      <p:cViewPr varScale="1">
        <p:scale>
          <a:sx n="53" d="100"/>
          <a:sy n="53"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C3B8E-D551-44A8-86B3-91DF5E493A02}"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12ECD561-3DDA-4339-A0FB-4D4E23A40C33}">
      <dgm:prSet/>
      <dgm:spPr>
        <a:solidFill>
          <a:schemeClr val="accent6">
            <a:lumMod val="75000"/>
          </a:schemeClr>
        </a:solidFill>
        <a:ln>
          <a:noFill/>
        </a:ln>
      </dgm:spPr>
      <dgm:t>
        <a:bodyPr/>
        <a:lstStyle/>
        <a:p>
          <a:r>
            <a:rPr lang="en-US" dirty="0" smtClean="0"/>
            <a:t>1953</a:t>
          </a:r>
          <a:endParaRPr lang="en-US" dirty="0"/>
        </a:p>
      </dgm:t>
    </dgm:pt>
    <dgm:pt modelId="{60DCCB75-45EB-47C6-94A1-94B27FCC8637}" type="parTrans" cxnId="{11850DAF-81D0-4D0F-8DA3-41F4796319E4}">
      <dgm:prSet/>
      <dgm:spPr/>
      <dgm:t>
        <a:bodyPr/>
        <a:lstStyle/>
        <a:p>
          <a:endParaRPr lang="en-US"/>
        </a:p>
      </dgm:t>
    </dgm:pt>
    <dgm:pt modelId="{6CB615D6-747F-4B62-84A6-C892895334F1}" type="sibTrans" cxnId="{11850DAF-81D0-4D0F-8DA3-41F4796319E4}">
      <dgm:prSet/>
      <dgm:spPr/>
      <dgm:t>
        <a:bodyPr/>
        <a:lstStyle/>
        <a:p>
          <a:endParaRPr lang="en-US"/>
        </a:p>
      </dgm:t>
    </dgm:pt>
    <dgm:pt modelId="{3CA2F77E-105C-4A2A-A7ED-4AEBB90E9F89}">
      <dgm:prSet custT="1"/>
      <dgm:spPr>
        <a:solidFill>
          <a:schemeClr val="accent6">
            <a:lumMod val="20000"/>
            <a:lumOff val="80000"/>
            <a:alpha val="90000"/>
          </a:schemeClr>
        </a:solidFill>
        <a:ln>
          <a:solidFill>
            <a:schemeClr val="accent6"/>
          </a:solidFill>
        </a:ln>
      </dgm:spPr>
      <dgm:t>
        <a:bodyPr/>
        <a:lstStyle/>
        <a:p>
          <a:r>
            <a:rPr lang="en-US" sz="1400" b="1" i="0" dirty="0" smtClean="0"/>
            <a:t>The University of Houston </a:t>
          </a:r>
          <a:r>
            <a:rPr lang="en-US" sz="1400" b="0" i="0" dirty="0" smtClean="0"/>
            <a:t>offered the first televised college level credit classes on the first public </a:t>
          </a:r>
          <a:r>
            <a:rPr lang="en-US" sz="1400" b="1" i="0" dirty="0" smtClean="0"/>
            <a:t>TV</a:t>
          </a:r>
          <a:r>
            <a:rPr lang="en-US" sz="1400" b="0" i="0" dirty="0" smtClean="0"/>
            <a:t> station in the U.S.</a:t>
          </a:r>
          <a:endParaRPr lang="en-US" sz="1400" dirty="0">
            <a:solidFill>
              <a:schemeClr val="accent1">
                <a:lumMod val="50000"/>
              </a:schemeClr>
            </a:solidFill>
          </a:endParaRPr>
        </a:p>
      </dgm:t>
    </dgm:pt>
    <dgm:pt modelId="{EAE5C2A0-4800-4ADC-B298-B18AE4915DE8}" type="parTrans" cxnId="{0F26703E-5C72-4291-B531-0477431EAF95}">
      <dgm:prSet/>
      <dgm:spPr/>
      <dgm:t>
        <a:bodyPr/>
        <a:lstStyle/>
        <a:p>
          <a:endParaRPr lang="en-US"/>
        </a:p>
      </dgm:t>
    </dgm:pt>
    <dgm:pt modelId="{13B6BDF0-AD0E-418C-AFFF-2DEEF88C3D18}" type="sibTrans" cxnId="{0F26703E-5C72-4291-B531-0477431EAF95}">
      <dgm:prSet/>
      <dgm:spPr/>
      <dgm:t>
        <a:bodyPr/>
        <a:lstStyle/>
        <a:p>
          <a:endParaRPr lang="en-US"/>
        </a:p>
      </dgm:t>
    </dgm:pt>
    <dgm:pt modelId="{ED5F5F48-A694-4063-84AE-7BBF03B6473B}">
      <dgm:prSet/>
      <dgm:spPr>
        <a:solidFill>
          <a:schemeClr val="accent6">
            <a:lumMod val="75000"/>
          </a:schemeClr>
        </a:solidFill>
        <a:ln>
          <a:noFill/>
        </a:ln>
      </dgm:spPr>
      <dgm:t>
        <a:bodyPr/>
        <a:lstStyle/>
        <a:p>
          <a:r>
            <a:rPr lang="en-US" dirty="0" smtClean="0"/>
            <a:t>1990s</a:t>
          </a:r>
          <a:endParaRPr lang="en-US" dirty="0"/>
        </a:p>
      </dgm:t>
    </dgm:pt>
    <dgm:pt modelId="{314D4780-8160-40E1-907E-9803C159DC60}" type="parTrans" cxnId="{E39B97F3-1B8D-4FAD-BC4F-C5C6BEE48426}">
      <dgm:prSet/>
      <dgm:spPr/>
      <dgm:t>
        <a:bodyPr/>
        <a:lstStyle/>
        <a:p>
          <a:endParaRPr lang="en-US"/>
        </a:p>
      </dgm:t>
    </dgm:pt>
    <dgm:pt modelId="{9D6574AA-015E-4065-B9B4-50E304CE399A}" type="sibTrans" cxnId="{E39B97F3-1B8D-4FAD-BC4F-C5C6BEE48426}">
      <dgm:prSet/>
      <dgm:spPr/>
      <dgm:t>
        <a:bodyPr/>
        <a:lstStyle/>
        <a:p>
          <a:endParaRPr lang="en-US"/>
        </a:p>
      </dgm:t>
    </dgm:pt>
    <dgm:pt modelId="{89CCDC52-A9F5-497B-BC74-486641B631BF}">
      <dgm:prSet custT="1"/>
      <dgm:spPr>
        <a:solidFill>
          <a:schemeClr val="accent6">
            <a:lumMod val="20000"/>
            <a:lumOff val="80000"/>
            <a:alpha val="90000"/>
          </a:schemeClr>
        </a:solidFill>
        <a:ln>
          <a:noFill/>
        </a:ln>
      </dgm:spPr>
      <dgm:t>
        <a:bodyPr/>
        <a:lstStyle/>
        <a:p>
          <a:r>
            <a:rPr lang="en-US" sz="1200" b="1" i="0" dirty="0" smtClean="0"/>
            <a:t>Online learning</a:t>
          </a:r>
          <a:r>
            <a:rPr lang="en-US" sz="1200" b="0" i="0" dirty="0" smtClean="0"/>
            <a:t>, or </a:t>
          </a:r>
          <a:r>
            <a:rPr lang="en-US" sz="1200" b="1" i="0" dirty="0" smtClean="0"/>
            <a:t>virtual</a:t>
          </a:r>
          <a:r>
            <a:rPr lang="en-US" sz="1200" b="0" i="0" dirty="0" smtClean="0"/>
            <a:t> classes offered over the </a:t>
          </a:r>
          <a:r>
            <a:rPr lang="en-US" sz="1200" b="1" i="0" dirty="0" smtClean="0"/>
            <a:t>internet</a:t>
          </a:r>
          <a:r>
            <a:rPr lang="en-US" sz="1200" b="0" i="0" dirty="0" smtClean="0"/>
            <a:t>, is contrasted with traditional </a:t>
          </a:r>
          <a:r>
            <a:rPr lang="en-US" sz="1200" b="1" i="0" dirty="0" smtClean="0"/>
            <a:t>courses</a:t>
          </a:r>
          <a:r>
            <a:rPr lang="en-US" sz="1200" b="0" i="0" dirty="0" smtClean="0"/>
            <a:t> taken in a brick-and-mortar school building. It is the newest development in </a:t>
          </a:r>
          <a:r>
            <a:rPr lang="en-US" sz="1200" b="1" i="0" dirty="0" smtClean="0"/>
            <a:t>distance</a:t>
          </a:r>
          <a:r>
            <a:rPr lang="en-US" sz="1200" b="0" i="0" dirty="0" smtClean="0"/>
            <a:t> education that began in the mid-1990s with the spread of the </a:t>
          </a:r>
          <a:r>
            <a:rPr lang="en-US" sz="1200" b="1" i="0" dirty="0" smtClean="0"/>
            <a:t>internet</a:t>
          </a:r>
          <a:r>
            <a:rPr lang="en-US" sz="1200" b="0" i="0" dirty="0" smtClean="0"/>
            <a:t> and the World Wide Web</a:t>
          </a:r>
          <a:endParaRPr lang="en-US" sz="800" dirty="0">
            <a:solidFill>
              <a:schemeClr val="bg2">
                <a:lumMod val="25000"/>
              </a:schemeClr>
            </a:solidFill>
          </a:endParaRPr>
        </a:p>
      </dgm:t>
    </dgm:pt>
    <dgm:pt modelId="{ECDD1ED9-49F5-4E58-8C27-D8D04BD28B1C}" type="parTrans" cxnId="{B9E75C83-E877-41DB-80E3-9FA3C9C09A1C}">
      <dgm:prSet/>
      <dgm:spPr/>
      <dgm:t>
        <a:bodyPr/>
        <a:lstStyle/>
        <a:p>
          <a:endParaRPr lang="en-US"/>
        </a:p>
      </dgm:t>
    </dgm:pt>
    <dgm:pt modelId="{188B27DB-04F0-4A7B-8379-E7BB62B41A9B}" type="sibTrans" cxnId="{B9E75C83-E877-41DB-80E3-9FA3C9C09A1C}">
      <dgm:prSet/>
      <dgm:spPr/>
      <dgm:t>
        <a:bodyPr/>
        <a:lstStyle/>
        <a:p>
          <a:endParaRPr lang="en-US"/>
        </a:p>
      </dgm:t>
    </dgm:pt>
    <dgm:pt modelId="{C7557302-1080-4062-BD53-01E638709AF7}">
      <dgm:prSet/>
      <dgm:spPr>
        <a:solidFill>
          <a:schemeClr val="accent6">
            <a:lumMod val="75000"/>
          </a:schemeClr>
        </a:solidFill>
        <a:ln>
          <a:noFill/>
        </a:ln>
      </dgm:spPr>
      <dgm:t>
        <a:bodyPr/>
        <a:lstStyle/>
        <a:p>
          <a:r>
            <a:rPr lang="en-US" dirty="0" smtClean="0"/>
            <a:t>1990-2000s</a:t>
          </a:r>
          <a:endParaRPr lang="en-US" dirty="0"/>
        </a:p>
      </dgm:t>
    </dgm:pt>
    <dgm:pt modelId="{188D5F10-8B90-4246-817F-E72689340F4D}" type="parTrans" cxnId="{FEEBB089-D007-44F7-B807-D6A765E629F4}">
      <dgm:prSet/>
      <dgm:spPr/>
      <dgm:t>
        <a:bodyPr/>
        <a:lstStyle/>
        <a:p>
          <a:endParaRPr lang="en-US"/>
        </a:p>
      </dgm:t>
    </dgm:pt>
    <dgm:pt modelId="{017F8823-34DA-4B51-A8F1-48B3B268E68C}" type="sibTrans" cxnId="{FEEBB089-D007-44F7-B807-D6A765E629F4}">
      <dgm:prSet/>
      <dgm:spPr/>
      <dgm:t>
        <a:bodyPr/>
        <a:lstStyle/>
        <a:p>
          <a:endParaRPr lang="en-US"/>
        </a:p>
      </dgm:t>
    </dgm:pt>
    <dgm:pt modelId="{CBF64D08-516B-4BE9-8175-9E0DCD16CF40}">
      <dgm:prSet custT="1"/>
      <dgm:spPr>
        <a:solidFill>
          <a:schemeClr val="accent6">
            <a:lumMod val="20000"/>
            <a:lumOff val="80000"/>
            <a:alpha val="90000"/>
          </a:schemeClr>
        </a:solidFill>
        <a:ln>
          <a:noFill/>
        </a:ln>
      </dgm:spPr>
      <dgm:t>
        <a:bodyPr/>
        <a:lstStyle/>
        <a:p>
          <a:r>
            <a:rPr lang="en-US" sz="1800" b="1" dirty="0" smtClean="0">
              <a:solidFill>
                <a:schemeClr val="tx1"/>
              </a:solidFill>
            </a:rPr>
            <a:t>Learning Management Systems (LMSs) emerge</a:t>
          </a:r>
          <a:endParaRPr lang="en-US" sz="1800" b="1" dirty="0">
            <a:solidFill>
              <a:schemeClr val="tx1"/>
            </a:solidFill>
          </a:endParaRPr>
        </a:p>
      </dgm:t>
    </dgm:pt>
    <dgm:pt modelId="{DADF6020-CDC3-4402-AD9B-276C3FF76494}" type="parTrans" cxnId="{55AE650D-A026-41AA-B2C6-5FB096179349}">
      <dgm:prSet/>
      <dgm:spPr/>
      <dgm:t>
        <a:bodyPr/>
        <a:lstStyle/>
        <a:p>
          <a:endParaRPr lang="en-US"/>
        </a:p>
      </dgm:t>
    </dgm:pt>
    <dgm:pt modelId="{BB911DA0-67F2-46CD-B3CF-E0FD00B232CE}" type="sibTrans" cxnId="{55AE650D-A026-41AA-B2C6-5FB096179349}">
      <dgm:prSet/>
      <dgm:spPr/>
      <dgm:t>
        <a:bodyPr/>
        <a:lstStyle/>
        <a:p>
          <a:endParaRPr lang="en-US"/>
        </a:p>
      </dgm:t>
    </dgm:pt>
    <dgm:pt modelId="{D598A8D5-0B1F-486B-82C7-20C837773C91}">
      <dgm:prSet/>
      <dgm:spPr>
        <a:solidFill>
          <a:schemeClr val="accent6">
            <a:lumMod val="75000"/>
          </a:schemeClr>
        </a:solidFill>
        <a:ln>
          <a:noFill/>
        </a:ln>
      </dgm:spPr>
      <dgm:t>
        <a:bodyPr/>
        <a:lstStyle/>
        <a:p>
          <a:r>
            <a:rPr lang="en-US" dirty="0" smtClean="0"/>
            <a:t>2018</a:t>
          </a:r>
          <a:endParaRPr lang="en-US" dirty="0"/>
        </a:p>
      </dgm:t>
    </dgm:pt>
    <dgm:pt modelId="{A7418D3C-0D3B-4071-A712-65068EC58CF8}" type="parTrans" cxnId="{D5B7842D-4CB4-4E8A-A918-B0DBC8A97852}">
      <dgm:prSet/>
      <dgm:spPr/>
      <dgm:t>
        <a:bodyPr/>
        <a:lstStyle/>
        <a:p>
          <a:endParaRPr lang="en-US"/>
        </a:p>
      </dgm:t>
    </dgm:pt>
    <dgm:pt modelId="{62A2AD76-9B83-4292-81B4-C997D9089BA3}" type="sibTrans" cxnId="{D5B7842D-4CB4-4E8A-A918-B0DBC8A97852}">
      <dgm:prSet/>
      <dgm:spPr/>
      <dgm:t>
        <a:bodyPr/>
        <a:lstStyle/>
        <a:p>
          <a:endParaRPr lang="en-US"/>
        </a:p>
      </dgm:t>
    </dgm:pt>
    <dgm:pt modelId="{381D7F76-ACD0-468A-99BF-96F7821A77AC}">
      <dgm:prSet custT="1"/>
      <dgm:spPr>
        <a:solidFill>
          <a:schemeClr val="accent6">
            <a:lumMod val="20000"/>
            <a:lumOff val="80000"/>
            <a:alpha val="90000"/>
          </a:schemeClr>
        </a:solidFill>
        <a:ln>
          <a:noFill/>
        </a:ln>
      </dgm:spPr>
      <dgm:t>
        <a:bodyPr/>
        <a:lstStyle/>
        <a:p>
          <a:r>
            <a:rPr lang="en-US" sz="1200" b="0" i="0" dirty="0" smtClean="0"/>
            <a:t>The update reports that over 3500 US institutions in higher education are using some type of learning management systems for facilitating blended and online courses. ANGEL, Blackboard Learn, Canvas, Desire2Learn, Moodle, and Pearson and Sakai are most commonly used LMSs by both faculty and students in higher education institutions. (</a:t>
          </a:r>
          <a:r>
            <a:rPr lang="en-US" sz="1200" b="0" i="0" dirty="0" err="1" smtClean="0"/>
            <a:t>Sulan</a:t>
          </a:r>
          <a:r>
            <a:rPr lang="en-US" sz="1200" b="0" i="0" dirty="0" smtClean="0"/>
            <a:t>, 2018)</a:t>
          </a:r>
          <a:endParaRPr lang="en-US" sz="1200" dirty="0">
            <a:solidFill>
              <a:schemeClr val="accent1">
                <a:lumMod val="50000"/>
              </a:schemeClr>
            </a:solidFill>
          </a:endParaRPr>
        </a:p>
      </dgm:t>
    </dgm:pt>
    <dgm:pt modelId="{4653BD68-732E-42DE-A0C7-3F002981C2FB}" type="parTrans" cxnId="{796EA086-3742-4623-ABBD-4E6FC3DC5D99}">
      <dgm:prSet/>
      <dgm:spPr/>
      <dgm:t>
        <a:bodyPr/>
        <a:lstStyle/>
        <a:p>
          <a:endParaRPr lang="en-US"/>
        </a:p>
      </dgm:t>
    </dgm:pt>
    <dgm:pt modelId="{22244C34-511A-4D71-900E-7ED93E59D7D2}" type="sibTrans" cxnId="{796EA086-3742-4623-ABBD-4E6FC3DC5D99}">
      <dgm:prSet/>
      <dgm:spPr/>
      <dgm:t>
        <a:bodyPr/>
        <a:lstStyle/>
        <a:p>
          <a:endParaRPr lang="en-US"/>
        </a:p>
      </dgm:t>
    </dgm:pt>
    <dgm:pt modelId="{800D16AE-BE7D-47CE-8C2B-654666E5C73F}">
      <dgm:prSet/>
      <dgm:spPr>
        <a:solidFill>
          <a:schemeClr val="accent6">
            <a:lumMod val="75000"/>
          </a:schemeClr>
        </a:solidFill>
        <a:ln>
          <a:noFill/>
        </a:ln>
      </dgm:spPr>
      <dgm:t>
        <a:bodyPr/>
        <a:lstStyle/>
        <a:p>
          <a:r>
            <a:rPr lang="en-US" dirty="0" smtClean="0"/>
            <a:t>Today</a:t>
          </a:r>
          <a:endParaRPr lang="en-US" dirty="0"/>
        </a:p>
      </dgm:t>
    </dgm:pt>
    <dgm:pt modelId="{07819CF3-DEA9-4AFB-A493-2486F38076E3}" type="parTrans" cxnId="{6E591F93-686F-4FC1-A3DE-C84DD46D235A}">
      <dgm:prSet/>
      <dgm:spPr/>
      <dgm:t>
        <a:bodyPr/>
        <a:lstStyle/>
        <a:p>
          <a:endParaRPr lang="en-US"/>
        </a:p>
      </dgm:t>
    </dgm:pt>
    <dgm:pt modelId="{6D260AF3-53DD-409D-953F-E54F12664A53}" type="sibTrans" cxnId="{6E591F93-686F-4FC1-A3DE-C84DD46D235A}">
      <dgm:prSet/>
      <dgm:spPr/>
      <dgm:t>
        <a:bodyPr/>
        <a:lstStyle/>
        <a:p>
          <a:endParaRPr lang="en-US"/>
        </a:p>
      </dgm:t>
    </dgm:pt>
    <dgm:pt modelId="{3289935A-36A4-4AE4-BAD3-EF0902203527}">
      <dgm:prSet custT="1"/>
      <dgm:spPr>
        <a:solidFill>
          <a:schemeClr val="accent6">
            <a:lumMod val="20000"/>
            <a:lumOff val="80000"/>
            <a:alpha val="90000"/>
          </a:schemeClr>
        </a:solidFill>
        <a:ln>
          <a:noFill/>
        </a:ln>
      </dgm:spPr>
      <dgm:t>
        <a:bodyPr/>
        <a:lstStyle/>
        <a:p>
          <a:r>
            <a:rPr lang="en-US" sz="1800" b="1" dirty="0" smtClean="0">
              <a:solidFill>
                <a:schemeClr val="tx1"/>
              </a:solidFill>
            </a:rPr>
            <a:t>Personalized distance learning </a:t>
          </a:r>
          <a:r>
            <a:rPr lang="en-US" sz="1800" b="0" dirty="0" smtClean="0">
              <a:solidFill>
                <a:schemeClr val="tx1"/>
              </a:solidFill>
            </a:rPr>
            <a:t>that is </a:t>
          </a:r>
          <a:r>
            <a:rPr lang="en-US" sz="1800" b="1" dirty="0" smtClean="0">
              <a:solidFill>
                <a:schemeClr val="tx1"/>
              </a:solidFill>
            </a:rPr>
            <a:t>engaging, meaningful </a:t>
          </a:r>
          <a:r>
            <a:rPr lang="en-US" sz="1800" b="0" dirty="0" smtClean="0">
              <a:solidFill>
                <a:schemeClr val="tx1"/>
              </a:solidFill>
            </a:rPr>
            <a:t>and allows for</a:t>
          </a:r>
          <a:r>
            <a:rPr lang="en-US" sz="1800" b="1" dirty="0" smtClean="0">
              <a:solidFill>
                <a:schemeClr val="tx1"/>
              </a:solidFill>
            </a:rPr>
            <a:t> social presence.</a:t>
          </a:r>
          <a:endParaRPr lang="en-US" sz="1800" b="1" dirty="0">
            <a:solidFill>
              <a:schemeClr val="tx1"/>
            </a:solidFill>
          </a:endParaRPr>
        </a:p>
      </dgm:t>
    </dgm:pt>
    <dgm:pt modelId="{7491A05B-B651-437F-82B1-26B8DF6EB051}" type="parTrans" cxnId="{6786EF20-9833-4F4B-BFEC-410F094BAA3F}">
      <dgm:prSet/>
      <dgm:spPr/>
      <dgm:t>
        <a:bodyPr/>
        <a:lstStyle/>
        <a:p>
          <a:endParaRPr lang="en-US"/>
        </a:p>
      </dgm:t>
    </dgm:pt>
    <dgm:pt modelId="{F54D9A17-0A71-4B9D-B855-5E4C976E8D3F}" type="sibTrans" cxnId="{6786EF20-9833-4F4B-BFEC-410F094BAA3F}">
      <dgm:prSet/>
      <dgm:spPr/>
      <dgm:t>
        <a:bodyPr/>
        <a:lstStyle/>
        <a:p>
          <a:endParaRPr lang="en-US"/>
        </a:p>
      </dgm:t>
    </dgm:pt>
    <dgm:pt modelId="{A93611B4-68FB-4C20-AE18-A6DA7DD7A6CC}" type="pres">
      <dgm:prSet presAssocID="{345C3B8E-D551-44A8-86B3-91DF5E493A02}" presName="Name0" presStyleCnt="0">
        <dgm:presLayoutVars>
          <dgm:dir/>
          <dgm:animLvl val="lvl"/>
          <dgm:resizeHandles val="exact"/>
        </dgm:presLayoutVars>
      </dgm:prSet>
      <dgm:spPr/>
      <dgm:t>
        <a:bodyPr/>
        <a:lstStyle/>
        <a:p>
          <a:endParaRPr lang="en-US"/>
        </a:p>
      </dgm:t>
    </dgm:pt>
    <dgm:pt modelId="{DDDCE34F-716E-46FF-A549-FD150BD31572}" type="pres">
      <dgm:prSet presAssocID="{12ECD561-3DDA-4339-A0FB-4D4E23A40C33}" presName="composite" presStyleCnt="0"/>
      <dgm:spPr/>
    </dgm:pt>
    <dgm:pt modelId="{0F1AF0E8-20FE-4BE9-A3F8-03BE091D397F}" type="pres">
      <dgm:prSet presAssocID="{12ECD561-3DDA-4339-A0FB-4D4E23A40C33}" presName="parTx" presStyleLbl="alignNode1" presStyleIdx="0" presStyleCnt="5">
        <dgm:presLayoutVars>
          <dgm:chMax val="0"/>
          <dgm:chPref val="0"/>
        </dgm:presLayoutVars>
      </dgm:prSet>
      <dgm:spPr/>
      <dgm:t>
        <a:bodyPr/>
        <a:lstStyle/>
        <a:p>
          <a:endParaRPr lang="en-US"/>
        </a:p>
      </dgm:t>
    </dgm:pt>
    <dgm:pt modelId="{C933D86E-FF98-47AF-BBE6-FF943C26F2E5}" type="pres">
      <dgm:prSet presAssocID="{12ECD561-3DDA-4339-A0FB-4D4E23A40C33}" presName="desTx" presStyleLbl="alignAccFollowNode1" presStyleIdx="0" presStyleCnt="5">
        <dgm:presLayoutVars/>
      </dgm:prSet>
      <dgm:spPr/>
      <dgm:t>
        <a:bodyPr/>
        <a:lstStyle/>
        <a:p>
          <a:endParaRPr lang="en-US"/>
        </a:p>
      </dgm:t>
    </dgm:pt>
    <dgm:pt modelId="{3BB6C0E6-6BBC-48CD-827B-AE4C5F6371E7}" type="pres">
      <dgm:prSet presAssocID="{6CB615D6-747F-4B62-84A6-C892895334F1}" presName="space" presStyleCnt="0"/>
      <dgm:spPr/>
    </dgm:pt>
    <dgm:pt modelId="{AE393141-17BC-494F-B9A3-CAC58B36C989}" type="pres">
      <dgm:prSet presAssocID="{ED5F5F48-A694-4063-84AE-7BBF03B6473B}" presName="composite" presStyleCnt="0"/>
      <dgm:spPr/>
    </dgm:pt>
    <dgm:pt modelId="{4C51B959-D888-4E7E-850B-D41D6FF95010}" type="pres">
      <dgm:prSet presAssocID="{ED5F5F48-A694-4063-84AE-7BBF03B6473B}" presName="parTx" presStyleLbl="alignNode1" presStyleIdx="1" presStyleCnt="5">
        <dgm:presLayoutVars>
          <dgm:chMax val="0"/>
          <dgm:chPref val="0"/>
        </dgm:presLayoutVars>
      </dgm:prSet>
      <dgm:spPr/>
      <dgm:t>
        <a:bodyPr/>
        <a:lstStyle/>
        <a:p>
          <a:endParaRPr lang="en-US"/>
        </a:p>
      </dgm:t>
    </dgm:pt>
    <dgm:pt modelId="{FDDBB08E-3151-4A8F-907C-572DAA80C5C0}" type="pres">
      <dgm:prSet presAssocID="{ED5F5F48-A694-4063-84AE-7BBF03B6473B}" presName="desTx" presStyleLbl="alignAccFollowNode1" presStyleIdx="1" presStyleCnt="5">
        <dgm:presLayoutVars/>
      </dgm:prSet>
      <dgm:spPr/>
      <dgm:t>
        <a:bodyPr/>
        <a:lstStyle/>
        <a:p>
          <a:endParaRPr lang="en-US"/>
        </a:p>
      </dgm:t>
    </dgm:pt>
    <dgm:pt modelId="{DB644952-7523-4511-9B9B-95D40F3D73E8}" type="pres">
      <dgm:prSet presAssocID="{9D6574AA-015E-4065-B9B4-50E304CE399A}" presName="space" presStyleCnt="0"/>
      <dgm:spPr/>
    </dgm:pt>
    <dgm:pt modelId="{C9C9D221-CB77-442E-A1E6-CB1316EFEBC7}" type="pres">
      <dgm:prSet presAssocID="{C7557302-1080-4062-BD53-01E638709AF7}" presName="composite" presStyleCnt="0"/>
      <dgm:spPr/>
    </dgm:pt>
    <dgm:pt modelId="{58E7B49B-9E8B-44CA-A002-7DC671DDC7D1}" type="pres">
      <dgm:prSet presAssocID="{C7557302-1080-4062-BD53-01E638709AF7}" presName="parTx" presStyleLbl="alignNode1" presStyleIdx="2" presStyleCnt="5">
        <dgm:presLayoutVars>
          <dgm:chMax val="0"/>
          <dgm:chPref val="0"/>
        </dgm:presLayoutVars>
      </dgm:prSet>
      <dgm:spPr/>
      <dgm:t>
        <a:bodyPr/>
        <a:lstStyle/>
        <a:p>
          <a:endParaRPr lang="en-US"/>
        </a:p>
      </dgm:t>
    </dgm:pt>
    <dgm:pt modelId="{E3E31A9B-7B4B-4E18-A0D7-2CB184BAEA72}" type="pres">
      <dgm:prSet presAssocID="{C7557302-1080-4062-BD53-01E638709AF7}" presName="desTx" presStyleLbl="alignAccFollowNode1" presStyleIdx="2" presStyleCnt="5">
        <dgm:presLayoutVars/>
      </dgm:prSet>
      <dgm:spPr/>
      <dgm:t>
        <a:bodyPr/>
        <a:lstStyle/>
        <a:p>
          <a:endParaRPr lang="en-US"/>
        </a:p>
      </dgm:t>
    </dgm:pt>
    <dgm:pt modelId="{BD6FC4D1-7672-4150-80A2-52CE7756886E}" type="pres">
      <dgm:prSet presAssocID="{017F8823-34DA-4B51-A8F1-48B3B268E68C}" presName="space" presStyleCnt="0"/>
      <dgm:spPr/>
    </dgm:pt>
    <dgm:pt modelId="{4F270C9D-8371-430C-ADAB-272149A905FC}" type="pres">
      <dgm:prSet presAssocID="{D598A8D5-0B1F-486B-82C7-20C837773C91}" presName="composite" presStyleCnt="0"/>
      <dgm:spPr/>
    </dgm:pt>
    <dgm:pt modelId="{ADC7B3B5-4122-4F43-BCA3-D7500779245A}" type="pres">
      <dgm:prSet presAssocID="{D598A8D5-0B1F-486B-82C7-20C837773C91}" presName="parTx" presStyleLbl="alignNode1" presStyleIdx="3" presStyleCnt="5">
        <dgm:presLayoutVars>
          <dgm:chMax val="0"/>
          <dgm:chPref val="0"/>
        </dgm:presLayoutVars>
      </dgm:prSet>
      <dgm:spPr/>
      <dgm:t>
        <a:bodyPr/>
        <a:lstStyle/>
        <a:p>
          <a:endParaRPr lang="en-US"/>
        </a:p>
      </dgm:t>
    </dgm:pt>
    <dgm:pt modelId="{859AF4D5-545E-4881-ADAF-1EF9A103C299}" type="pres">
      <dgm:prSet presAssocID="{D598A8D5-0B1F-486B-82C7-20C837773C91}" presName="desTx" presStyleLbl="alignAccFollowNode1" presStyleIdx="3" presStyleCnt="5">
        <dgm:presLayoutVars/>
      </dgm:prSet>
      <dgm:spPr/>
      <dgm:t>
        <a:bodyPr/>
        <a:lstStyle/>
        <a:p>
          <a:endParaRPr lang="en-US"/>
        </a:p>
      </dgm:t>
    </dgm:pt>
    <dgm:pt modelId="{AD31A9E3-013E-4C84-9C73-A47E062BC50B}" type="pres">
      <dgm:prSet presAssocID="{62A2AD76-9B83-4292-81B4-C997D9089BA3}" presName="space" presStyleCnt="0"/>
      <dgm:spPr/>
    </dgm:pt>
    <dgm:pt modelId="{691D2972-5E5E-4AF4-ABF5-E51E027C23D9}" type="pres">
      <dgm:prSet presAssocID="{800D16AE-BE7D-47CE-8C2B-654666E5C73F}" presName="composite" presStyleCnt="0"/>
      <dgm:spPr/>
    </dgm:pt>
    <dgm:pt modelId="{D0D90E6E-E28C-4FBA-A7DF-3EF4101842F6}" type="pres">
      <dgm:prSet presAssocID="{800D16AE-BE7D-47CE-8C2B-654666E5C73F}" presName="parTx" presStyleLbl="alignNode1" presStyleIdx="4" presStyleCnt="5">
        <dgm:presLayoutVars>
          <dgm:chMax val="0"/>
          <dgm:chPref val="0"/>
        </dgm:presLayoutVars>
      </dgm:prSet>
      <dgm:spPr/>
      <dgm:t>
        <a:bodyPr/>
        <a:lstStyle/>
        <a:p>
          <a:endParaRPr lang="en-US"/>
        </a:p>
      </dgm:t>
    </dgm:pt>
    <dgm:pt modelId="{CA423928-3C8F-4930-AA17-90D99E0FC56D}" type="pres">
      <dgm:prSet presAssocID="{800D16AE-BE7D-47CE-8C2B-654666E5C73F}" presName="desTx" presStyleLbl="alignAccFollowNode1" presStyleIdx="4" presStyleCnt="5">
        <dgm:presLayoutVars/>
      </dgm:prSet>
      <dgm:spPr/>
      <dgm:t>
        <a:bodyPr/>
        <a:lstStyle/>
        <a:p>
          <a:endParaRPr lang="en-US"/>
        </a:p>
      </dgm:t>
    </dgm:pt>
  </dgm:ptLst>
  <dgm:cxnLst>
    <dgm:cxn modelId="{6CDB6241-09FE-48E4-915D-06620019EAE7}" type="presOf" srcId="{800D16AE-BE7D-47CE-8C2B-654666E5C73F}" destId="{D0D90E6E-E28C-4FBA-A7DF-3EF4101842F6}" srcOrd="0" destOrd="0" presId="urn:microsoft.com/office/officeart/2016/7/layout/ChevronBlockProcess"/>
    <dgm:cxn modelId="{ECCD3744-C5D4-489F-A172-D1F8B326669D}" type="presOf" srcId="{D598A8D5-0B1F-486B-82C7-20C837773C91}" destId="{ADC7B3B5-4122-4F43-BCA3-D7500779245A}" srcOrd="0" destOrd="0" presId="urn:microsoft.com/office/officeart/2016/7/layout/ChevronBlockProcess"/>
    <dgm:cxn modelId="{11850DAF-81D0-4D0F-8DA3-41F4796319E4}" srcId="{345C3B8E-D551-44A8-86B3-91DF5E493A02}" destId="{12ECD561-3DDA-4339-A0FB-4D4E23A40C33}" srcOrd="0" destOrd="0" parTransId="{60DCCB75-45EB-47C6-94A1-94B27FCC8637}" sibTransId="{6CB615D6-747F-4B62-84A6-C892895334F1}"/>
    <dgm:cxn modelId="{DF0C2A47-091C-4C55-A711-886D3EFE5DF8}" type="presOf" srcId="{3289935A-36A4-4AE4-BAD3-EF0902203527}" destId="{CA423928-3C8F-4930-AA17-90D99E0FC56D}" srcOrd="0" destOrd="0" presId="urn:microsoft.com/office/officeart/2016/7/layout/ChevronBlockProcess"/>
    <dgm:cxn modelId="{796EA086-3742-4623-ABBD-4E6FC3DC5D99}" srcId="{D598A8D5-0B1F-486B-82C7-20C837773C91}" destId="{381D7F76-ACD0-468A-99BF-96F7821A77AC}" srcOrd="0" destOrd="0" parTransId="{4653BD68-732E-42DE-A0C7-3F002981C2FB}" sibTransId="{22244C34-511A-4D71-900E-7ED93E59D7D2}"/>
    <dgm:cxn modelId="{8069028D-0260-4E09-9E5A-A9284C570B73}" type="presOf" srcId="{381D7F76-ACD0-468A-99BF-96F7821A77AC}" destId="{859AF4D5-545E-4881-ADAF-1EF9A103C299}" srcOrd="0" destOrd="0" presId="urn:microsoft.com/office/officeart/2016/7/layout/ChevronBlockProcess"/>
    <dgm:cxn modelId="{89B50E60-9984-4011-B6A6-F0D22D290021}" type="presOf" srcId="{345C3B8E-D551-44A8-86B3-91DF5E493A02}" destId="{A93611B4-68FB-4C20-AE18-A6DA7DD7A6CC}" srcOrd="0" destOrd="0" presId="urn:microsoft.com/office/officeart/2016/7/layout/ChevronBlockProcess"/>
    <dgm:cxn modelId="{E39B97F3-1B8D-4FAD-BC4F-C5C6BEE48426}" srcId="{345C3B8E-D551-44A8-86B3-91DF5E493A02}" destId="{ED5F5F48-A694-4063-84AE-7BBF03B6473B}" srcOrd="1" destOrd="0" parTransId="{314D4780-8160-40E1-907E-9803C159DC60}" sibTransId="{9D6574AA-015E-4065-B9B4-50E304CE399A}"/>
    <dgm:cxn modelId="{FE54F8EE-CFD6-4D18-B4D9-DAF678FFC4E3}" type="presOf" srcId="{CBF64D08-516B-4BE9-8175-9E0DCD16CF40}" destId="{E3E31A9B-7B4B-4E18-A0D7-2CB184BAEA72}" srcOrd="0" destOrd="0" presId="urn:microsoft.com/office/officeart/2016/7/layout/ChevronBlockProcess"/>
    <dgm:cxn modelId="{55AE650D-A026-41AA-B2C6-5FB096179349}" srcId="{C7557302-1080-4062-BD53-01E638709AF7}" destId="{CBF64D08-516B-4BE9-8175-9E0DCD16CF40}" srcOrd="0" destOrd="0" parTransId="{DADF6020-CDC3-4402-AD9B-276C3FF76494}" sibTransId="{BB911DA0-67F2-46CD-B3CF-E0FD00B232CE}"/>
    <dgm:cxn modelId="{6E591F93-686F-4FC1-A3DE-C84DD46D235A}" srcId="{345C3B8E-D551-44A8-86B3-91DF5E493A02}" destId="{800D16AE-BE7D-47CE-8C2B-654666E5C73F}" srcOrd="4" destOrd="0" parTransId="{07819CF3-DEA9-4AFB-A493-2486F38076E3}" sibTransId="{6D260AF3-53DD-409D-953F-E54F12664A53}"/>
    <dgm:cxn modelId="{B9E75C83-E877-41DB-80E3-9FA3C9C09A1C}" srcId="{ED5F5F48-A694-4063-84AE-7BBF03B6473B}" destId="{89CCDC52-A9F5-497B-BC74-486641B631BF}" srcOrd="0" destOrd="0" parTransId="{ECDD1ED9-49F5-4E58-8C27-D8D04BD28B1C}" sibTransId="{188B27DB-04F0-4A7B-8379-E7BB62B41A9B}"/>
    <dgm:cxn modelId="{19DA74A3-78E7-4F21-B760-12EB93740A14}" type="presOf" srcId="{3CA2F77E-105C-4A2A-A7ED-4AEBB90E9F89}" destId="{C933D86E-FF98-47AF-BBE6-FF943C26F2E5}" srcOrd="0" destOrd="0" presId="urn:microsoft.com/office/officeart/2016/7/layout/ChevronBlockProcess"/>
    <dgm:cxn modelId="{0F26703E-5C72-4291-B531-0477431EAF95}" srcId="{12ECD561-3DDA-4339-A0FB-4D4E23A40C33}" destId="{3CA2F77E-105C-4A2A-A7ED-4AEBB90E9F89}" srcOrd="0" destOrd="0" parTransId="{EAE5C2A0-4800-4ADC-B298-B18AE4915DE8}" sibTransId="{13B6BDF0-AD0E-418C-AFFF-2DEEF88C3D18}"/>
    <dgm:cxn modelId="{2A1E5E28-03CC-49C6-8D7B-BA7ECDBD04DA}" type="presOf" srcId="{C7557302-1080-4062-BD53-01E638709AF7}" destId="{58E7B49B-9E8B-44CA-A002-7DC671DDC7D1}" srcOrd="0" destOrd="0" presId="urn:microsoft.com/office/officeart/2016/7/layout/ChevronBlockProcess"/>
    <dgm:cxn modelId="{D5B7842D-4CB4-4E8A-A918-B0DBC8A97852}" srcId="{345C3B8E-D551-44A8-86B3-91DF5E493A02}" destId="{D598A8D5-0B1F-486B-82C7-20C837773C91}" srcOrd="3" destOrd="0" parTransId="{A7418D3C-0D3B-4071-A712-65068EC58CF8}" sibTransId="{62A2AD76-9B83-4292-81B4-C997D9089BA3}"/>
    <dgm:cxn modelId="{F5D2F58B-B23F-4C2F-9C6E-6FFFAD340249}" type="presOf" srcId="{89CCDC52-A9F5-497B-BC74-486641B631BF}" destId="{FDDBB08E-3151-4A8F-907C-572DAA80C5C0}" srcOrd="0" destOrd="0" presId="urn:microsoft.com/office/officeart/2016/7/layout/ChevronBlockProcess"/>
    <dgm:cxn modelId="{FEEBB089-D007-44F7-B807-D6A765E629F4}" srcId="{345C3B8E-D551-44A8-86B3-91DF5E493A02}" destId="{C7557302-1080-4062-BD53-01E638709AF7}" srcOrd="2" destOrd="0" parTransId="{188D5F10-8B90-4246-817F-E72689340F4D}" sibTransId="{017F8823-34DA-4B51-A8F1-48B3B268E68C}"/>
    <dgm:cxn modelId="{469482DC-A5B1-47E7-A29B-09DF2431D047}" type="presOf" srcId="{12ECD561-3DDA-4339-A0FB-4D4E23A40C33}" destId="{0F1AF0E8-20FE-4BE9-A3F8-03BE091D397F}" srcOrd="0" destOrd="0" presId="urn:microsoft.com/office/officeart/2016/7/layout/ChevronBlockProcess"/>
    <dgm:cxn modelId="{6786EF20-9833-4F4B-BFEC-410F094BAA3F}" srcId="{800D16AE-BE7D-47CE-8C2B-654666E5C73F}" destId="{3289935A-36A4-4AE4-BAD3-EF0902203527}" srcOrd="0" destOrd="0" parTransId="{7491A05B-B651-437F-82B1-26B8DF6EB051}" sibTransId="{F54D9A17-0A71-4B9D-B855-5E4C976E8D3F}"/>
    <dgm:cxn modelId="{29AE7462-6067-4586-8B16-25AB3F5E294D}" type="presOf" srcId="{ED5F5F48-A694-4063-84AE-7BBF03B6473B}" destId="{4C51B959-D888-4E7E-850B-D41D6FF95010}" srcOrd="0" destOrd="0" presId="urn:microsoft.com/office/officeart/2016/7/layout/ChevronBlockProcess"/>
    <dgm:cxn modelId="{AAFEDD5C-FFA6-465E-A856-829FA1FE2979}" type="presParOf" srcId="{A93611B4-68FB-4C20-AE18-A6DA7DD7A6CC}" destId="{DDDCE34F-716E-46FF-A549-FD150BD31572}" srcOrd="0" destOrd="0" presId="urn:microsoft.com/office/officeart/2016/7/layout/ChevronBlockProcess"/>
    <dgm:cxn modelId="{6C7AB00A-7F1B-454A-9447-E9CC2D98F6F2}" type="presParOf" srcId="{DDDCE34F-716E-46FF-A549-FD150BD31572}" destId="{0F1AF0E8-20FE-4BE9-A3F8-03BE091D397F}" srcOrd="0" destOrd="0" presId="urn:microsoft.com/office/officeart/2016/7/layout/ChevronBlockProcess"/>
    <dgm:cxn modelId="{154324AE-AFE0-4B9C-982B-7EF30C20A888}" type="presParOf" srcId="{DDDCE34F-716E-46FF-A549-FD150BD31572}" destId="{C933D86E-FF98-47AF-BBE6-FF943C26F2E5}" srcOrd="1" destOrd="0" presId="urn:microsoft.com/office/officeart/2016/7/layout/ChevronBlockProcess"/>
    <dgm:cxn modelId="{DD3B5A06-897D-4B78-9BAB-637330E6D9EE}" type="presParOf" srcId="{A93611B4-68FB-4C20-AE18-A6DA7DD7A6CC}" destId="{3BB6C0E6-6BBC-48CD-827B-AE4C5F6371E7}" srcOrd="1" destOrd="0" presId="urn:microsoft.com/office/officeart/2016/7/layout/ChevronBlockProcess"/>
    <dgm:cxn modelId="{3E207138-9D0C-4B1A-A495-5007C89F65C1}" type="presParOf" srcId="{A93611B4-68FB-4C20-AE18-A6DA7DD7A6CC}" destId="{AE393141-17BC-494F-B9A3-CAC58B36C989}" srcOrd="2" destOrd="0" presId="urn:microsoft.com/office/officeart/2016/7/layout/ChevronBlockProcess"/>
    <dgm:cxn modelId="{A5F8AADA-2F4D-4B50-A319-9F623228DCFB}" type="presParOf" srcId="{AE393141-17BC-494F-B9A3-CAC58B36C989}" destId="{4C51B959-D888-4E7E-850B-D41D6FF95010}" srcOrd="0" destOrd="0" presId="urn:microsoft.com/office/officeart/2016/7/layout/ChevronBlockProcess"/>
    <dgm:cxn modelId="{3B946708-B171-419A-A4FC-D8544965F411}" type="presParOf" srcId="{AE393141-17BC-494F-B9A3-CAC58B36C989}" destId="{FDDBB08E-3151-4A8F-907C-572DAA80C5C0}" srcOrd="1" destOrd="0" presId="urn:microsoft.com/office/officeart/2016/7/layout/ChevronBlockProcess"/>
    <dgm:cxn modelId="{22A1AD90-77BD-497C-85A3-686FC7A6BEF4}" type="presParOf" srcId="{A93611B4-68FB-4C20-AE18-A6DA7DD7A6CC}" destId="{DB644952-7523-4511-9B9B-95D40F3D73E8}" srcOrd="3" destOrd="0" presId="urn:microsoft.com/office/officeart/2016/7/layout/ChevronBlockProcess"/>
    <dgm:cxn modelId="{3EE8DF7F-476B-4D3C-B9B1-F4B06B5C2CC5}" type="presParOf" srcId="{A93611B4-68FB-4C20-AE18-A6DA7DD7A6CC}" destId="{C9C9D221-CB77-442E-A1E6-CB1316EFEBC7}" srcOrd="4" destOrd="0" presId="urn:microsoft.com/office/officeart/2016/7/layout/ChevronBlockProcess"/>
    <dgm:cxn modelId="{0F76C97D-039B-4C81-B040-1CDD5D2287A7}" type="presParOf" srcId="{C9C9D221-CB77-442E-A1E6-CB1316EFEBC7}" destId="{58E7B49B-9E8B-44CA-A002-7DC671DDC7D1}" srcOrd="0" destOrd="0" presId="urn:microsoft.com/office/officeart/2016/7/layout/ChevronBlockProcess"/>
    <dgm:cxn modelId="{DE160E89-CD28-43A1-9FA1-3CE4FD3FDC21}" type="presParOf" srcId="{C9C9D221-CB77-442E-A1E6-CB1316EFEBC7}" destId="{E3E31A9B-7B4B-4E18-A0D7-2CB184BAEA72}" srcOrd="1" destOrd="0" presId="urn:microsoft.com/office/officeart/2016/7/layout/ChevronBlockProcess"/>
    <dgm:cxn modelId="{E55E00C3-F9E7-4BF8-8BAE-9C74617D38B7}" type="presParOf" srcId="{A93611B4-68FB-4C20-AE18-A6DA7DD7A6CC}" destId="{BD6FC4D1-7672-4150-80A2-52CE7756886E}" srcOrd="5" destOrd="0" presId="urn:microsoft.com/office/officeart/2016/7/layout/ChevronBlockProcess"/>
    <dgm:cxn modelId="{7B20704A-58DC-4B0F-8259-5204DEABB047}" type="presParOf" srcId="{A93611B4-68FB-4C20-AE18-A6DA7DD7A6CC}" destId="{4F270C9D-8371-430C-ADAB-272149A905FC}" srcOrd="6" destOrd="0" presId="urn:microsoft.com/office/officeart/2016/7/layout/ChevronBlockProcess"/>
    <dgm:cxn modelId="{FD5C28E5-7406-4724-BA76-26CC9DF00F56}" type="presParOf" srcId="{4F270C9D-8371-430C-ADAB-272149A905FC}" destId="{ADC7B3B5-4122-4F43-BCA3-D7500779245A}" srcOrd="0" destOrd="0" presId="urn:microsoft.com/office/officeart/2016/7/layout/ChevronBlockProcess"/>
    <dgm:cxn modelId="{BF0C5AD0-8826-4D5F-A98C-4D31AC4EC641}" type="presParOf" srcId="{4F270C9D-8371-430C-ADAB-272149A905FC}" destId="{859AF4D5-545E-4881-ADAF-1EF9A103C299}" srcOrd="1" destOrd="0" presId="urn:microsoft.com/office/officeart/2016/7/layout/ChevronBlockProcess"/>
    <dgm:cxn modelId="{BDAB6007-B308-48C2-A871-81F75F82B086}" type="presParOf" srcId="{A93611B4-68FB-4C20-AE18-A6DA7DD7A6CC}" destId="{AD31A9E3-013E-4C84-9C73-A47E062BC50B}" srcOrd="7" destOrd="0" presId="urn:microsoft.com/office/officeart/2016/7/layout/ChevronBlockProcess"/>
    <dgm:cxn modelId="{D8460D38-A97A-4546-A0F5-5BB36A3214B3}" type="presParOf" srcId="{A93611B4-68FB-4C20-AE18-A6DA7DD7A6CC}" destId="{691D2972-5E5E-4AF4-ABF5-E51E027C23D9}" srcOrd="8" destOrd="0" presId="urn:microsoft.com/office/officeart/2016/7/layout/ChevronBlockProcess"/>
    <dgm:cxn modelId="{77EF9B93-6341-4455-BC49-F1C1C79E09EF}" type="presParOf" srcId="{691D2972-5E5E-4AF4-ABF5-E51E027C23D9}" destId="{D0D90E6E-E28C-4FBA-A7DF-3EF4101842F6}" srcOrd="0" destOrd="0" presId="urn:microsoft.com/office/officeart/2016/7/layout/ChevronBlockProcess"/>
    <dgm:cxn modelId="{B0FC4F52-96C5-4408-B070-612AEE71C8D7}" type="presParOf" srcId="{691D2972-5E5E-4AF4-ABF5-E51E027C23D9}" destId="{CA423928-3C8F-4930-AA17-90D99E0FC56D}"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F0E8-20FE-4BE9-A3F8-03BE091D397F}">
      <dsp:nvSpPr>
        <dsp:cNvPr id="0" name=""/>
        <dsp:cNvSpPr/>
      </dsp:nvSpPr>
      <dsp:spPr>
        <a:xfrm>
          <a:off x="8493" y="49254"/>
          <a:ext cx="2048477" cy="614543"/>
        </a:xfrm>
        <a:prstGeom prst="chevron">
          <a:avLst>
            <a:gd name="adj" fmla="val 3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111250">
            <a:lnSpc>
              <a:spcPct val="90000"/>
            </a:lnSpc>
            <a:spcBef>
              <a:spcPct val="0"/>
            </a:spcBef>
            <a:spcAft>
              <a:spcPct val="35000"/>
            </a:spcAft>
          </a:pPr>
          <a:r>
            <a:rPr lang="en-US" sz="2500" kern="1200" dirty="0" smtClean="0"/>
            <a:t>1953</a:t>
          </a:r>
          <a:endParaRPr lang="en-US" sz="2500" kern="1200" dirty="0"/>
        </a:p>
      </dsp:txBody>
      <dsp:txXfrm>
        <a:off x="192856" y="49254"/>
        <a:ext cx="1679751" cy="614543"/>
      </dsp:txXfrm>
    </dsp:sp>
    <dsp:sp modelId="{C933D86E-FF98-47AF-BBE6-FF943C26F2E5}">
      <dsp:nvSpPr>
        <dsp:cNvPr id="0" name=""/>
        <dsp:cNvSpPr/>
      </dsp:nvSpPr>
      <dsp:spPr>
        <a:xfrm>
          <a:off x="8493" y="663797"/>
          <a:ext cx="1864114" cy="3136571"/>
        </a:xfrm>
        <a:prstGeom prst="rect">
          <a:avLst/>
        </a:prstGeom>
        <a:solidFill>
          <a:schemeClr val="accent6">
            <a:lumMod val="20000"/>
            <a:lumOff val="80000"/>
            <a:alpha val="9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622300">
            <a:lnSpc>
              <a:spcPct val="90000"/>
            </a:lnSpc>
            <a:spcBef>
              <a:spcPct val="0"/>
            </a:spcBef>
            <a:spcAft>
              <a:spcPct val="35000"/>
            </a:spcAft>
          </a:pPr>
          <a:r>
            <a:rPr lang="en-US" sz="1400" b="1" i="0" kern="1200" dirty="0" smtClean="0"/>
            <a:t>The University of Houston </a:t>
          </a:r>
          <a:r>
            <a:rPr lang="en-US" sz="1400" b="0" i="0" kern="1200" dirty="0" smtClean="0"/>
            <a:t>offered the first televised college level credit classes on the first public </a:t>
          </a:r>
          <a:r>
            <a:rPr lang="en-US" sz="1400" b="1" i="0" kern="1200" dirty="0" smtClean="0"/>
            <a:t>TV</a:t>
          </a:r>
          <a:r>
            <a:rPr lang="en-US" sz="1400" b="0" i="0" kern="1200" dirty="0" smtClean="0"/>
            <a:t> station in the U.S.</a:t>
          </a:r>
          <a:endParaRPr lang="en-US" sz="1400" kern="1200" dirty="0">
            <a:solidFill>
              <a:schemeClr val="accent1">
                <a:lumMod val="50000"/>
              </a:schemeClr>
            </a:solidFill>
          </a:endParaRPr>
        </a:p>
      </dsp:txBody>
      <dsp:txXfrm>
        <a:off x="8493" y="663797"/>
        <a:ext cx="1864114" cy="3136571"/>
      </dsp:txXfrm>
    </dsp:sp>
    <dsp:sp modelId="{4C51B959-D888-4E7E-850B-D41D6FF95010}">
      <dsp:nvSpPr>
        <dsp:cNvPr id="0" name=""/>
        <dsp:cNvSpPr/>
      </dsp:nvSpPr>
      <dsp:spPr>
        <a:xfrm>
          <a:off x="2006727" y="49254"/>
          <a:ext cx="2048477" cy="614543"/>
        </a:xfrm>
        <a:prstGeom prst="chevron">
          <a:avLst>
            <a:gd name="adj" fmla="val 3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111250">
            <a:lnSpc>
              <a:spcPct val="90000"/>
            </a:lnSpc>
            <a:spcBef>
              <a:spcPct val="0"/>
            </a:spcBef>
            <a:spcAft>
              <a:spcPct val="35000"/>
            </a:spcAft>
          </a:pPr>
          <a:r>
            <a:rPr lang="en-US" sz="2500" kern="1200" dirty="0" smtClean="0"/>
            <a:t>1990s</a:t>
          </a:r>
          <a:endParaRPr lang="en-US" sz="2500" kern="1200" dirty="0"/>
        </a:p>
      </dsp:txBody>
      <dsp:txXfrm>
        <a:off x="2191090" y="49254"/>
        <a:ext cx="1679751" cy="614543"/>
      </dsp:txXfrm>
    </dsp:sp>
    <dsp:sp modelId="{FDDBB08E-3151-4A8F-907C-572DAA80C5C0}">
      <dsp:nvSpPr>
        <dsp:cNvPr id="0" name=""/>
        <dsp:cNvSpPr/>
      </dsp:nvSpPr>
      <dsp:spPr>
        <a:xfrm>
          <a:off x="2006727" y="663797"/>
          <a:ext cx="1864114" cy="3136571"/>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533400">
            <a:lnSpc>
              <a:spcPct val="90000"/>
            </a:lnSpc>
            <a:spcBef>
              <a:spcPct val="0"/>
            </a:spcBef>
            <a:spcAft>
              <a:spcPct val="35000"/>
            </a:spcAft>
          </a:pPr>
          <a:r>
            <a:rPr lang="en-US" sz="1200" b="1" i="0" kern="1200" dirty="0" smtClean="0"/>
            <a:t>Online learning</a:t>
          </a:r>
          <a:r>
            <a:rPr lang="en-US" sz="1200" b="0" i="0" kern="1200" dirty="0" smtClean="0"/>
            <a:t>, or </a:t>
          </a:r>
          <a:r>
            <a:rPr lang="en-US" sz="1200" b="1" i="0" kern="1200" dirty="0" smtClean="0"/>
            <a:t>virtual</a:t>
          </a:r>
          <a:r>
            <a:rPr lang="en-US" sz="1200" b="0" i="0" kern="1200" dirty="0" smtClean="0"/>
            <a:t> classes offered over the </a:t>
          </a:r>
          <a:r>
            <a:rPr lang="en-US" sz="1200" b="1" i="0" kern="1200" dirty="0" smtClean="0"/>
            <a:t>internet</a:t>
          </a:r>
          <a:r>
            <a:rPr lang="en-US" sz="1200" b="0" i="0" kern="1200" dirty="0" smtClean="0"/>
            <a:t>, is contrasted with traditional </a:t>
          </a:r>
          <a:r>
            <a:rPr lang="en-US" sz="1200" b="1" i="0" kern="1200" dirty="0" smtClean="0"/>
            <a:t>courses</a:t>
          </a:r>
          <a:r>
            <a:rPr lang="en-US" sz="1200" b="0" i="0" kern="1200" dirty="0" smtClean="0"/>
            <a:t> taken in a brick-and-mortar school building. It is the newest development in </a:t>
          </a:r>
          <a:r>
            <a:rPr lang="en-US" sz="1200" b="1" i="0" kern="1200" dirty="0" smtClean="0"/>
            <a:t>distance</a:t>
          </a:r>
          <a:r>
            <a:rPr lang="en-US" sz="1200" b="0" i="0" kern="1200" dirty="0" smtClean="0"/>
            <a:t> education that began in the mid-1990s with the spread of the </a:t>
          </a:r>
          <a:r>
            <a:rPr lang="en-US" sz="1200" b="1" i="0" kern="1200" dirty="0" smtClean="0"/>
            <a:t>internet</a:t>
          </a:r>
          <a:r>
            <a:rPr lang="en-US" sz="1200" b="0" i="0" kern="1200" dirty="0" smtClean="0"/>
            <a:t> and the World Wide Web</a:t>
          </a:r>
          <a:endParaRPr lang="en-US" sz="800" kern="1200" dirty="0">
            <a:solidFill>
              <a:schemeClr val="bg2">
                <a:lumMod val="25000"/>
              </a:schemeClr>
            </a:solidFill>
          </a:endParaRPr>
        </a:p>
      </dsp:txBody>
      <dsp:txXfrm>
        <a:off x="2006727" y="663797"/>
        <a:ext cx="1864114" cy="3136571"/>
      </dsp:txXfrm>
    </dsp:sp>
    <dsp:sp modelId="{58E7B49B-9E8B-44CA-A002-7DC671DDC7D1}">
      <dsp:nvSpPr>
        <dsp:cNvPr id="0" name=""/>
        <dsp:cNvSpPr/>
      </dsp:nvSpPr>
      <dsp:spPr>
        <a:xfrm>
          <a:off x="4004961" y="49254"/>
          <a:ext cx="2048477" cy="614543"/>
        </a:xfrm>
        <a:prstGeom prst="chevron">
          <a:avLst>
            <a:gd name="adj" fmla="val 3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111250">
            <a:lnSpc>
              <a:spcPct val="90000"/>
            </a:lnSpc>
            <a:spcBef>
              <a:spcPct val="0"/>
            </a:spcBef>
            <a:spcAft>
              <a:spcPct val="35000"/>
            </a:spcAft>
          </a:pPr>
          <a:r>
            <a:rPr lang="en-US" sz="2500" kern="1200" dirty="0" smtClean="0"/>
            <a:t>1990-2000s</a:t>
          </a:r>
          <a:endParaRPr lang="en-US" sz="2500" kern="1200" dirty="0"/>
        </a:p>
      </dsp:txBody>
      <dsp:txXfrm>
        <a:off x="4189324" y="49254"/>
        <a:ext cx="1679751" cy="614543"/>
      </dsp:txXfrm>
    </dsp:sp>
    <dsp:sp modelId="{E3E31A9B-7B4B-4E18-A0D7-2CB184BAEA72}">
      <dsp:nvSpPr>
        <dsp:cNvPr id="0" name=""/>
        <dsp:cNvSpPr/>
      </dsp:nvSpPr>
      <dsp:spPr>
        <a:xfrm>
          <a:off x="4004961" y="663797"/>
          <a:ext cx="1864114" cy="3136571"/>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Learning Management Systems (LMSs) emerge</a:t>
          </a:r>
          <a:endParaRPr lang="en-US" sz="1800" b="1" kern="1200" dirty="0">
            <a:solidFill>
              <a:schemeClr val="tx1"/>
            </a:solidFill>
          </a:endParaRPr>
        </a:p>
      </dsp:txBody>
      <dsp:txXfrm>
        <a:off x="4004961" y="663797"/>
        <a:ext cx="1864114" cy="3136571"/>
      </dsp:txXfrm>
    </dsp:sp>
    <dsp:sp modelId="{ADC7B3B5-4122-4F43-BCA3-D7500779245A}">
      <dsp:nvSpPr>
        <dsp:cNvPr id="0" name=""/>
        <dsp:cNvSpPr/>
      </dsp:nvSpPr>
      <dsp:spPr>
        <a:xfrm>
          <a:off x="6003195" y="49254"/>
          <a:ext cx="2048477" cy="614543"/>
        </a:xfrm>
        <a:prstGeom prst="chevron">
          <a:avLst>
            <a:gd name="adj" fmla="val 3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111250">
            <a:lnSpc>
              <a:spcPct val="90000"/>
            </a:lnSpc>
            <a:spcBef>
              <a:spcPct val="0"/>
            </a:spcBef>
            <a:spcAft>
              <a:spcPct val="35000"/>
            </a:spcAft>
          </a:pPr>
          <a:r>
            <a:rPr lang="en-US" sz="2500" kern="1200" dirty="0" smtClean="0"/>
            <a:t>2018</a:t>
          </a:r>
          <a:endParaRPr lang="en-US" sz="2500" kern="1200" dirty="0"/>
        </a:p>
      </dsp:txBody>
      <dsp:txXfrm>
        <a:off x="6187558" y="49254"/>
        <a:ext cx="1679751" cy="614543"/>
      </dsp:txXfrm>
    </dsp:sp>
    <dsp:sp modelId="{859AF4D5-545E-4881-ADAF-1EF9A103C299}">
      <dsp:nvSpPr>
        <dsp:cNvPr id="0" name=""/>
        <dsp:cNvSpPr/>
      </dsp:nvSpPr>
      <dsp:spPr>
        <a:xfrm>
          <a:off x="6003195" y="663797"/>
          <a:ext cx="1864114" cy="3136571"/>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533400">
            <a:lnSpc>
              <a:spcPct val="90000"/>
            </a:lnSpc>
            <a:spcBef>
              <a:spcPct val="0"/>
            </a:spcBef>
            <a:spcAft>
              <a:spcPct val="35000"/>
            </a:spcAft>
          </a:pPr>
          <a:r>
            <a:rPr lang="en-US" sz="1200" b="0" i="0" kern="1200" dirty="0" smtClean="0"/>
            <a:t>The update reports that over 3500 US institutions in higher education are using some type of learning management systems for facilitating blended and online courses. ANGEL, Blackboard Learn, Canvas, Desire2Learn, Moodle, and Pearson and Sakai are most commonly used LMSs by both faculty and students in higher education institutions. (</a:t>
          </a:r>
          <a:r>
            <a:rPr lang="en-US" sz="1200" b="0" i="0" kern="1200" dirty="0" err="1" smtClean="0"/>
            <a:t>Sulan</a:t>
          </a:r>
          <a:r>
            <a:rPr lang="en-US" sz="1200" b="0" i="0" kern="1200" dirty="0" smtClean="0"/>
            <a:t>, 2018)</a:t>
          </a:r>
          <a:endParaRPr lang="en-US" sz="1200" kern="1200" dirty="0">
            <a:solidFill>
              <a:schemeClr val="accent1">
                <a:lumMod val="50000"/>
              </a:schemeClr>
            </a:solidFill>
          </a:endParaRPr>
        </a:p>
      </dsp:txBody>
      <dsp:txXfrm>
        <a:off x="6003195" y="663797"/>
        <a:ext cx="1864114" cy="3136571"/>
      </dsp:txXfrm>
    </dsp:sp>
    <dsp:sp modelId="{D0D90E6E-E28C-4FBA-A7DF-3EF4101842F6}">
      <dsp:nvSpPr>
        <dsp:cNvPr id="0" name=""/>
        <dsp:cNvSpPr/>
      </dsp:nvSpPr>
      <dsp:spPr>
        <a:xfrm>
          <a:off x="8001429" y="49254"/>
          <a:ext cx="2048477" cy="614543"/>
        </a:xfrm>
        <a:prstGeom prst="chevron">
          <a:avLst>
            <a:gd name="adj" fmla="val 3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111250">
            <a:lnSpc>
              <a:spcPct val="90000"/>
            </a:lnSpc>
            <a:spcBef>
              <a:spcPct val="0"/>
            </a:spcBef>
            <a:spcAft>
              <a:spcPct val="35000"/>
            </a:spcAft>
          </a:pPr>
          <a:r>
            <a:rPr lang="en-US" sz="2500" kern="1200" dirty="0" smtClean="0"/>
            <a:t>Today</a:t>
          </a:r>
          <a:endParaRPr lang="en-US" sz="2500" kern="1200" dirty="0"/>
        </a:p>
      </dsp:txBody>
      <dsp:txXfrm>
        <a:off x="8185792" y="49254"/>
        <a:ext cx="1679751" cy="614543"/>
      </dsp:txXfrm>
    </dsp:sp>
    <dsp:sp modelId="{CA423928-3C8F-4930-AA17-90D99E0FC56D}">
      <dsp:nvSpPr>
        <dsp:cNvPr id="0" name=""/>
        <dsp:cNvSpPr/>
      </dsp:nvSpPr>
      <dsp:spPr>
        <a:xfrm>
          <a:off x="8001429" y="663797"/>
          <a:ext cx="1864114" cy="3136571"/>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Personalized distance learning </a:t>
          </a:r>
          <a:r>
            <a:rPr lang="en-US" sz="1800" b="0" kern="1200" dirty="0" smtClean="0">
              <a:solidFill>
                <a:schemeClr val="tx1"/>
              </a:solidFill>
            </a:rPr>
            <a:t>that is </a:t>
          </a:r>
          <a:r>
            <a:rPr lang="en-US" sz="1800" b="1" kern="1200" dirty="0" smtClean="0">
              <a:solidFill>
                <a:schemeClr val="tx1"/>
              </a:solidFill>
            </a:rPr>
            <a:t>engaging, meaningful </a:t>
          </a:r>
          <a:r>
            <a:rPr lang="en-US" sz="1800" b="0" kern="1200" dirty="0" smtClean="0">
              <a:solidFill>
                <a:schemeClr val="tx1"/>
              </a:solidFill>
            </a:rPr>
            <a:t>and allows for</a:t>
          </a:r>
          <a:r>
            <a:rPr lang="en-US" sz="1800" b="1" kern="1200" dirty="0" smtClean="0">
              <a:solidFill>
                <a:schemeClr val="tx1"/>
              </a:solidFill>
            </a:rPr>
            <a:t> social presence.</a:t>
          </a:r>
          <a:endParaRPr lang="en-US" sz="1800" b="1" kern="1200" dirty="0">
            <a:solidFill>
              <a:schemeClr val="tx1"/>
            </a:solidFill>
          </a:endParaRPr>
        </a:p>
      </dsp:txBody>
      <dsp:txXfrm>
        <a:off x="8001429" y="663797"/>
        <a:ext cx="1864114" cy="313657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C12FE7-CA5B-465D-8489-799311305576}" type="datetimeFigureOut">
              <a:rPr lang="en-US" smtClean="0"/>
              <a:t>8/4/2020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73AFEF-FC69-4DA7-B320-CAAA396C41FE}" type="slidenum">
              <a:rPr lang="en-US" smtClean="0"/>
              <a:t>‹#›</a:t>
            </a:fld>
            <a:endParaRPr lang="en-US"/>
          </a:p>
        </p:txBody>
      </p:sp>
    </p:spTree>
    <p:extLst>
      <p:ext uri="{BB962C8B-B14F-4D97-AF65-F5344CB8AC3E}">
        <p14:creationId xmlns:p14="http://schemas.microsoft.com/office/powerpoint/2010/main" val="13889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r.educause.edu/articles/2008/11/asynchronous-and-synchronous-elearning#fn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learning environments are more prevalent in teacher education than ever before. Today’s technology has evolved so that a student can access instruction from a desktop computer via web conferencing tools that simulate the traditional classroom experience. Online courses may be separated into two categories, asynchronous and synchronous, depending on the nature of the online tool.</a:t>
            </a:r>
          </a:p>
        </p:txBody>
      </p:sp>
      <p:sp>
        <p:nvSpPr>
          <p:cNvPr id="4" name="Slide Number Placeholder 3"/>
          <p:cNvSpPr>
            <a:spLocks noGrp="1"/>
          </p:cNvSpPr>
          <p:nvPr>
            <p:ph type="sldNum" sz="quarter" idx="10"/>
          </p:nvPr>
        </p:nvSpPr>
        <p:spPr/>
        <p:txBody>
          <a:bodyPr/>
          <a:lstStyle/>
          <a:p>
            <a:fld id="{0673AFEF-FC69-4DA7-B320-CAAA396C41FE}" type="slidenum">
              <a:rPr lang="en-US" smtClean="0"/>
              <a:t>1</a:t>
            </a:fld>
            <a:endParaRPr lang="en-US"/>
          </a:p>
        </p:txBody>
      </p:sp>
    </p:spTree>
    <p:extLst>
      <p:ext uri="{BB962C8B-B14F-4D97-AF65-F5344CB8AC3E}">
        <p14:creationId xmlns:p14="http://schemas.microsoft.com/office/powerpoint/2010/main" val="165879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10</a:t>
            </a:fld>
            <a:endParaRPr lang="en-US"/>
          </a:p>
        </p:txBody>
      </p:sp>
    </p:spTree>
    <p:extLst>
      <p:ext uri="{BB962C8B-B14F-4D97-AF65-F5344CB8AC3E}">
        <p14:creationId xmlns:p14="http://schemas.microsoft.com/office/powerpoint/2010/main" val="395492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in Sweden</a:t>
            </a:r>
            <a:br>
              <a:rPr lang="en-US" dirty="0"/>
            </a:br>
            <a:endParaRPr lang="en-US" dirty="0"/>
          </a:p>
          <a:p>
            <a:r>
              <a:rPr lang="en-US" dirty="0"/>
              <a:t>For e-learning initiatives to succeed, organizations, educational institutions and instructors must understand the benefits and limitations of different e-learning techniques and methods. Research can support practitioners by studying the impact of different factors on e-learning's effectiveness. </a:t>
            </a:r>
          </a:p>
          <a:p>
            <a:endParaRPr lang="en-US" dirty="0"/>
          </a:p>
          <a:p>
            <a:r>
              <a:rPr lang="en-US" dirty="0"/>
              <a:t>In a study in 2008, by Stefan </a:t>
            </a:r>
            <a:r>
              <a:rPr lang="en-US" dirty="0" err="1"/>
              <a:t>Hrastinski</a:t>
            </a:r>
            <a:r>
              <a:rPr lang="en-US" dirty="0"/>
              <a:t>, he investigated the asynchronous and synchronous e-learning methods and discovered that each supports different purposes. He began with a view of learning as participation in the social world,</a:t>
            </a:r>
            <a:r>
              <a:rPr lang="en-US" b="1" baseline="30000" dirty="0">
                <a:hlinkClick r:id="rId3"/>
              </a:rPr>
              <a:t>5</a:t>
            </a:r>
            <a:r>
              <a:rPr lang="en-US" dirty="0"/>
              <a:t> which implies that learning is a dialogue (form of communication) internally and externally.</a:t>
            </a:r>
            <a:br>
              <a:rPr lang="en-US" dirty="0"/>
            </a:br>
            <a:r>
              <a:rPr lang="en-US" dirty="0"/>
              <a:t/>
            </a:r>
            <a:br>
              <a:rPr lang="en-US" dirty="0"/>
            </a:br>
            <a:r>
              <a:rPr lang="en-US" dirty="0"/>
              <a:t>Benefits and Limitations to both. If we take a look at the cognitive</a:t>
            </a:r>
            <a:br>
              <a:rPr lang="en-US" dirty="0"/>
            </a:br>
            <a:endParaRPr lang="en-US" dirty="0"/>
          </a:p>
          <a:p>
            <a:r>
              <a:rPr lang="en-US" dirty="0"/>
              <a:t>Benefit- Asynchronous -  Asynchronous e-learning makes it possible for learners to log on to an e-learning environment at any time and download documents or send messages to teachers or peers. Students may spend more time refining their contributions, which are generally considered more thoughtful compared to synchronous communication</a:t>
            </a:r>
            <a:br>
              <a:rPr lang="en-US" dirty="0"/>
            </a:br>
            <a:r>
              <a:rPr lang="en-US" dirty="0"/>
              <a:t>Limitation- If e-learners seldom meet face-to-face and teachers mainly rely on asynchronous e-learning, students might feel isolated and not part of learning communities, which is essential for collaboration and learning</a:t>
            </a:r>
          </a:p>
          <a:p>
            <a:endParaRPr lang="en-US" dirty="0"/>
          </a:p>
          <a:p>
            <a:r>
              <a:rPr lang="en-US" dirty="0"/>
              <a:t>Benefit- Synchronous- Synchronous sessions help e-learners feel like participants rather than isolates. Enables monitoring the receiver's reaction to a message, making the student more motivated to performing better in real-time. </a:t>
            </a:r>
            <a:br>
              <a:rPr lang="en-US" dirty="0"/>
            </a:br>
            <a:r>
              <a:rPr lang="en-US" dirty="0"/>
              <a:t>Limitations- Synchronous- Responses were more so quantity rather than quality—that is, students were trying to speak/write something quickly because "someone else will say what I was going to say”.</a:t>
            </a:r>
          </a:p>
          <a:p>
            <a:endParaRPr lang="en-US" dirty="0"/>
          </a:p>
          <a:p>
            <a:r>
              <a:rPr lang="en-US" dirty="0"/>
              <a:t>Personal participation describes a more arousing type of participation appropriate for less complex information exchanges, including the planning of tasks and social support. Cognitive participation describes a more reflective type of participation appropriate for discussions of complex issues. I suggest that, other things being equal, synchronous e-learning better supports personal participation and asynchronous e-learning better supports cognitive participation. Please note: the difference between asynchronous and synchronous e-learning is often a matter of degree and by what mode that communication is taking place. </a:t>
            </a:r>
          </a:p>
          <a:p>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11</a:t>
            </a:fld>
            <a:endParaRPr lang="en-US"/>
          </a:p>
        </p:txBody>
      </p:sp>
    </p:spTree>
    <p:extLst>
      <p:ext uri="{BB962C8B-B14F-4D97-AF65-F5344CB8AC3E}">
        <p14:creationId xmlns:p14="http://schemas.microsoft.com/office/powerpoint/2010/main" val="234988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possible.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12</a:t>
            </a:fld>
            <a:endParaRPr lang="en-US"/>
          </a:p>
        </p:txBody>
      </p:sp>
    </p:spTree>
    <p:extLst>
      <p:ext uri="{BB962C8B-B14F-4D97-AF65-F5344CB8AC3E}">
        <p14:creationId xmlns:p14="http://schemas.microsoft.com/office/powerpoint/2010/main" val="26646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13</a:t>
            </a:fld>
            <a:endParaRPr lang="en-US"/>
          </a:p>
        </p:txBody>
      </p:sp>
    </p:spTree>
    <p:extLst>
      <p:ext uri="{BB962C8B-B14F-4D97-AF65-F5344CB8AC3E}">
        <p14:creationId xmlns:p14="http://schemas.microsoft.com/office/powerpoint/2010/main" val="110247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Professor</a:t>
            </a:r>
            <a:br>
              <a:rPr lang="en-US" dirty="0" smtClean="0"/>
            </a:br>
            <a:endParaRPr lang="en-US" dirty="0" smtClean="0"/>
          </a:p>
          <a:p>
            <a:r>
              <a:rPr lang="en-US" dirty="0" smtClean="0"/>
              <a:t>In 2009,</a:t>
            </a:r>
            <a:r>
              <a:rPr lang="en-US" baseline="0" dirty="0" smtClean="0"/>
              <a:t> </a:t>
            </a:r>
            <a:r>
              <a:rPr lang="en-US" dirty="0"/>
              <a:t>Despite the growth in the use of synchronous tools to facilitate online instruction, little was known about how people use synchronous web conferencing technology, particularly how it impacted </a:t>
            </a:r>
            <a:r>
              <a:rPr lang="en-US" baseline="0" dirty="0" smtClean="0"/>
              <a:t>Student performance, student satisfaction (something that we are most concerned with) and then student technology skill level (which I know we have seen some students have challenges with). </a:t>
            </a:r>
          </a:p>
          <a:p>
            <a:endParaRPr lang="en-US" baseline="0" dirty="0" smtClean="0"/>
          </a:p>
          <a:p>
            <a:r>
              <a:rPr lang="en-US" dirty="0"/>
              <a:t>1. Are there differences in performance between students accessing content presented in a synchronous interactive web conferencing lecture format compared to students that access content in an asynchronous text-based lecture format?</a:t>
            </a:r>
          </a:p>
          <a:p>
            <a:r>
              <a:rPr lang="en-US" dirty="0"/>
              <a:t>2. Would students prefer to take an online course that uses synchronous interactive web conferencing lectures or asynchronous text-based lectures?</a:t>
            </a:r>
          </a:p>
          <a:p>
            <a:r>
              <a:rPr lang="en-US" dirty="0"/>
              <a:t>3. Do students perceive an increased level of technology skills when taking an online course?</a:t>
            </a:r>
          </a:p>
          <a:p>
            <a:endParaRPr lang="en-US" dirty="0"/>
          </a:p>
          <a:p>
            <a:r>
              <a:rPr lang="en-US" dirty="0"/>
              <a:t>Forty-four preservice general education and special education students enrolled in two sections of a special education course on inclusion participated in this study. All students received both conditions: synchronous interactive web conferencing lectures and asynchronous text-based lectures. Of the 44 students in this study, 36 (82%) were female and eight (18%) were male. All students had used computers for three years or more: six students 12 years or more, 14 students 9-11 years, 15 students 6-8 years, and seven students 3-5 years. All students except one had indicated that they had access to a computer outside of school and five students indicated that they did not like completing assignments that require them to access the computer/Internet. The average age of all the students was 27.4. The youngest student was 20 and the oldest student was 53</a:t>
            </a:r>
          </a:p>
          <a:p>
            <a:endParaRPr lang="en-US" dirty="0"/>
          </a:p>
          <a:p>
            <a:r>
              <a:rPr lang="en-US" dirty="0"/>
              <a:t>Same Instructor. </a:t>
            </a:r>
            <a:br>
              <a:rPr lang="en-US" dirty="0"/>
            </a:br>
            <a:r>
              <a:rPr lang="en-US" dirty="0"/>
              <a:t>One group- The course presentation of content was asynchronous and used the course management system </a:t>
            </a:r>
            <a:r>
              <a:rPr lang="en-US" i="1" dirty="0"/>
              <a:t>WebCT</a:t>
            </a:r>
            <a:r>
              <a:rPr lang="en-US" dirty="0"/>
              <a:t>. A typical class week included the students downloading text-based lecture notes (e.g., PowerPoint, html, Word), reading a chapter in the textbook to correspond with the lecture notes, and taking a 10-item quiz at the end of the week.</a:t>
            </a:r>
            <a:endParaRPr lang="en-US" baseline="0" dirty="0" smtClean="0"/>
          </a:p>
          <a:p>
            <a:r>
              <a:rPr lang="en-US" baseline="0" dirty="0" smtClean="0"/>
              <a:t>Second group- had access to the same thing but with weekly meetings. </a:t>
            </a:r>
          </a:p>
          <a:p>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14</a:t>
            </a:fld>
            <a:endParaRPr lang="en-US"/>
          </a:p>
        </p:txBody>
      </p:sp>
    </p:spTree>
    <p:extLst>
      <p:ext uri="{BB962C8B-B14F-4D97-AF65-F5344CB8AC3E}">
        <p14:creationId xmlns:p14="http://schemas.microsoft.com/office/powerpoint/2010/main" val="173135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they more successful with higher order thinking? </a:t>
            </a:r>
          </a:p>
          <a:p>
            <a:endParaRPr lang="en-US" dirty="0" smtClean="0"/>
          </a:p>
          <a:p>
            <a:r>
              <a:rPr lang="en-US" dirty="0" smtClean="0"/>
              <a:t>I know that sometimes</a:t>
            </a:r>
            <a:r>
              <a:rPr lang="en-US" baseline="0" dirty="0" smtClean="0"/>
              <a:t> we are hesitant about whether discussion is more beneficial in the live environment or behind the screen.  This was published research which demonstrated that </a:t>
            </a:r>
          </a:p>
          <a:p>
            <a:endParaRPr lang="en-US" baseline="0" dirty="0" smtClean="0"/>
          </a:p>
          <a:p>
            <a:r>
              <a:rPr lang="en-US" baseline="0" dirty="0" smtClean="0"/>
              <a:t>Limitation = NOT identifying the discussions as socially interactive. Not willing to engage and/or not looking for a social component to their studies. </a:t>
            </a:r>
          </a:p>
          <a:p>
            <a:endParaRPr lang="en-US" baseline="0" dirty="0" smtClean="0"/>
          </a:p>
          <a:p>
            <a:r>
              <a:rPr lang="en-US" baseline="0" dirty="0" smtClean="0"/>
              <a:t>Overall, the asynchronous group did have higher weighted cognitive behaviors.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15</a:t>
            </a:fld>
            <a:endParaRPr lang="en-US"/>
          </a:p>
        </p:txBody>
      </p:sp>
    </p:spTree>
    <p:extLst>
      <p:ext uri="{BB962C8B-B14F-4D97-AF65-F5344CB8AC3E}">
        <p14:creationId xmlns:p14="http://schemas.microsoft.com/office/powerpoint/2010/main" val="14411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already mentioned that this was the format that</a:t>
            </a:r>
            <a:r>
              <a:rPr lang="en-US" baseline="0" dirty="0" smtClean="0"/>
              <a:t> I took with my students. What does the research say?</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16</a:t>
            </a:fld>
            <a:endParaRPr lang="en-US"/>
          </a:p>
        </p:txBody>
      </p:sp>
    </p:spTree>
    <p:extLst>
      <p:ext uri="{BB962C8B-B14F-4D97-AF65-F5344CB8AC3E}">
        <p14:creationId xmlns:p14="http://schemas.microsoft.com/office/powerpoint/2010/main" val="144037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was known about how to combine synchronous and asynchronous communication over time, in a way that effectively enhanced student learning.</a:t>
            </a:r>
          </a:p>
          <a:p>
            <a:r>
              <a:rPr lang="en-US" dirty="0"/>
              <a:t>By this point in time, research had demonstrated that the actual use of both synchronous and asynchronous communication tools and the resulting interactions in an online learning situation are related to individual differences between learners, and specifically strong relations have been found with motivation or self-determination.</a:t>
            </a:r>
          </a:p>
          <a:p>
            <a:endParaRPr lang="en-US" dirty="0"/>
          </a:p>
          <a:p>
            <a:r>
              <a:rPr lang="en-US" dirty="0"/>
              <a:t>This study addresses that relationship in an online course (N = 110), taking into account student motivation from the beginning of a program through the end and looking at two different types of learners. Autonomy-oriented learners (i.e. learners with an intrinsic drive who can effectively steer their own learning) engaged significantly more in both task-related and non-task related discourse than control-oriented learners (i.e. learners with an external drive, who are less efficient in steering their learning process). </a:t>
            </a:r>
          </a:p>
          <a:p>
            <a:endParaRPr lang="en-US" dirty="0"/>
          </a:p>
          <a:p>
            <a:r>
              <a:rPr lang="en-US" dirty="0"/>
              <a:t>They coded their discussion board postings as task-related and non-task related and compared the two. The coding scheme employs non-task-related and task-related discourse as the main categories. Within the category non-task-related, messages are further divided into the categories 1) planning; 2) technical; 3) social; and 4) nonsense. Messages coded as task-related are further divided into the categories 5) facts; 6) personal experience; 7) theoretical ideas; 8) explication; and 9) evaluation </a:t>
            </a:r>
          </a:p>
          <a:p>
            <a:endParaRPr lang="en-US" dirty="0"/>
          </a:p>
          <a:p>
            <a:r>
              <a:rPr lang="en-US" dirty="0"/>
              <a:t>In line with their assumptions, they found some support for the expected association between autonomous motivation and engagement in asynchronous and synchronous communication, be it restricted primarily to the first course period. Also, positive relations between engagement in synchronous and asynchronous communication were found, with the strongest influence from using asynchronous to synchronous communication. </a:t>
            </a:r>
          </a:p>
          <a:p>
            <a:endParaRPr lang="en-US" dirty="0"/>
          </a:p>
          <a:p>
            <a:r>
              <a:rPr lang="en-US" dirty="0"/>
              <a:t>Important with the communication= </a:t>
            </a:r>
            <a:r>
              <a:rPr lang="en-US" b="1" dirty="0"/>
              <a:t>Let the choice of communication media to be dependent of the way in which it can support the educational processes. </a:t>
            </a:r>
          </a:p>
        </p:txBody>
      </p:sp>
      <p:sp>
        <p:nvSpPr>
          <p:cNvPr id="4" name="Slide Number Placeholder 3"/>
          <p:cNvSpPr>
            <a:spLocks noGrp="1"/>
          </p:cNvSpPr>
          <p:nvPr>
            <p:ph type="sldNum" sz="quarter" idx="10"/>
          </p:nvPr>
        </p:nvSpPr>
        <p:spPr/>
        <p:txBody>
          <a:bodyPr/>
          <a:lstStyle/>
          <a:p>
            <a:fld id="{0673AFEF-FC69-4DA7-B320-CAAA396C41FE}" type="slidenum">
              <a:rPr lang="en-US" smtClean="0"/>
              <a:t>17</a:t>
            </a:fld>
            <a:endParaRPr lang="en-US"/>
          </a:p>
        </p:txBody>
      </p:sp>
    </p:spTree>
    <p:extLst>
      <p:ext uri="{BB962C8B-B14F-4D97-AF65-F5344CB8AC3E}">
        <p14:creationId xmlns:p14="http://schemas.microsoft.com/office/powerpoint/2010/main" val="345528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18</a:t>
            </a:fld>
            <a:endParaRPr lang="en-US"/>
          </a:p>
        </p:txBody>
      </p:sp>
    </p:spTree>
    <p:extLst>
      <p:ext uri="{BB962C8B-B14F-4D97-AF65-F5344CB8AC3E}">
        <p14:creationId xmlns:p14="http://schemas.microsoft.com/office/powerpoint/2010/main" val="1372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facilitate learning and improve academic success in online education, it is important to understand the different ways students access and participate in the online learning system. </a:t>
            </a:r>
          </a:p>
          <a:p>
            <a:r>
              <a:rPr lang="en-US" dirty="0"/>
              <a:t>Self-directed learning enables the online student to decide how and when to interact and participate.  While online education does increase access to higher education, the attrition rates are higher for online students compared to on-campus students (National Centre for Student Equity in Higher Education, 2017; Stone, 2017). To decrease attrition rates and increase academic success in online education, it is important to understand the various ways students interact and participate in the online environment. </a:t>
            </a:r>
          </a:p>
          <a:p>
            <a:endParaRPr lang="en-US" dirty="0"/>
          </a:p>
          <a:p>
            <a:r>
              <a:rPr lang="en-US" dirty="0"/>
              <a:t>The research looked at over 140 students who were enrolled in two different course subjects (Managing Your Study and Studying Science in </a:t>
            </a:r>
            <a:r>
              <a:rPr lang="en-US" dirty="0" err="1"/>
              <a:t>Austraila</a:t>
            </a:r>
            <a:r>
              <a:rPr lang="en-US" dirty="0"/>
              <a:t>)</a:t>
            </a:r>
          </a:p>
          <a:p>
            <a:endParaRPr lang="en-US" dirty="0"/>
          </a:p>
          <a:p>
            <a:r>
              <a:rPr lang="en-US" dirty="0"/>
              <a:t>The subject Managing Your Study promotes independent learning by building an understanding of the culture of learning at university and creating a toolkit of learning strategies and skills. </a:t>
            </a:r>
          </a:p>
          <a:p>
            <a:r>
              <a:rPr lang="en-US" dirty="0"/>
              <a:t>The subject Studying Science introduces students to science, and key concepts in biology, physics, and chemistry. </a:t>
            </a:r>
          </a:p>
          <a:p>
            <a:endParaRPr lang="en-US" dirty="0"/>
          </a:p>
          <a:p>
            <a:r>
              <a:rPr lang="en-US" dirty="0"/>
              <a:t>Managing Your Study and Studying Science subjects, weekly classes were held in Blackboard Collaborate ™ (via the Blackboard Learn LMS), a virtual classroom where students and the teacher interacted online during live synchronous sessions. There was one synchronous virtual class per week for each subject. Presentation slides were uploaded and the students and the teacher communicated orally and exchanged messages through typing in the chat box, using emoticons, and writing on the shared whiteboard. Classes consisted of explanations of content, activities to test understanding (e.g., drag and drop activities, labelling activities, answering questions in the chat box, writing key words on the shared whiteboard). Attendance of the synchronous virtual classes were not mandatory. The virtual classes were recorded and made available to students to watch at a convenient time if they were unable to attend the live synchronous virtual class. The presentation slides and additional learning resources were available for students in the LMS. Managing Your Study students had access to the Study Guide in a portable document format (PDF).  </a:t>
            </a:r>
          </a:p>
          <a:p>
            <a:r>
              <a:rPr lang="en-US" b="1" dirty="0"/>
              <a:t>Only difference was the study guide access </a:t>
            </a:r>
            <a:r>
              <a:rPr lang="en-US" dirty="0"/>
              <a:t>Managing Your Study students had access to the Study Guide in a portable document format (PDF) </a:t>
            </a:r>
            <a:r>
              <a:rPr lang="en-US" dirty="0" err="1"/>
              <a:t>wheras</a:t>
            </a:r>
            <a:r>
              <a:rPr lang="en-US" dirty="0"/>
              <a:t> Studying Science students had access to the interactive online Study Guide, consisting of reading content, video clips, and interactive activities that are compatible with mobile devices. Students had to logon to the LMS to access the interactive Study Guide. The Study Guide supplements the weekly classes. Weekly activities related to the class content were posted on the discussion forum. Students were encouraged to participate on the discussion forum, but it was not mandatory nor graded. Students were also encouraged to ask questions related to the assessments on the discussion forum. </a:t>
            </a:r>
          </a:p>
          <a:p>
            <a:endParaRPr lang="en-US" dirty="0"/>
          </a:p>
          <a:p>
            <a:r>
              <a:rPr lang="en-US" dirty="0"/>
              <a:t>The retrieved data for each subject consisted of: </a:t>
            </a:r>
          </a:p>
          <a:p>
            <a:pPr marL="232943" indent="-232943">
              <a:buAutoNum type="arabicPeriod"/>
            </a:pPr>
            <a:r>
              <a:rPr lang="en-US" dirty="0"/>
              <a:t>number of hours on the LMS</a:t>
            </a:r>
            <a:br>
              <a:rPr lang="en-US" dirty="0"/>
            </a:br>
            <a:r>
              <a:rPr lang="en-US" dirty="0"/>
              <a:t>2. the number of times the synchronous virtual classes were attended</a:t>
            </a:r>
            <a:br>
              <a:rPr lang="en-US" dirty="0"/>
            </a:br>
            <a:r>
              <a:rPr lang="en-US" dirty="0"/>
              <a:t>3. the number of times the recorded classes were watched, the number of views of the discussion board</a:t>
            </a:r>
            <a:br>
              <a:rPr lang="en-US" dirty="0"/>
            </a:br>
            <a:r>
              <a:rPr lang="en-US" dirty="0"/>
              <a:t>4.  the number of posts made on the discussion board, and the number of times the Study Guide was viewed.</a:t>
            </a:r>
            <a:br>
              <a:rPr lang="en-US" dirty="0"/>
            </a:br>
            <a:r>
              <a:rPr lang="en-US" dirty="0"/>
              <a:t>5.  Final grades (in percentage format) were acquired from the LMS as an indicator for academic success. </a:t>
            </a:r>
          </a:p>
          <a:p>
            <a:pPr marL="232943" indent="-232943">
              <a:buAutoNum type="arabicPeriod"/>
            </a:pPr>
            <a:endParaRPr lang="en-US" dirty="0"/>
          </a:p>
          <a:p>
            <a:r>
              <a:rPr lang="en-US" dirty="0"/>
              <a:t>found significant correlations between final grades and student activity on the LMS, except between final grade in the Studying Science subject and Study Guide views, as presented in Table 3. </a:t>
            </a:r>
          </a:p>
          <a:p>
            <a:pPr marL="232943" indent="-232943">
              <a:buAutoNum type="arabicPeriod"/>
            </a:pPr>
            <a:endParaRPr lang="en-US" dirty="0"/>
          </a:p>
          <a:p>
            <a:r>
              <a:rPr lang="en-US" dirty="0"/>
              <a:t>While it does not seem to make a difference whether students attend synchronous virtual classes or watch the recorded virtual classes, it is important for students to attend classes. </a:t>
            </a:r>
          </a:p>
          <a:p>
            <a:endParaRPr lang="en-US" dirty="0"/>
          </a:p>
          <a:p>
            <a:r>
              <a:rPr lang="en-US" dirty="0"/>
              <a:t>This study also goes into a discussion about ensuring that there is sufficient high-quality interactions of the students. Worth mentioning</a:t>
            </a:r>
          </a:p>
        </p:txBody>
      </p:sp>
      <p:sp>
        <p:nvSpPr>
          <p:cNvPr id="4" name="Slide Number Placeholder 3"/>
          <p:cNvSpPr>
            <a:spLocks noGrp="1"/>
          </p:cNvSpPr>
          <p:nvPr>
            <p:ph type="sldNum" sz="quarter" idx="10"/>
          </p:nvPr>
        </p:nvSpPr>
        <p:spPr/>
        <p:txBody>
          <a:bodyPr/>
          <a:lstStyle/>
          <a:p>
            <a:fld id="{0673AFEF-FC69-4DA7-B320-CAAA396C41FE}" type="slidenum">
              <a:rPr lang="en-US" smtClean="0"/>
              <a:t>19</a:t>
            </a:fld>
            <a:endParaRPr lang="en-US"/>
          </a:p>
        </p:txBody>
      </p:sp>
    </p:spTree>
    <p:extLst>
      <p:ext uri="{BB962C8B-B14F-4D97-AF65-F5344CB8AC3E}">
        <p14:creationId xmlns:p14="http://schemas.microsoft.com/office/powerpoint/2010/main" val="160269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my session is going hoping</a:t>
            </a:r>
            <a:r>
              <a:rPr lang="en-US" baseline="0" dirty="0" smtClean="0"/>
              <a:t> to stay focused on the following. </a:t>
            </a:r>
            <a:br>
              <a:rPr lang="en-US" baseline="0" dirty="0" smtClean="0"/>
            </a:br>
            <a:r>
              <a:rPr lang="en-US" baseline="0" dirty="0" smtClean="0"/>
              <a:t>1. We will talk about the emergence of online teaching, the personalized learning experience, the importance of creating a social presence and I </a:t>
            </a:r>
            <a:r>
              <a:rPr lang="en-US" baseline="0" dirty="0" err="1" smtClean="0"/>
              <a:t>wil.l</a:t>
            </a:r>
            <a:r>
              <a:rPr lang="en-US" baseline="0" dirty="0" smtClean="0"/>
              <a:t> define asynchronous and synchronous learning.</a:t>
            </a:r>
            <a:br>
              <a:rPr lang="en-US" baseline="0" dirty="0" smtClean="0"/>
            </a:br>
            <a:r>
              <a:rPr lang="en-US" baseline="0" dirty="0" smtClean="0"/>
              <a:t>2. I will refresh everyone's’ memories on the tools and platforms that are available to us that can assist with transitioning traditional face-to-face instruction onto an online learning environment.</a:t>
            </a:r>
            <a:br>
              <a:rPr lang="en-US" baseline="0" dirty="0" smtClean="0"/>
            </a:br>
            <a:r>
              <a:rPr lang="en-US" baseline="0" dirty="0" smtClean="0"/>
              <a:t>3. I will explain how the MLT instruction shifted this past summer as a result of the COVID pandemic and what approach we took. </a:t>
            </a:r>
          </a:p>
          <a:p>
            <a:endParaRPr lang="en-US" baseline="0" dirty="0" smtClean="0"/>
          </a:p>
          <a:p>
            <a:r>
              <a:rPr lang="en-US" baseline="0" dirty="0" smtClean="0"/>
              <a:t>I’m hoping that this session empowers you to become more familiar with the tools that are available to use to assist us with delivering high-quality content that aids in student success.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2</a:t>
            </a:fld>
            <a:endParaRPr lang="en-US"/>
          </a:p>
        </p:txBody>
      </p:sp>
    </p:spTree>
    <p:extLst>
      <p:ext uri="{BB962C8B-B14F-4D97-AF65-F5344CB8AC3E}">
        <p14:creationId xmlns:p14="http://schemas.microsoft.com/office/powerpoint/2010/main" val="419779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20</a:t>
            </a:fld>
            <a:endParaRPr lang="en-US"/>
          </a:p>
        </p:txBody>
      </p:sp>
    </p:spTree>
    <p:extLst>
      <p:ext uri="{BB962C8B-B14F-4D97-AF65-F5344CB8AC3E}">
        <p14:creationId xmlns:p14="http://schemas.microsoft.com/office/powerpoint/2010/main" val="283474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21</a:t>
            </a:fld>
            <a:endParaRPr lang="en-US"/>
          </a:p>
        </p:txBody>
      </p:sp>
    </p:spTree>
    <p:extLst>
      <p:ext uri="{BB962C8B-B14F-4D97-AF65-F5344CB8AC3E}">
        <p14:creationId xmlns:p14="http://schemas.microsoft.com/office/powerpoint/2010/main" val="303154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22</a:t>
            </a:fld>
            <a:endParaRPr lang="en-US"/>
          </a:p>
        </p:txBody>
      </p:sp>
    </p:spTree>
    <p:extLst>
      <p:ext uri="{BB962C8B-B14F-4D97-AF65-F5344CB8AC3E}">
        <p14:creationId xmlns:p14="http://schemas.microsoft.com/office/powerpoint/2010/main" val="5589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23</a:t>
            </a:fld>
            <a:endParaRPr lang="en-US"/>
          </a:p>
        </p:txBody>
      </p:sp>
    </p:spTree>
    <p:extLst>
      <p:ext uri="{BB962C8B-B14F-4D97-AF65-F5344CB8AC3E}">
        <p14:creationId xmlns:p14="http://schemas.microsoft.com/office/powerpoint/2010/main" val="3040926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Ones that I’m interested in include h5P</a:t>
            </a:r>
            <a:r>
              <a:rPr lang="en-US" baseline="0" dirty="0" smtClean="0"/>
              <a:t> and </a:t>
            </a:r>
            <a:r>
              <a:rPr lang="en-US" baseline="0" dirty="0" err="1" smtClean="0"/>
              <a:t>Kaltura</a:t>
            </a:r>
            <a:r>
              <a:rPr lang="en-US" baseline="0" dirty="0" smtClean="0"/>
              <a:t> that allow you to incorporate formative assessments in the middle of presentations (self-created or YouTube videos)</a:t>
            </a:r>
            <a:br>
              <a:rPr lang="en-US" baseline="0" dirty="0" smtClean="0"/>
            </a:br>
            <a:r>
              <a:rPr lang="en-US" baseline="0" dirty="0" smtClean="0"/>
              <a:t>Stimulating activities might include podcasts or blogs. </a:t>
            </a:r>
          </a:p>
          <a:p>
            <a:r>
              <a:rPr lang="en-US" baseline="0" dirty="0" smtClean="0"/>
              <a:t>Concept mapping has proven to be a valuable tool and you can still incorporate it into an online/e-learning environment. I’ve had my students make flashcards using cram.com</a:t>
            </a:r>
          </a:p>
          <a:p>
            <a:r>
              <a:rPr lang="en-US" baseline="0" dirty="0" smtClean="0"/>
              <a:t>I am going to begin using IF-AT cards when I resume face-to-face this fall. However, you could always mail it out to students and to it in a synchronous web conference. </a:t>
            </a:r>
          </a:p>
          <a:p>
            <a:r>
              <a:rPr lang="en-US" baseline="0" dirty="0" err="1" smtClean="0"/>
              <a:t>Kahoot</a:t>
            </a:r>
            <a:r>
              <a:rPr lang="en-US" baseline="0" dirty="0" smtClean="0"/>
              <a:t> is something I have used a LOT. It’s more of an interactive gaming experience. </a:t>
            </a:r>
          </a:p>
          <a:p>
            <a:endParaRPr lang="en-US" baseline="0" dirty="0" smtClean="0"/>
          </a:p>
          <a:p>
            <a:r>
              <a:rPr lang="en-US" baseline="0" dirty="0" smtClean="0"/>
              <a:t>I’d be more than happy to go in depth about how I’ve used these.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24</a:t>
            </a:fld>
            <a:endParaRPr lang="en-US"/>
          </a:p>
        </p:txBody>
      </p:sp>
    </p:spTree>
    <p:extLst>
      <p:ext uri="{BB962C8B-B14F-4D97-AF65-F5344CB8AC3E}">
        <p14:creationId xmlns:p14="http://schemas.microsoft.com/office/powerpoint/2010/main" val="424024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25</a:t>
            </a:fld>
            <a:endParaRPr lang="en-US"/>
          </a:p>
        </p:txBody>
      </p:sp>
    </p:spTree>
    <p:extLst>
      <p:ext uri="{BB962C8B-B14F-4D97-AF65-F5344CB8AC3E}">
        <p14:creationId xmlns:p14="http://schemas.microsoft.com/office/powerpoint/2010/main" val="604433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it is worth mentioning</a:t>
            </a:r>
            <a:r>
              <a:rPr lang="en-US" baseline="0" dirty="0" smtClean="0"/>
              <a:t> that you can get creative with your classroom activities while utilizing social media platforms and expanding students’ knowledge through engaging experiences through the use of these.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26</a:t>
            </a:fld>
            <a:endParaRPr lang="en-US"/>
          </a:p>
        </p:txBody>
      </p:sp>
    </p:spTree>
    <p:extLst>
      <p:ext uri="{BB962C8B-B14F-4D97-AF65-F5344CB8AC3E}">
        <p14:creationId xmlns:p14="http://schemas.microsoft.com/office/powerpoint/2010/main" val="29084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27</a:t>
            </a:fld>
            <a:endParaRPr lang="en-US"/>
          </a:p>
        </p:txBody>
      </p:sp>
    </p:spTree>
    <p:extLst>
      <p:ext uri="{BB962C8B-B14F-4D97-AF65-F5344CB8AC3E}">
        <p14:creationId xmlns:p14="http://schemas.microsoft.com/office/powerpoint/2010/main" val="2842414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28</a:t>
            </a:fld>
            <a:endParaRPr lang="en-US"/>
          </a:p>
        </p:txBody>
      </p:sp>
    </p:spTree>
    <p:extLst>
      <p:ext uri="{BB962C8B-B14F-4D97-AF65-F5344CB8AC3E}">
        <p14:creationId xmlns:p14="http://schemas.microsoft.com/office/powerpoint/2010/main" val="4220372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29</a:t>
            </a:fld>
            <a:endParaRPr lang="en-US"/>
          </a:p>
        </p:txBody>
      </p:sp>
    </p:spTree>
    <p:extLst>
      <p:ext uri="{BB962C8B-B14F-4D97-AF65-F5344CB8AC3E}">
        <p14:creationId xmlns:p14="http://schemas.microsoft.com/office/powerpoint/2010/main" val="157478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 think sometimes its important for us to take a step back and realize that the online education that we see today as evolved over many decades. Today, it ties together several historical threads — computers, distance learning, and telecommunications, just to name a few. This means tracing the history of online education goes back much further than just the dawn of the Internet.</a:t>
            </a:r>
            <a:br>
              <a:rPr lang="en-US" dirty="0"/>
            </a:br>
            <a:r>
              <a:rPr lang="en-US" dirty="0"/>
              <a:t/>
            </a:r>
            <a:br>
              <a:rPr lang="en-US" dirty="0"/>
            </a:br>
            <a:r>
              <a:rPr lang="en-US" dirty="0"/>
              <a:t>This slide pictures a </a:t>
            </a:r>
            <a:r>
              <a:rPr lang="en-US" dirty="0" err="1"/>
              <a:t>shortend</a:t>
            </a:r>
            <a:r>
              <a:rPr lang="en-US" dirty="0"/>
              <a:t> timeline of the history of online education. I encourage you to visit to resource to read more in depth. I merely wanted to highlight and introduce the fact that distance learning has been practiced for many years and that we can learn a lot from the past to develop a more student-centric learning environment as we move forward. </a:t>
            </a:r>
            <a:br>
              <a:rPr lang="en-US" dirty="0"/>
            </a:br>
            <a:endParaRPr lang="en-US" dirty="0"/>
          </a:p>
          <a:p>
            <a:pPr defTabSz="931774"/>
            <a:r>
              <a:rPr lang="en-US" b="1" dirty="0"/>
              <a:t>1900-1959</a:t>
            </a:r>
            <a:r>
              <a:rPr lang="en-US" dirty="0"/>
              <a:t>- </a:t>
            </a:r>
            <a:r>
              <a:rPr lang="en-US" b="1" dirty="0"/>
              <a:t>After a decade of robust post-war production and innovation, the United States is well-positioned to take a lead in technology development. In this era, radio technology reaches into every home, and television and video recording are invented</a:t>
            </a:r>
          </a:p>
          <a:p>
            <a:pPr defTabSz="931774"/>
            <a:endParaRPr lang="en-US" b="1" dirty="0"/>
          </a:p>
          <a:p>
            <a:pPr defTabSz="931774"/>
            <a:r>
              <a:rPr lang="en-US" b="1" dirty="0"/>
              <a:t>1950s – the television was utilized and by 1958, Bell Labs had created the modem which would link at the time multiple computers together. It was that initial first step towards “wired” communication. </a:t>
            </a:r>
          </a:p>
          <a:p>
            <a:pPr defTabSz="931774"/>
            <a:endParaRPr lang="en-US" b="1" dirty="0"/>
          </a:p>
          <a:p>
            <a:pPr defTabSz="931774"/>
            <a:r>
              <a:rPr lang="en-US" b="1" dirty="0"/>
              <a:t>1960-1980- The Internet took its first wobbly steps, allowing for a period of rapid and remarkable breakthrough</a:t>
            </a:r>
            <a:br>
              <a:rPr lang="en-US" b="1" dirty="0"/>
            </a:br>
            <a:r>
              <a:rPr lang="en-US" b="1" dirty="0"/>
              <a:t/>
            </a:r>
            <a:br>
              <a:rPr lang="en-US" b="1" dirty="0"/>
            </a:br>
            <a:r>
              <a:rPr lang="en-US" b="1" dirty="0"/>
              <a:t>If we fast forward a little bit to 1990-2000s – this was the tech boom era. Companies began utilizing the internet to pioneer brand new platforms- LMS</a:t>
            </a:r>
          </a:p>
          <a:p>
            <a:pPr defTabSz="931774"/>
            <a:endParaRPr lang="en-US" b="1" dirty="0"/>
          </a:p>
          <a:p>
            <a:pPr defTabSz="931774"/>
            <a:r>
              <a:rPr lang="en-US" b="1" dirty="0"/>
              <a:t>As of 2018, you can see how many institutions of higher education advanced to using the LMS</a:t>
            </a:r>
          </a:p>
          <a:p>
            <a:pPr defTabSz="931774"/>
            <a:endParaRPr lang="en-US" b="1" dirty="0"/>
          </a:p>
          <a:p>
            <a:pPr defTabSz="931774"/>
            <a:r>
              <a:rPr lang="en-US" b="1" dirty="0"/>
              <a:t>Today, despite what global issues we are facing, we are still moving forward. However, we are not taking a more data-drive approach to ensure that are practices are truly tailored towards the students. </a:t>
            </a:r>
            <a:endParaRPr lang="en-US" dirty="0"/>
          </a:p>
          <a:p>
            <a:r>
              <a:rPr lang="en-US" dirty="0"/>
              <a:t>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3621125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30</a:t>
            </a:fld>
            <a:endParaRPr lang="en-US"/>
          </a:p>
        </p:txBody>
      </p:sp>
    </p:spTree>
    <p:extLst>
      <p:ext uri="{BB962C8B-B14F-4D97-AF65-F5344CB8AC3E}">
        <p14:creationId xmlns:p14="http://schemas.microsoft.com/office/powerpoint/2010/main" val="19993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31</a:t>
            </a:fld>
            <a:endParaRPr lang="en-US"/>
          </a:p>
        </p:txBody>
      </p:sp>
    </p:spTree>
    <p:extLst>
      <p:ext uri="{BB962C8B-B14F-4D97-AF65-F5344CB8AC3E}">
        <p14:creationId xmlns:p14="http://schemas.microsoft.com/office/powerpoint/2010/main" val="1206496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32</a:t>
            </a:fld>
            <a:endParaRPr lang="en-US"/>
          </a:p>
        </p:txBody>
      </p:sp>
    </p:spTree>
    <p:extLst>
      <p:ext uri="{BB962C8B-B14F-4D97-AF65-F5344CB8AC3E}">
        <p14:creationId xmlns:p14="http://schemas.microsoft.com/office/powerpoint/2010/main" val="72964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33</a:t>
            </a:fld>
            <a:endParaRPr lang="en-US"/>
          </a:p>
        </p:txBody>
      </p:sp>
    </p:spTree>
    <p:extLst>
      <p:ext uri="{BB962C8B-B14F-4D97-AF65-F5344CB8AC3E}">
        <p14:creationId xmlns:p14="http://schemas.microsoft.com/office/powerpoint/2010/main" val="3129193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research points to the critical role that community can play in building and sustaining productive learning and that teaching presence, defined as the core roles of the online instructor and is among the most promising mechanisms for developing online learning community. Utilizing both modalities of e-learning can help you succeed in creating an environment that engages students. </a:t>
            </a:r>
          </a:p>
        </p:txBody>
      </p:sp>
      <p:sp>
        <p:nvSpPr>
          <p:cNvPr id="4" name="Slide Number Placeholder 3"/>
          <p:cNvSpPr>
            <a:spLocks noGrp="1"/>
          </p:cNvSpPr>
          <p:nvPr>
            <p:ph type="sldNum" sz="quarter" idx="10"/>
          </p:nvPr>
        </p:nvSpPr>
        <p:spPr/>
        <p:txBody>
          <a:bodyPr/>
          <a:lstStyle/>
          <a:p>
            <a:fld id="{0673AFEF-FC69-4DA7-B320-CAAA396C41FE}" type="slidenum">
              <a:rPr lang="en-US" smtClean="0"/>
              <a:t>34</a:t>
            </a:fld>
            <a:endParaRPr lang="en-US"/>
          </a:p>
        </p:txBody>
      </p:sp>
    </p:spTree>
    <p:extLst>
      <p:ext uri="{BB962C8B-B14F-4D97-AF65-F5344CB8AC3E}">
        <p14:creationId xmlns:p14="http://schemas.microsoft.com/office/powerpoint/2010/main" val="3048548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35</a:t>
            </a:fld>
            <a:endParaRPr lang="en-US"/>
          </a:p>
        </p:txBody>
      </p:sp>
    </p:spTree>
    <p:extLst>
      <p:ext uri="{BB962C8B-B14F-4D97-AF65-F5344CB8AC3E}">
        <p14:creationId xmlns:p14="http://schemas.microsoft.com/office/powerpoint/2010/main" val="943824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36</a:t>
            </a:fld>
            <a:endParaRPr lang="en-US"/>
          </a:p>
        </p:txBody>
      </p:sp>
    </p:spTree>
    <p:extLst>
      <p:ext uri="{BB962C8B-B14F-4D97-AF65-F5344CB8AC3E}">
        <p14:creationId xmlns:p14="http://schemas.microsoft.com/office/powerpoint/2010/main" val="81154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3AFEF-FC69-4DA7-B320-CAAA396C41FE}" type="slidenum">
              <a:rPr lang="en-US" smtClean="0"/>
              <a:t>37</a:t>
            </a:fld>
            <a:endParaRPr lang="en-US"/>
          </a:p>
        </p:txBody>
      </p:sp>
    </p:spTree>
    <p:extLst>
      <p:ext uri="{BB962C8B-B14F-4D97-AF65-F5344CB8AC3E}">
        <p14:creationId xmlns:p14="http://schemas.microsoft.com/office/powerpoint/2010/main" val="396858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more</a:t>
            </a:r>
            <a:r>
              <a:rPr lang="en-US" baseline="0" dirty="0" smtClean="0"/>
              <a:t> of a holistic way of teaching online.  I believe that is what we are now all most concerned with. We understand that we have the technological capacity to serve students from a distance, but how do we ensure that we are upholding these two principles.</a:t>
            </a:r>
          </a:p>
          <a:p>
            <a:endParaRPr lang="en-US" baseline="0" dirty="0" smtClean="0"/>
          </a:p>
          <a:p>
            <a:r>
              <a:rPr lang="en-US" baseline="0" dirty="0" smtClean="0"/>
              <a:t>Why is it important? </a:t>
            </a:r>
            <a:r>
              <a:rPr lang="en-US" dirty="0"/>
              <a:t>Online learners who have stronger sense of community and perceive greater cognitive learning should feel less isolated and have greater satisfaction with their academic programs, possibly resulting in fewer dropouts.</a:t>
            </a:r>
          </a:p>
          <a:p>
            <a:endParaRPr lang="en-US" baseline="0" dirty="0" smtClean="0"/>
          </a:p>
          <a:p>
            <a:r>
              <a:rPr lang="en-US" baseline="0" dirty="0" smtClean="0"/>
              <a:t> Is it possible to create an environment that can be self-paced and flexible enough for students while also empowering them and allowing them to form a connection with others in that same classroom? I’m here to tell you that the evidence supports it and so do my current group of MLT students (even the ones who didn’t originally sign-up for it).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4</a:t>
            </a:fld>
            <a:endParaRPr lang="en-US"/>
          </a:p>
        </p:txBody>
      </p:sp>
    </p:spTree>
    <p:extLst>
      <p:ext uri="{BB962C8B-B14F-4D97-AF65-F5344CB8AC3E}">
        <p14:creationId xmlns:p14="http://schemas.microsoft.com/office/powerpoint/2010/main" val="6373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Professors</a:t>
            </a:r>
            <a:r>
              <a:rPr lang="en-US" baseline="0" dirty="0" smtClean="0"/>
              <a:t> (sometimes with the help of instructional designers) have the responsibility to develop the </a:t>
            </a:r>
            <a:r>
              <a:rPr lang="en-US" b="1" dirty="0"/>
              <a:t>curriculum </a:t>
            </a:r>
            <a:r>
              <a:rPr lang="en-US" dirty="0"/>
              <a:t>and present it (or design it) in a way that will allow for students </a:t>
            </a:r>
            <a:r>
              <a:rPr lang="en-US" b="1" dirty="0"/>
              <a:t>to</a:t>
            </a:r>
            <a:r>
              <a:rPr lang="en-US" dirty="0"/>
              <a:t> learn. </a:t>
            </a:r>
          </a:p>
          <a:p>
            <a:r>
              <a:rPr lang="en-US" dirty="0"/>
              <a:t/>
            </a:r>
            <a:br>
              <a:rPr lang="en-US" dirty="0"/>
            </a:br>
            <a:r>
              <a:rPr lang="en-US" dirty="0"/>
              <a:t>I know at this point, we’ve become very used to hearing these terms. A lot of us had to make that decision this past summer as to which format we wanted to use. I know quite frankly we were unsure as to whether or not we had made the correct decision. Sometimes, you may not be so comfortable or you may be treading on uncharted waters with online education, but as the content-expert, you are able to see both sides of the spectrum which provides us with power to transition to an online or distant environment. </a:t>
            </a:r>
          </a:p>
        </p:txBody>
      </p:sp>
      <p:sp>
        <p:nvSpPr>
          <p:cNvPr id="4" name="Slide Number Placeholder 3"/>
          <p:cNvSpPr>
            <a:spLocks noGrp="1"/>
          </p:cNvSpPr>
          <p:nvPr>
            <p:ph type="sldNum" sz="quarter" idx="10"/>
          </p:nvPr>
        </p:nvSpPr>
        <p:spPr/>
        <p:txBody>
          <a:bodyPr/>
          <a:lstStyle/>
          <a:p>
            <a:fld id="{0673AFEF-FC69-4DA7-B320-CAAA396C41FE}" type="slidenum">
              <a:rPr lang="en-US" smtClean="0"/>
              <a:t>5</a:t>
            </a:fld>
            <a:endParaRPr lang="en-US"/>
          </a:p>
        </p:txBody>
      </p:sp>
    </p:spTree>
    <p:extLst>
      <p:ext uri="{BB962C8B-B14F-4D97-AF65-F5344CB8AC3E}">
        <p14:creationId xmlns:p14="http://schemas.microsoft.com/office/powerpoint/2010/main" val="67302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where I am going to spend a majority of my talk. I wanted to discuss the importance of these two terms and how both can be used to develop a social presence for our students. Both can be used to the advantage of us and our students. </a:t>
            </a:r>
          </a:p>
          <a:p>
            <a:endParaRPr lang="en-US" baseline="0" dirty="0" smtClean="0"/>
          </a:p>
          <a:p>
            <a:r>
              <a:rPr lang="en-US" baseline="0" dirty="0" smtClean="0"/>
              <a:t>On this slide you’ll see how I defined the two. On the next, for those of you who prefer illustrations, there is a chart that distinguishes the two.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6</a:t>
            </a:fld>
            <a:endParaRPr lang="en-US"/>
          </a:p>
        </p:txBody>
      </p:sp>
    </p:spTree>
    <p:extLst>
      <p:ext uri="{BB962C8B-B14F-4D97-AF65-F5344CB8AC3E}">
        <p14:creationId xmlns:p14="http://schemas.microsoft.com/office/powerpoint/2010/main" val="344980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image, some examples are also presented for each type of e-Learning format. </a:t>
            </a:r>
            <a:r>
              <a:rPr lang="en-US" dirty="0"/>
              <a:t>E-learning, here defined as learning and teaching online through network technologies.</a:t>
            </a:r>
          </a:p>
        </p:txBody>
      </p:sp>
      <p:sp>
        <p:nvSpPr>
          <p:cNvPr id="4" name="Slide Number Placeholder 3"/>
          <p:cNvSpPr>
            <a:spLocks noGrp="1"/>
          </p:cNvSpPr>
          <p:nvPr>
            <p:ph type="sldNum" sz="quarter" idx="10"/>
          </p:nvPr>
        </p:nvSpPr>
        <p:spPr/>
        <p:txBody>
          <a:bodyPr/>
          <a:lstStyle/>
          <a:p>
            <a:fld id="{0673AFEF-FC69-4DA7-B320-CAAA396C41FE}" type="slidenum">
              <a:rPr lang="en-US" smtClean="0"/>
              <a:t>7</a:t>
            </a:fld>
            <a:endParaRPr lang="en-US"/>
          </a:p>
        </p:txBody>
      </p:sp>
    </p:spTree>
    <p:extLst>
      <p:ext uri="{BB962C8B-B14F-4D97-AF65-F5344CB8AC3E}">
        <p14:creationId xmlns:p14="http://schemas.microsoft.com/office/powerpoint/2010/main" val="41086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be completely honest and let you know that I performed</a:t>
            </a:r>
            <a:r>
              <a:rPr lang="en-US" baseline="0" dirty="0" smtClean="0"/>
              <a:t> this research AFTER I already had transitioned the MLT courses over to the online environment. The following research does reaffirm that the path I decided to go has proven to be successful. I am sharing with you today to provide you with some insight to see if this may be the road you’d like to go as well. </a:t>
            </a:r>
            <a:r>
              <a:rPr lang="en-US" dirty="0" smtClean="0"/>
              <a:t> </a:t>
            </a:r>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8</a:t>
            </a:fld>
            <a:endParaRPr lang="en-US"/>
          </a:p>
        </p:txBody>
      </p:sp>
    </p:spTree>
    <p:extLst>
      <p:ext uri="{BB962C8B-B14F-4D97-AF65-F5344CB8AC3E}">
        <p14:creationId xmlns:p14="http://schemas.microsoft.com/office/powerpoint/2010/main" val="382169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still debate that online learning is not as beneficial or conducive to students’ learning as face-to-face traditional classrooms. I am not hear to argue that. I believe it has already been proven as an equal if not superior alternative. </a:t>
            </a:r>
          </a:p>
          <a:p>
            <a:endParaRPr lang="en-US" dirty="0"/>
          </a:p>
          <a:p>
            <a:r>
              <a:rPr lang="en-US" dirty="0"/>
              <a:t>I want to focus on the question that many of us were faced with when we were forced to move face-to-face over to a 100% online environment. Asynchronous or </a:t>
            </a:r>
            <a:r>
              <a:rPr lang="en-US" dirty="0" err="1"/>
              <a:t>sychnrous</a:t>
            </a:r>
            <a:r>
              <a:rPr lang="en-US" dirty="0"/>
              <a:t>?</a:t>
            </a:r>
          </a:p>
          <a:p>
            <a:endParaRPr lang="en-US" dirty="0"/>
          </a:p>
        </p:txBody>
      </p:sp>
      <p:sp>
        <p:nvSpPr>
          <p:cNvPr id="4" name="Slide Number Placeholder 3"/>
          <p:cNvSpPr>
            <a:spLocks noGrp="1"/>
          </p:cNvSpPr>
          <p:nvPr>
            <p:ph type="sldNum" sz="quarter" idx="10"/>
          </p:nvPr>
        </p:nvSpPr>
        <p:spPr/>
        <p:txBody>
          <a:bodyPr/>
          <a:lstStyle/>
          <a:p>
            <a:fld id="{0673AFEF-FC69-4DA7-B320-CAAA396C41FE}" type="slidenum">
              <a:rPr lang="en-US" smtClean="0"/>
              <a:t>9</a:t>
            </a:fld>
            <a:endParaRPr lang="en-US"/>
          </a:p>
        </p:txBody>
      </p:sp>
    </p:spTree>
    <p:extLst>
      <p:ext uri="{BB962C8B-B14F-4D97-AF65-F5344CB8AC3E}">
        <p14:creationId xmlns:p14="http://schemas.microsoft.com/office/powerpoint/2010/main" val="73028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7553D-D7E4-4897-9700-67CABF764DF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42927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7553D-D7E4-4897-9700-67CABF764DF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370140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7553D-D7E4-4897-9700-67CABF764DF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214623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7553D-D7E4-4897-9700-67CABF764DF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68191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07553D-D7E4-4897-9700-67CABF764DF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361878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07553D-D7E4-4897-9700-67CABF764DF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17719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07553D-D7E4-4897-9700-67CABF764DF1}"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85968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7553D-D7E4-4897-9700-67CABF764DF1}"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86845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7553D-D7E4-4897-9700-67CABF764DF1}"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257517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07553D-D7E4-4897-9700-67CABF764DF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134676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07553D-D7E4-4897-9700-67CABF764DF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E203D-4084-414D-A180-6FC05E993266}" type="slidenum">
              <a:rPr lang="en-US" smtClean="0"/>
              <a:t>‹#›</a:t>
            </a:fld>
            <a:endParaRPr lang="en-US"/>
          </a:p>
        </p:txBody>
      </p:sp>
    </p:spTree>
    <p:extLst>
      <p:ext uri="{BB962C8B-B14F-4D97-AF65-F5344CB8AC3E}">
        <p14:creationId xmlns:p14="http://schemas.microsoft.com/office/powerpoint/2010/main" val="172612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7553D-D7E4-4897-9700-67CABF764DF1}" type="datetimeFigureOut">
              <a:rPr lang="en-US" smtClean="0"/>
              <a:t>8/4/2020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E203D-4084-414D-A180-6FC05E993266}" type="slidenum">
              <a:rPr lang="en-US" smtClean="0"/>
              <a:t>‹#›</a:t>
            </a:fld>
            <a:endParaRPr lang="en-US"/>
          </a:p>
        </p:txBody>
      </p:sp>
      <p:sp>
        <p:nvSpPr>
          <p:cNvPr id="7" name="Rectangle 6"/>
          <p:cNvSpPr/>
          <p:nvPr userDrawn="1"/>
        </p:nvSpPr>
        <p:spPr>
          <a:xfrm>
            <a:off x="8274912" y="6065520"/>
            <a:ext cx="2969623" cy="792480"/>
          </a:xfrm>
          <a:prstGeom prst="rect">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908846" y="5525612"/>
            <a:ext cx="1283154" cy="1377950"/>
          </a:xfrm>
          <a:prstGeom prst="ellipse">
            <a:avLst/>
          </a:prstGeom>
          <a:blipFill>
            <a:blip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922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dpuzzle.com/" TargetMode="External"/><Relationship Id="rId13" Type="http://schemas.openxmlformats.org/officeDocument/2006/relationships/hyperlink" Target="https://www.apple.com/mac/garageband/" TargetMode="External"/><Relationship Id="rId18" Type="http://schemas.openxmlformats.org/officeDocument/2006/relationships/hyperlink" Target="https://www.apple.com/imovie/" TargetMode="External"/><Relationship Id="rId26" Type="http://schemas.openxmlformats.org/officeDocument/2006/relationships/hyperlink" Target="https://www.peardeck.com/" TargetMode="External"/><Relationship Id="rId3" Type="http://schemas.openxmlformats.org/officeDocument/2006/relationships/hyperlink" Target="https://www.ispringsolutions.com/" TargetMode="External"/><Relationship Id="rId21" Type="http://schemas.openxmlformats.org/officeDocument/2006/relationships/hyperlink" Target="https://www.cram.com/" TargetMode="External"/><Relationship Id="rId7" Type="http://schemas.openxmlformats.org/officeDocument/2006/relationships/hyperlink" Target="https://corp.kaltura.com/products/video-applications/kaltura-capturespace" TargetMode="External"/><Relationship Id="rId12" Type="http://schemas.openxmlformats.org/officeDocument/2006/relationships/hyperlink" Target="https://www.audacityteam.org/" TargetMode="External"/><Relationship Id="rId17" Type="http://schemas.openxmlformats.org/officeDocument/2006/relationships/hyperlink" Target="https://flipgrid.com/" TargetMode="External"/><Relationship Id="rId25" Type="http://schemas.openxmlformats.org/officeDocument/2006/relationships/hyperlink" Target="https://kahoot.com/" TargetMode="External"/><Relationship Id="rId2" Type="http://schemas.openxmlformats.org/officeDocument/2006/relationships/notesSlide" Target="../notesSlides/notesSlide24.xml"/><Relationship Id="rId16" Type="http://schemas.openxmlformats.org/officeDocument/2006/relationships/hyperlink" Target="https://www.wix.com/freesitebuilder/hiker-create?utm_source=google&amp;gclid=EAIaIQobChMIwZmH2r6k6AIVA-iGCh3h1w2OEAAYASAAEgLjn_D_BwE&amp;utm_campaign=195454540%5E10375167220&amp;experiment_id=wix%5Ee%5E48420852700%5E&amp;utm_medium=cpc" TargetMode="External"/><Relationship Id="rId20" Type="http://schemas.openxmlformats.org/officeDocument/2006/relationships/hyperlink" Target="https://www.draw.io/" TargetMode="External"/><Relationship Id="rId1" Type="http://schemas.openxmlformats.org/officeDocument/2006/relationships/slideLayout" Target="../slideLayouts/slideLayout4.xml"/><Relationship Id="rId6" Type="http://schemas.openxmlformats.org/officeDocument/2006/relationships/hyperlink" Target="https://h5p.org/" TargetMode="External"/><Relationship Id="rId11" Type="http://schemas.openxmlformats.org/officeDocument/2006/relationships/hyperlink" Target="https://www.screencastify.com/" TargetMode="External"/><Relationship Id="rId24" Type="http://schemas.openxmlformats.org/officeDocument/2006/relationships/hyperlink" Target="https://www.socrative.com/" TargetMode="External"/><Relationship Id="rId5" Type="http://schemas.openxmlformats.org/officeDocument/2006/relationships/hyperlink" Target="https://spark.adobe.com/" TargetMode="External"/><Relationship Id="rId15" Type="http://schemas.openxmlformats.org/officeDocument/2006/relationships/hyperlink" Target="https://wordpress.com/" TargetMode="External"/><Relationship Id="rId23" Type="http://schemas.openxmlformats.org/officeDocument/2006/relationships/hyperlink" Target="https://www.polleverywhere.com/" TargetMode="External"/><Relationship Id="rId28" Type="http://schemas.openxmlformats.org/officeDocument/2006/relationships/hyperlink" Target="https://quizizz.com/join" TargetMode="External"/><Relationship Id="rId10" Type="http://schemas.openxmlformats.org/officeDocument/2006/relationships/hyperlink" Target="https://www.techsmith.com/screen-capture.html" TargetMode="External"/><Relationship Id="rId19" Type="http://schemas.openxmlformats.org/officeDocument/2006/relationships/hyperlink" Target="https://coggle.it/" TargetMode="External"/><Relationship Id="rId4" Type="http://schemas.openxmlformats.org/officeDocument/2006/relationships/hyperlink" Target="https://prezi.com/" TargetMode="External"/><Relationship Id="rId9" Type="http://schemas.openxmlformats.org/officeDocument/2006/relationships/hyperlink" Target="https://screencast-o-matic.com/" TargetMode="External"/><Relationship Id="rId14" Type="http://schemas.openxmlformats.org/officeDocument/2006/relationships/hyperlink" Target="https://www.adobe.com/products/audition.html" TargetMode="External"/><Relationship Id="rId22" Type="http://schemas.openxmlformats.org/officeDocument/2006/relationships/hyperlink" Target="http://www.epsteineducation.com/" TargetMode="External"/><Relationship Id="rId27" Type="http://schemas.openxmlformats.org/officeDocument/2006/relationships/hyperlink" Target="https://flipquiz.m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careo.org/" TargetMode="External"/><Relationship Id="rId13" Type="http://schemas.openxmlformats.org/officeDocument/2006/relationships/hyperlink" Target="https://creativecommons.org/" TargetMode="External"/><Relationship Id="rId18" Type="http://schemas.openxmlformats.org/officeDocument/2006/relationships/hyperlink" Target="https://www.youtube.com/" TargetMode="External"/><Relationship Id="rId26" Type="http://schemas.openxmlformats.org/officeDocument/2006/relationships/hyperlink" Target="https://tagul.com/login?loggedout=true" TargetMode="External"/><Relationship Id="rId3" Type="http://schemas.openxmlformats.org/officeDocument/2006/relationships/hyperlink" Target="https://explaineverything.com/" TargetMode="External"/><Relationship Id="rId21" Type="http://schemas.openxmlformats.org/officeDocument/2006/relationships/hyperlink" Target="https://techcrunch.com/tag/bubbleply/" TargetMode="External"/><Relationship Id="rId7" Type="http://schemas.openxmlformats.org/officeDocument/2006/relationships/hyperlink" Target="https://www.merlot.org/" TargetMode="External"/><Relationship Id="rId12" Type="http://schemas.openxmlformats.org/officeDocument/2006/relationships/hyperlink" Target="http://www.biology.arizona.edu/" TargetMode="External"/><Relationship Id="rId17" Type="http://schemas.openxmlformats.org/officeDocument/2006/relationships/hyperlink" Target="https://www.wolframalpha.com/" TargetMode="External"/><Relationship Id="rId25" Type="http://schemas.openxmlformats.org/officeDocument/2006/relationships/hyperlink" Target="http://www.tocloud.com/" TargetMode="External"/><Relationship Id="rId2" Type="http://schemas.openxmlformats.org/officeDocument/2006/relationships/notesSlide" Target="../notesSlides/notesSlide25.xml"/><Relationship Id="rId16" Type="http://schemas.openxmlformats.org/officeDocument/2006/relationships/hyperlink" Target="http://www.worldmapper.org/" TargetMode="External"/><Relationship Id="rId20" Type="http://schemas.openxmlformats.org/officeDocument/2006/relationships/hyperlink" Target="https://ant.umn.edu/" TargetMode="External"/><Relationship Id="rId29" Type="http://schemas.openxmlformats.org/officeDocument/2006/relationships/hyperlink" Target="https://wordsift.org/" TargetMode="External"/><Relationship Id="rId1" Type="http://schemas.openxmlformats.org/officeDocument/2006/relationships/slideLayout" Target="../slideLayouts/slideLayout4.xml"/><Relationship Id="rId6" Type="http://schemas.openxmlformats.org/officeDocument/2006/relationships/hyperlink" Target="https://phet.colorado.edu/" TargetMode="External"/><Relationship Id="rId11" Type="http://schemas.openxmlformats.org/officeDocument/2006/relationships/hyperlink" Target="https://www.biointeractive.org/classroom-resources?keyword=&amp;topics=All&amp;resource_type=16&amp;level=All&amp;sort_bef_combine=search_api_relevance+DESC&amp;f%5B1%5D=resource_type%3A16" TargetMode="External"/><Relationship Id="rId24" Type="http://schemas.openxmlformats.org/officeDocument/2006/relationships/hyperlink" Target="http://www.wordle.net/" TargetMode="External"/><Relationship Id="rId5" Type="http://schemas.openxmlformats.org/officeDocument/2006/relationships/hyperlink" Target="https://www.educreations.com/" TargetMode="External"/><Relationship Id="rId15" Type="http://schemas.openxmlformats.org/officeDocument/2006/relationships/hyperlink" Target="https://www.sciencelearn.org.nz/" TargetMode="External"/><Relationship Id="rId23" Type="http://schemas.openxmlformats.org/officeDocument/2006/relationships/hyperlink" Target="https://tagcrowd.com/" TargetMode="External"/><Relationship Id="rId28" Type="http://schemas.openxmlformats.org/officeDocument/2006/relationships/hyperlink" Target="https://worditout.com/" TargetMode="External"/><Relationship Id="rId10" Type="http://schemas.openxmlformats.org/officeDocument/2006/relationships/hyperlink" Target="https://www.labster.com/" TargetMode="External"/><Relationship Id="rId19" Type="http://schemas.openxmlformats.org/officeDocument/2006/relationships/hyperlink" Target="https://voicethread.com/" TargetMode="External"/><Relationship Id="rId4" Type="http://schemas.openxmlformats.org/officeDocument/2006/relationships/hyperlink" Target="http://www.showme.com/" TargetMode="External"/><Relationship Id="rId9" Type="http://schemas.openxmlformats.org/officeDocument/2006/relationships/hyperlink" Target="http://www.wisc-online.com/" TargetMode="External"/><Relationship Id="rId14" Type="http://schemas.openxmlformats.org/officeDocument/2006/relationships/hyperlink" Target="http://ocw.uci.edu/" TargetMode="External"/><Relationship Id="rId22" Type="http://schemas.openxmlformats.org/officeDocument/2006/relationships/hyperlink" Target="http://www.viddler.com/" TargetMode="External"/><Relationship Id="rId27" Type="http://schemas.openxmlformats.org/officeDocument/2006/relationships/hyperlink" Target="http://www.tagxedo.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thebestschools.org/magazine/online-education-histor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ccc.idm.oclc.org/login?url=https://search-proquest-com.mccc.idm.oclc.org/docview/1774548652?accountid=4061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mccc.idm.oclc.org/login?url=https://search-proquest-com.mccc.idm.oclc.org/docview/233320705?accountid=40611" TargetMode="External"/><Relationship Id="rId4" Type="http://schemas.openxmlformats.org/officeDocument/2006/relationships/hyperlink" Target="http://dx.doi.org.mccc.idm.oclc.org/10.1111/jcal.1202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data.org/online-education-statist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data.org/online-education-statisti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6451"/>
                    </a14:imgEffect>
                    <a14:imgEffect>
                      <a14:saturation sat="64000"/>
                    </a14:imgEffect>
                  </a14:imgLayer>
                </a14:imgProps>
              </a:ext>
            </a:extLst>
          </a:blip>
          <a:srcRect/>
          <a:stretch/>
        </p:blipFill>
        <p:spPr>
          <a:xfrm>
            <a:off x="11" y="11"/>
            <a:ext cx="12191978" cy="6857988"/>
          </a:xfrm>
          <a:prstGeom prst="rect">
            <a:avLst/>
          </a:prstGeom>
        </p:spPr>
      </p:pic>
      <p:sp>
        <p:nvSpPr>
          <p:cNvPr id="2" name="Title 1"/>
          <p:cNvSpPr>
            <a:spLocks noGrp="1"/>
          </p:cNvSpPr>
          <p:nvPr>
            <p:ph type="ctrTitle"/>
          </p:nvPr>
        </p:nvSpPr>
        <p:spPr/>
        <p:txBody>
          <a:bodyPr/>
          <a:lstStyle/>
          <a:p>
            <a:r>
              <a:rPr lang="en-US" dirty="0" smtClean="0">
                <a:solidFill>
                  <a:srgbClr val="92D050"/>
                </a:solidFill>
              </a:rPr>
              <a:t>Creating a Virtual Classroom</a:t>
            </a:r>
            <a:endParaRPr lang="en-US" dirty="0">
              <a:solidFill>
                <a:srgbClr val="92D050"/>
              </a:solidFill>
            </a:endParaRPr>
          </a:p>
        </p:txBody>
      </p:sp>
      <p:sp>
        <p:nvSpPr>
          <p:cNvPr id="3" name="Subtitle 2"/>
          <p:cNvSpPr>
            <a:spLocks noGrp="1"/>
          </p:cNvSpPr>
          <p:nvPr>
            <p:ph type="subTitle" idx="1"/>
          </p:nvPr>
        </p:nvSpPr>
        <p:spPr>
          <a:xfrm>
            <a:off x="1524000" y="3602037"/>
            <a:ext cx="9144000" cy="2110785"/>
          </a:xfrm>
        </p:spPr>
        <p:txBody>
          <a:bodyPr>
            <a:normAutofit/>
          </a:bodyPr>
          <a:lstStyle/>
          <a:p>
            <a:r>
              <a:rPr lang="en-US" dirty="0" smtClean="0">
                <a:solidFill>
                  <a:srgbClr val="92D050"/>
                </a:solidFill>
              </a:rPr>
              <a:t>Using Asynchronous and Synchronous Learning Tools</a:t>
            </a:r>
            <a:br>
              <a:rPr lang="en-US" dirty="0" smtClean="0">
                <a:solidFill>
                  <a:srgbClr val="92D050"/>
                </a:solidFill>
              </a:rPr>
            </a:br>
            <a:r>
              <a:rPr lang="en-US" dirty="0" smtClean="0">
                <a:solidFill>
                  <a:srgbClr val="92D050"/>
                </a:solidFill>
              </a:rPr>
              <a:t/>
            </a:r>
            <a:br>
              <a:rPr lang="en-US" dirty="0" smtClean="0">
                <a:solidFill>
                  <a:srgbClr val="92D050"/>
                </a:solidFill>
              </a:rPr>
            </a:br>
            <a:r>
              <a:rPr lang="en-US" dirty="0" smtClean="0">
                <a:solidFill>
                  <a:srgbClr val="92D050"/>
                </a:solidFill>
              </a:rPr>
              <a:t/>
            </a:r>
            <a:br>
              <a:rPr lang="en-US" dirty="0" smtClean="0">
                <a:solidFill>
                  <a:srgbClr val="92D050"/>
                </a:solidFill>
              </a:rPr>
            </a:br>
            <a:r>
              <a:rPr lang="en-US" dirty="0" smtClean="0">
                <a:solidFill>
                  <a:srgbClr val="92D050"/>
                </a:solidFill>
              </a:rPr>
              <a:t>Lisa Shave M.S., MLS(ASCP)</a:t>
            </a:r>
            <a:r>
              <a:rPr lang="en-US" baseline="30000" dirty="0" smtClean="0">
                <a:solidFill>
                  <a:srgbClr val="92D050"/>
                </a:solidFill>
              </a:rPr>
              <a:t>CM</a:t>
            </a:r>
            <a:r>
              <a:rPr lang="en-US" dirty="0" smtClean="0">
                <a:solidFill>
                  <a:srgbClr val="92D050"/>
                </a:solidFill>
              </a:rPr>
              <a:t>SBB</a:t>
            </a:r>
            <a:r>
              <a:rPr lang="en-US" baseline="30000" dirty="0" smtClean="0">
                <a:solidFill>
                  <a:srgbClr val="92D050"/>
                </a:solidFill>
              </a:rPr>
              <a:t>CM</a:t>
            </a:r>
            <a:br>
              <a:rPr lang="en-US" baseline="30000" dirty="0" smtClean="0">
                <a:solidFill>
                  <a:srgbClr val="92D050"/>
                </a:solidFill>
              </a:rPr>
            </a:br>
            <a:r>
              <a:rPr lang="en-US" dirty="0" smtClean="0">
                <a:solidFill>
                  <a:srgbClr val="92D050"/>
                </a:solidFill>
              </a:rPr>
              <a:t>Mercer County Community College</a:t>
            </a:r>
            <a:br>
              <a:rPr lang="en-US" dirty="0" smtClean="0">
                <a:solidFill>
                  <a:srgbClr val="92D050"/>
                </a:solidFill>
              </a:rPr>
            </a:br>
            <a:r>
              <a:rPr lang="en-US" dirty="0" smtClean="0">
                <a:solidFill>
                  <a:srgbClr val="92D050"/>
                </a:solidFill>
              </a:rPr>
              <a:t>MLT Program Coordinator and Professor</a:t>
            </a:r>
            <a:endParaRPr lang="en-US" baseline="30000" dirty="0">
              <a:solidFill>
                <a:srgbClr val="92D050"/>
              </a:solidFill>
            </a:endParaRPr>
          </a:p>
        </p:txBody>
      </p:sp>
    </p:spTree>
    <p:extLst>
      <p:ext uri="{BB962C8B-B14F-4D97-AF65-F5344CB8AC3E}">
        <p14:creationId xmlns:p14="http://schemas.microsoft.com/office/powerpoint/2010/main" val="218617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are the benefits/limitations of asynchronous versus synchronous learning environments?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6461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528" y="4038809"/>
            <a:ext cx="5888736" cy="1754326"/>
          </a:xfrm>
          <a:prstGeom prst="rect">
            <a:avLst/>
          </a:prstGeom>
          <a:noFill/>
        </p:spPr>
        <p:txBody>
          <a:bodyPr wrap="square" rtlCol="0">
            <a:spAutoFit/>
          </a:bodyPr>
          <a:lstStyle/>
          <a:p>
            <a:r>
              <a:rPr lang="en-US" dirty="0" smtClean="0"/>
              <a:t>“The </a:t>
            </a:r>
            <a:r>
              <a:rPr lang="en-US" dirty="0"/>
              <a:t>research discussed here demonstrates that asynchronous and synchronous e-learning complement each other. An implication for instructors is to provide several types of asynchronous and synchronous communication so that appropriate means are available for different learning activities. </a:t>
            </a:r>
            <a:r>
              <a:rPr lang="en-US" dirty="0" smtClean="0"/>
              <a:t>”</a:t>
            </a:r>
            <a:endParaRPr lang="en-US" dirty="0"/>
          </a:p>
        </p:txBody>
      </p:sp>
      <p:pic>
        <p:nvPicPr>
          <p:cNvPr id="2050" name="Picture 2" descr="https://www.educause.edu/apps/eq/eqm08/eqm084_images/EQM0848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82" y="1855922"/>
            <a:ext cx="4432101" cy="1743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534912" y="392029"/>
            <a:ext cx="4191427" cy="5793423"/>
          </a:xfrm>
          <a:prstGeom prst="rect">
            <a:avLst/>
          </a:prstGeom>
        </p:spPr>
      </p:pic>
      <p:sp>
        <p:nvSpPr>
          <p:cNvPr id="5" name="Title 4"/>
          <p:cNvSpPr>
            <a:spLocks noGrp="1"/>
          </p:cNvSpPr>
          <p:nvPr>
            <p:ph type="title"/>
          </p:nvPr>
        </p:nvSpPr>
        <p:spPr>
          <a:xfrm>
            <a:off x="606552" y="694309"/>
            <a:ext cx="10515600" cy="1325563"/>
          </a:xfrm>
        </p:spPr>
        <p:txBody>
          <a:bodyPr/>
          <a:lstStyle/>
          <a:p>
            <a:r>
              <a:rPr lang="en-US" dirty="0"/>
              <a:t>2008 Stefan </a:t>
            </a:r>
            <a:r>
              <a:rPr lang="en-US" dirty="0" err="1"/>
              <a:t>Hrastinski</a:t>
            </a:r>
            <a:r>
              <a:rPr lang="en-US" dirty="0"/>
              <a:t/>
            </a:r>
            <a:br>
              <a:rPr lang="en-US" dirty="0"/>
            </a:br>
            <a:endParaRPr lang="en-US" dirty="0"/>
          </a:p>
        </p:txBody>
      </p:sp>
    </p:spTree>
    <p:extLst>
      <p:ext uri="{BB962C8B-B14F-4D97-AF65-F5344CB8AC3E}">
        <p14:creationId xmlns:p14="http://schemas.microsoft.com/office/powerpoint/2010/main" val="2521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the two modalities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What's the Difference Between Asynchronous and Synchronou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055" y="1573061"/>
            <a:ext cx="6035891" cy="485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3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 students more successful with an asynchronous or a synchronous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41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54" y="351112"/>
            <a:ext cx="11587190" cy="1325563"/>
          </a:xfrm>
        </p:spPr>
        <p:txBody>
          <a:bodyPr>
            <a:noAutofit/>
          </a:bodyPr>
          <a:lstStyle/>
          <a:p>
            <a:r>
              <a:rPr lang="en-US" sz="3200" dirty="0" smtClean="0"/>
              <a:t>A Comparison of Asynchronous Online Text-Based Lectures and Synchronous Interactive Web Conferencing Lectures (Skylar, 2009)</a:t>
            </a:r>
            <a:endParaRPr lang="en-US" sz="3200" dirty="0"/>
          </a:p>
        </p:txBody>
      </p:sp>
      <p:sp>
        <p:nvSpPr>
          <p:cNvPr id="3" name="Content Placeholder 2"/>
          <p:cNvSpPr>
            <a:spLocks noGrp="1"/>
          </p:cNvSpPr>
          <p:nvPr>
            <p:ph sz="half" idx="1"/>
          </p:nvPr>
        </p:nvSpPr>
        <p:spPr>
          <a:xfrm>
            <a:off x="261258" y="1705102"/>
            <a:ext cx="4746172" cy="4940935"/>
          </a:xfrm>
        </p:spPr>
        <p:txBody>
          <a:bodyPr>
            <a:normAutofit fontScale="92500" lnSpcReduction="10000"/>
          </a:bodyPr>
          <a:lstStyle/>
          <a:p>
            <a:r>
              <a:rPr lang="en-US" sz="1700" dirty="0" smtClean="0"/>
              <a:t>Goal: </a:t>
            </a:r>
            <a:r>
              <a:rPr lang="en-US" sz="1700" i="1" dirty="0"/>
              <a:t>This study </a:t>
            </a:r>
            <a:r>
              <a:rPr lang="en-US" sz="1700" i="1" dirty="0" smtClean="0"/>
              <a:t>aimed to </a:t>
            </a:r>
            <a:r>
              <a:rPr lang="en-US" sz="1700" i="1" dirty="0"/>
              <a:t>compare asynchronous online environments and synchronous web conferencing environments and their effect on the achievement and satisfaction of students</a:t>
            </a:r>
            <a:r>
              <a:rPr lang="en-US" sz="1700" i="1" dirty="0" smtClean="0"/>
              <a:t>.</a:t>
            </a:r>
          </a:p>
          <a:p>
            <a:pPr lvl="1"/>
            <a:r>
              <a:rPr lang="en-US" sz="1700" dirty="0"/>
              <a:t> </a:t>
            </a:r>
            <a:r>
              <a:rPr lang="en-US" sz="1700" dirty="0" smtClean="0"/>
              <a:t>Investigated </a:t>
            </a:r>
            <a:r>
              <a:rPr lang="en-US" sz="1700" dirty="0"/>
              <a:t>whether asynchronous and synchronous online instruction </a:t>
            </a:r>
            <a:r>
              <a:rPr lang="en-US" sz="1700" dirty="0" smtClean="0"/>
              <a:t>results </a:t>
            </a:r>
            <a:r>
              <a:rPr lang="en-US" sz="1700" dirty="0"/>
              <a:t>in differences in student performance, student satisfaction, or student perception of their technology </a:t>
            </a:r>
            <a:r>
              <a:rPr lang="en-US" sz="1700" dirty="0" smtClean="0"/>
              <a:t>skills.</a:t>
            </a:r>
          </a:p>
          <a:p>
            <a:r>
              <a:rPr lang="en-US" sz="1400" dirty="0" smtClean="0"/>
              <a:t>Findings</a:t>
            </a:r>
          </a:p>
          <a:p>
            <a:pPr lvl="1"/>
            <a:r>
              <a:rPr lang="en-US" sz="1400" b="1" dirty="0" smtClean="0"/>
              <a:t>Student Performance</a:t>
            </a:r>
          </a:p>
          <a:p>
            <a:pPr lvl="2"/>
            <a:r>
              <a:rPr lang="en-US" sz="1000" dirty="0" smtClean="0"/>
              <a:t>Students</a:t>
            </a:r>
            <a:r>
              <a:rPr lang="en-US" sz="1000" dirty="0"/>
              <a:t>’ performance was </a:t>
            </a:r>
            <a:r>
              <a:rPr lang="en-US" sz="1000" dirty="0" smtClean="0"/>
              <a:t>slightly improved </a:t>
            </a:r>
            <a:r>
              <a:rPr lang="en-US" sz="1000" dirty="0"/>
              <a:t>when provided with synchronous web conferencing </a:t>
            </a:r>
            <a:r>
              <a:rPr lang="en-US" sz="1000" dirty="0" smtClean="0"/>
              <a:t>lecture vs</a:t>
            </a:r>
            <a:r>
              <a:rPr lang="en-US" sz="1000" dirty="0"/>
              <a:t>. only asynchronous text-based </a:t>
            </a:r>
            <a:r>
              <a:rPr lang="en-US" sz="1000" dirty="0" smtClean="0"/>
              <a:t>lectures. However, both </a:t>
            </a:r>
            <a:r>
              <a:rPr lang="en-US" sz="1000" dirty="0"/>
              <a:t>types of lectures </a:t>
            </a:r>
            <a:r>
              <a:rPr lang="en-US" sz="1000" dirty="0" smtClean="0"/>
              <a:t>were </a:t>
            </a:r>
            <a:r>
              <a:rPr lang="en-US" sz="1000" dirty="0"/>
              <a:t>effective in delivering online </a:t>
            </a:r>
            <a:r>
              <a:rPr lang="en-US" sz="1000" dirty="0" smtClean="0"/>
              <a:t>instruction.</a:t>
            </a:r>
            <a:endParaRPr lang="en-US" sz="1000" dirty="0"/>
          </a:p>
          <a:p>
            <a:pPr lvl="1"/>
            <a:r>
              <a:rPr lang="en-US" sz="1400" b="1" dirty="0" smtClean="0"/>
              <a:t>Satisfaction</a:t>
            </a:r>
            <a:r>
              <a:rPr lang="en-US" sz="1400" dirty="0" smtClean="0"/>
              <a:t> </a:t>
            </a:r>
          </a:p>
          <a:p>
            <a:pPr lvl="2"/>
            <a:r>
              <a:rPr lang="en-US" sz="1000" dirty="0" smtClean="0"/>
              <a:t>73.2</a:t>
            </a:r>
            <a:r>
              <a:rPr lang="en-US" sz="1000" dirty="0"/>
              <a:t>% (30) of the </a:t>
            </a:r>
            <a:r>
              <a:rPr lang="en-US" sz="1000" dirty="0" smtClean="0"/>
              <a:t>students would </a:t>
            </a:r>
            <a:r>
              <a:rPr lang="en-US" sz="1000" dirty="0"/>
              <a:t>prefer to take an online course which uses synchronous web </a:t>
            </a:r>
            <a:r>
              <a:rPr lang="en-US" sz="1000" dirty="0" smtClean="0"/>
              <a:t>conferencing</a:t>
            </a:r>
          </a:p>
          <a:p>
            <a:pPr lvl="2"/>
            <a:r>
              <a:rPr lang="en-US" sz="1000" dirty="0" smtClean="0"/>
              <a:t>87.8% (36) of the students felt that participating in synchronous web conferencing lectures increased their understanding of the course material, in addition to using the text-based lecture materials</a:t>
            </a:r>
          </a:p>
          <a:p>
            <a:pPr lvl="2"/>
            <a:r>
              <a:rPr lang="en-US" sz="1000" dirty="0" smtClean="0"/>
              <a:t>80.5</a:t>
            </a:r>
            <a:r>
              <a:rPr lang="en-US" sz="1000" dirty="0"/>
              <a:t>% (33) of the students felt that they </a:t>
            </a:r>
            <a:r>
              <a:rPr lang="en-US" sz="1000" dirty="0" smtClean="0"/>
              <a:t>performed better </a:t>
            </a:r>
            <a:r>
              <a:rPr lang="en-US" sz="1000" dirty="0"/>
              <a:t>on weekly quizzes when synchronous web conferencing </a:t>
            </a:r>
            <a:r>
              <a:rPr lang="en-US" sz="1000" dirty="0" smtClean="0"/>
              <a:t>lectures were </a:t>
            </a:r>
            <a:r>
              <a:rPr lang="en-US" sz="1000" dirty="0"/>
              <a:t>used to present the material rather than using </a:t>
            </a:r>
            <a:r>
              <a:rPr lang="en-US" sz="1000" dirty="0" smtClean="0"/>
              <a:t>asynchronous text-based </a:t>
            </a:r>
            <a:r>
              <a:rPr lang="en-US" sz="1000" dirty="0"/>
              <a:t>materials only to prepare for </a:t>
            </a:r>
            <a:r>
              <a:rPr lang="en-US" sz="1000" dirty="0" smtClean="0"/>
              <a:t>quizzes</a:t>
            </a:r>
          </a:p>
          <a:p>
            <a:pPr lvl="1"/>
            <a:r>
              <a:rPr lang="en-US" sz="1400" b="1" dirty="0" smtClean="0"/>
              <a:t>Technology skill level</a:t>
            </a:r>
          </a:p>
          <a:p>
            <a:pPr lvl="2"/>
            <a:r>
              <a:rPr lang="en-US" sz="1000" dirty="0" smtClean="0"/>
              <a:t>An </a:t>
            </a:r>
            <a:r>
              <a:rPr lang="en-US" sz="1000" dirty="0"/>
              <a:t>improvement in students’ perception of these specific technology </a:t>
            </a:r>
            <a:r>
              <a:rPr lang="en-US" sz="1000" dirty="0" smtClean="0"/>
              <a:t>skills over </a:t>
            </a:r>
            <a:r>
              <a:rPr lang="en-US" sz="1000" dirty="0"/>
              <a:t>the course of the semester</a:t>
            </a:r>
            <a:endParaRPr lang="en-US" sz="1000" dirty="0" smtClean="0"/>
          </a:p>
        </p:txBody>
      </p:sp>
      <p:pic>
        <p:nvPicPr>
          <p:cNvPr id="6" name="Content Placeholder 5"/>
          <p:cNvPicPr>
            <a:picLocks noGrp="1" noChangeAspect="1"/>
          </p:cNvPicPr>
          <p:nvPr>
            <p:ph sz="half" idx="2"/>
          </p:nvPr>
        </p:nvPicPr>
        <p:blipFill>
          <a:blip r:embed="rId3"/>
          <a:stretch>
            <a:fillRect/>
          </a:stretch>
        </p:blipFill>
        <p:spPr>
          <a:xfrm>
            <a:off x="5553393" y="3928617"/>
            <a:ext cx="3138034" cy="1336471"/>
          </a:xfrm>
          <a:prstGeom prst="rect">
            <a:avLst/>
          </a:prstGeom>
        </p:spPr>
      </p:pic>
      <p:pic>
        <p:nvPicPr>
          <p:cNvPr id="9" name="Picture 8"/>
          <p:cNvPicPr>
            <a:picLocks noChangeAspect="1"/>
          </p:cNvPicPr>
          <p:nvPr/>
        </p:nvPicPr>
        <p:blipFill>
          <a:blip r:embed="rId4"/>
          <a:stretch>
            <a:fillRect/>
          </a:stretch>
        </p:blipFill>
        <p:spPr>
          <a:xfrm>
            <a:off x="8706401" y="1951789"/>
            <a:ext cx="2904159" cy="1986507"/>
          </a:xfrm>
          <a:prstGeom prst="rect">
            <a:avLst/>
          </a:prstGeom>
        </p:spPr>
      </p:pic>
      <p:pic>
        <p:nvPicPr>
          <p:cNvPr id="10" name="Picture 9"/>
          <p:cNvPicPr>
            <a:picLocks noChangeAspect="1"/>
          </p:cNvPicPr>
          <p:nvPr/>
        </p:nvPicPr>
        <p:blipFill>
          <a:blip r:embed="rId5"/>
          <a:stretch>
            <a:fillRect/>
          </a:stretch>
        </p:blipFill>
        <p:spPr>
          <a:xfrm>
            <a:off x="8691427" y="4053529"/>
            <a:ext cx="2782216" cy="1317113"/>
          </a:xfrm>
          <a:prstGeom prst="rect">
            <a:avLst/>
          </a:prstGeom>
        </p:spPr>
      </p:pic>
      <p:pic>
        <p:nvPicPr>
          <p:cNvPr id="11" name="Picture 10"/>
          <p:cNvPicPr>
            <a:picLocks noChangeAspect="1"/>
          </p:cNvPicPr>
          <p:nvPr/>
        </p:nvPicPr>
        <p:blipFill>
          <a:blip r:embed="rId6"/>
          <a:stretch>
            <a:fillRect/>
          </a:stretch>
        </p:blipFill>
        <p:spPr>
          <a:xfrm>
            <a:off x="5538418" y="2025018"/>
            <a:ext cx="3167983" cy="1798045"/>
          </a:xfrm>
          <a:prstGeom prst="rect">
            <a:avLst/>
          </a:prstGeom>
        </p:spPr>
      </p:pic>
    </p:spTree>
    <p:extLst>
      <p:ext uri="{BB962C8B-B14F-4D97-AF65-F5344CB8AC3E}">
        <p14:creationId xmlns:p14="http://schemas.microsoft.com/office/powerpoint/2010/main" val="260753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783977" y="2098766"/>
            <a:ext cx="3857897" cy="3466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sz="3600" b="1" dirty="0"/>
              <a:t>A Comparison of Higher Order Thinking Skills Demonstrated in Synchronous and Asynchronous Online College Discussion </a:t>
            </a:r>
            <a:r>
              <a:rPr lang="en-US" sz="3600" b="1" dirty="0" smtClean="0"/>
              <a:t>Posts (</a:t>
            </a:r>
            <a:r>
              <a:rPr lang="en-US" sz="3600" b="1" dirty="0" err="1" smtClean="0"/>
              <a:t>Bierton</a:t>
            </a:r>
            <a:r>
              <a:rPr lang="en-US" sz="3600" b="1" dirty="0" smtClean="0"/>
              <a:t>, 2016)</a:t>
            </a:r>
            <a:endParaRPr lang="en-US" dirty="0"/>
          </a:p>
        </p:txBody>
      </p:sp>
      <p:sp>
        <p:nvSpPr>
          <p:cNvPr id="7" name="Content Placeholder 6"/>
          <p:cNvSpPr>
            <a:spLocks noGrp="1"/>
          </p:cNvSpPr>
          <p:nvPr>
            <p:ph sz="half" idx="1"/>
          </p:nvPr>
        </p:nvSpPr>
        <p:spPr/>
        <p:txBody>
          <a:bodyPr>
            <a:normAutofit fontScale="85000" lnSpcReduction="10000"/>
          </a:bodyPr>
          <a:lstStyle/>
          <a:p>
            <a:r>
              <a:rPr lang="en-US" sz="2400" dirty="0" smtClean="0"/>
              <a:t>Goal: </a:t>
            </a:r>
            <a:r>
              <a:rPr lang="en-US" sz="2400" i="1" dirty="0"/>
              <a:t>E</a:t>
            </a:r>
            <a:r>
              <a:rPr lang="en-US" sz="2400" i="1" dirty="0" smtClean="0"/>
              <a:t>xplore what </a:t>
            </a:r>
            <a:r>
              <a:rPr lang="en-US" sz="2400" b="1" i="1" dirty="0" smtClean="0"/>
              <a:t>higher order thinking skills </a:t>
            </a:r>
            <a:r>
              <a:rPr lang="en-US" sz="2400" i="1" dirty="0" smtClean="0"/>
              <a:t>develop naturally via student social constructivism. This exploratory study measured instances of higher order thinking skills in synchronous and asynchronous online discussion.</a:t>
            </a:r>
          </a:p>
          <a:p>
            <a:pPr lvl="1"/>
            <a:r>
              <a:rPr lang="en-US" i="1" dirty="0" smtClean="0"/>
              <a:t>Used the Taxonomy of Cognitive Behavior</a:t>
            </a:r>
            <a:endParaRPr lang="en-US" dirty="0" smtClean="0"/>
          </a:p>
          <a:p>
            <a:r>
              <a:rPr lang="en-US" sz="2400" dirty="0" smtClean="0"/>
              <a:t>Findings</a:t>
            </a:r>
          </a:p>
          <a:p>
            <a:pPr lvl="1"/>
            <a:r>
              <a:rPr lang="en-US" dirty="0" smtClean="0"/>
              <a:t>Overall </a:t>
            </a:r>
            <a:r>
              <a:rPr lang="en-US" dirty="0"/>
              <a:t>synchronous discussion was found to be at the knowledge level and overall asynchronous discussion was at the comprehension level. </a:t>
            </a:r>
            <a:endParaRPr lang="en-US" dirty="0" smtClean="0"/>
          </a:p>
          <a:p>
            <a:pPr lvl="1"/>
            <a:r>
              <a:rPr lang="en-US" dirty="0" smtClean="0"/>
              <a:t>A </a:t>
            </a:r>
            <a:r>
              <a:rPr lang="en-US" dirty="0"/>
              <a:t>statistically significant difference in the overall cognitive level of comments between the two groups was found.</a:t>
            </a:r>
            <a:endParaRPr lang="en-US" sz="2000" dirty="0" smtClean="0"/>
          </a:p>
          <a:p>
            <a:endParaRPr lang="en-US" dirty="0"/>
          </a:p>
        </p:txBody>
      </p:sp>
      <p:sp>
        <p:nvSpPr>
          <p:cNvPr id="10" name="Content Placeholder 9"/>
          <p:cNvSpPr>
            <a:spLocks noGrp="1"/>
          </p:cNvSpPr>
          <p:nvPr>
            <p:ph sz="half" idx="2"/>
          </p:nvPr>
        </p:nvSpPr>
        <p:spPr/>
        <p:txBody>
          <a:bodyPr/>
          <a:lstStyle/>
          <a:p>
            <a:endParaRPr lang="en-US"/>
          </a:p>
        </p:txBody>
      </p:sp>
      <p:pic>
        <p:nvPicPr>
          <p:cNvPr id="4098" name="Picture 2" descr="Bloom´s Taxonomy - The Amazing World of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660" y="1412420"/>
            <a:ext cx="7143750" cy="48387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6981825" y="2228713"/>
            <a:ext cx="3562350" cy="3114675"/>
          </a:xfrm>
          <a:prstGeom prst="rect">
            <a:avLst/>
          </a:prstGeom>
        </p:spPr>
      </p:pic>
    </p:spTree>
    <p:extLst>
      <p:ext uri="{BB962C8B-B14F-4D97-AF65-F5344CB8AC3E}">
        <p14:creationId xmlns:p14="http://schemas.microsoft.com/office/powerpoint/2010/main" val="11329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if we blend the two?</a:t>
            </a:r>
            <a:endParaRPr lang="en-US" dirty="0"/>
          </a:p>
        </p:txBody>
      </p:sp>
      <p:sp>
        <p:nvSpPr>
          <p:cNvPr id="6" name="Text Placeholder 5"/>
          <p:cNvSpPr>
            <a:spLocks noGrp="1"/>
          </p:cNvSpPr>
          <p:nvPr>
            <p:ph type="body" idx="1"/>
          </p:nvPr>
        </p:nvSpPr>
        <p:spPr/>
        <p:txBody>
          <a:bodyPr/>
          <a:lstStyle/>
          <a:p>
            <a:r>
              <a:rPr lang="en-US" dirty="0" smtClean="0"/>
              <a:t>Do students feel </a:t>
            </a:r>
            <a:r>
              <a:rPr lang="en-US" dirty="0"/>
              <a:t>more motivated or </a:t>
            </a:r>
            <a:r>
              <a:rPr lang="en-US" dirty="0" smtClean="0"/>
              <a:t>engaged?</a:t>
            </a:r>
            <a:endParaRPr lang="en-US" dirty="0"/>
          </a:p>
        </p:txBody>
      </p:sp>
    </p:spTree>
    <p:extLst>
      <p:ext uri="{BB962C8B-B14F-4D97-AF65-F5344CB8AC3E}">
        <p14:creationId xmlns:p14="http://schemas.microsoft.com/office/powerpoint/2010/main" val="330523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 dynamic analysis of the interplay between asynchronous and synchronous communication in online learning: The impact of motivation (</a:t>
            </a:r>
            <a:r>
              <a:rPr lang="en-US" sz="3200" dirty="0" err="1" smtClean="0"/>
              <a:t>Reinties</a:t>
            </a:r>
            <a:r>
              <a:rPr lang="en-US" sz="3200" dirty="0" smtClean="0"/>
              <a:t>, 2014)</a:t>
            </a:r>
            <a:endParaRPr lang="en-US" sz="3200" dirty="0"/>
          </a:p>
        </p:txBody>
      </p:sp>
      <p:pic>
        <p:nvPicPr>
          <p:cNvPr id="5" name="Content Placeholder 4"/>
          <p:cNvPicPr>
            <a:picLocks noGrp="1" noChangeAspect="1"/>
          </p:cNvPicPr>
          <p:nvPr>
            <p:ph sz="half" idx="1"/>
          </p:nvPr>
        </p:nvPicPr>
        <p:blipFill>
          <a:blip r:embed="rId3"/>
          <a:stretch>
            <a:fillRect/>
          </a:stretch>
        </p:blipFill>
        <p:spPr>
          <a:xfrm>
            <a:off x="838200" y="2140994"/>
            <a:ext cx="5181600" cy="3720599"/>
          </a:xfrm>
          <a:prstGeom prst="rect">
            <a:avLst/>
          </a:prstGeom>
        </p:spPr>
      </p:pic>
      <p:sp>
        <p:nvSpPr>
          <p:cNvPr id="4" name="Content Placeholder 3"/>
          <p:cNvSpPr>
            <a:spLocks noGrp="1"/>
          </p:cNvSpPr>
          <p:nvPr>
            <p:ph sz="half" idx="2"/>
          </p:nvPr>
        </p:nvSpPr>
        <p:spPr>
          <a:xfrm>
            <a:off x="5864352" y="1386712"/>
            <a:ext cx="5489448" cy="5001896"/>
          </a:xfrm>
        </p:spPr>
        <p:txBody>
          <a:bodyPr>
            <a:normAutofit fontScale="77500" lnSpcReduction="20000"/>
          </a:bodyPr>
          <a:lstStyle/>
          <a:p>
            <a:r>
              <a:rPr lang="en-US" sz="2400" dirty="0" smtClean="0"/>
              <a:t>Goal: </a:t>
            </a:r>
          </a:p>
          <a:p>
            <a:pPr lvl="1"/>
            <a:r>
              <a:rPr lang="en-US" sz="2000" dirty="0" smtClean="0"/>
              <a:t>Sy</a:t>
            </a:r>
            <a:r>
              <a:rPr lang="en-US" sz="1800" i="1" dirty="0" smtClean="0"/>
              <a:t>nchronous communication does not afford as much time for reflection as asynchronous communication. Therefore, a combination of synchronous and asynchronous communication in e‐learning would seem desirable to optimally support learner engagement and the quality of student learning</a:t>
            </a:r>
          </a:p>
          <a:p>
            <a:pPr lvl="1"/>
            <a:r>
              <a:rPr lang="en-US" sz="1800" b="1" i="1" dirty="0"/>
              <a:t>I</a:t>
            </a:r>
            <a:r>
              <a:rPr lang="en-US" sz="1800" b="1" i="1" dirty="0" smtClean="0"/>
              <a:t>nvestigated </a:t>
            </a:r>
            <a:r>
              <a:rPr lang="en-US" sz="1800" b="1" i="1" dirty="0"/>
              <a:t>how learners balance the use of synchronous and asynchronous communication during the runtime of an online course, and how these decisions are related to learners’ degree of </a:t>
            </a:r>
            <a:r>
              <a:rPr lang="en-US" sz="1800" b="1" i="1" dirty="0" smtClean="0"/>
              <a:t>self-determination/engagement/motivation. </a:t>
            </a:r>
          </a:p>
          <a:p>
            <a:r>
              <a:rPr lang="en-US" sz="2400" dirty="0" smtClean="0"/>
              <a:t>Findings</a:t>
            </a:r>
          </a:p>
          <a:p>
            <a:pPr lvl="1"/>
            <a:r>
              <a:rPr lang="en-US" sz="2000" dirty="0" smtClean="0"/>
              <a:t>Positive </a:t>
            </a:r>
            <a:r>
              <a:rPr lang="en-US" sz="2000" dirty="0"/>
              <a:t>relations between engagement in synchronous and asynchronous communication were found, with the strongest influence from using asynchronous to synchronous communication</a:t>
            </a:r>
            <a:r>
              <a:rPr lang="en-US" sz="2000" dirty="0" smtClean="0"/>
              <a:t>.</a:t>
            </a:r>
          </a:p>
          <a:p>
            <a:pPr lvl="1"/>
            <a:r>
              <a:rPr lang="en-US" sz="2000" dirty="0" smtClean="0"/>
              <a:t>Participating </a:t>
            </a:r>
            <a:r>
              <a:rPr lang="en-US" sz="2000" dirty="0"/>
              <a:t>in a web-videoconference, which enlarges the interpersonal dynamics, may have provided opportunities for students to mutually influence each other’s motivation to engage in </a:t>
            </a:r>
            <a:r>
              <a:rPr lang="en-US" sz="2000" dirty="0" smtClean="0"/>
              <a:t>learning.</a:t>
            </a:r>
          </a:p>
          <a:p>
            <a:pPr lvl="1"/>
            <a:r>
              <a:rPr lang="en-US" sz="2000" dirty="0" smtClean="0"/>
              <a:t>There level of engagement did drop over time amongst both groups of students. Incorporate more </a:t>
            </a:r>
            <a:br>
              <a:rPr lang="en-US" sz="2000" dirty="0" smtClean="0"/>
            </a:br>
            <a:r>
              <a:rPr lang="en-US" sz="2000" dirty="0" smtClean="0"/>
              <a:t>stimulating or collaborative projects to enhance the cohesion and drive motivation.  </a:t>
            </a:r>
          </a:p>
        </p:txBody>
      </p:sp>
    </p:spTree>
    <p:extLst>
      <p:ext uri="{BB962C8B-B14F-4D97-AF65-F5344CB8AC3E}">
        <p14:creationId xmlns:p14="http://schemas.microsoft.com/office/powerpoint/2010/main" val="2090273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if we blend the two?</a:t>
            </a:r>
          </a:p>
        </p:txBody>
      </p:sp>
      <p:sp>
        <p:nvSpPr>
          <p:cNvPr id="6" name="Text Placeholder 5"/>
          <p:cNvSpPr>
            <a:spLocks noGrp="1"/>
          </p:cNvSpPr>
          <p:nvPr>
            <p:ph type="body" idx="1"/>
          </p:nvPr>
        </p:nvSpPr>
        <p:spPr/>
        <p:txBody>
          <a:bodyPr/>
          <a:lstStyle/>
          <a:p>
            <a:r>
              <a:rPr lang="en-US" dirty="0" smtClean="0"/>
              <a:t>Will more students be able to “attend” class? Will this contribute to their overall success?</a:t>
            </a:r>
            <a:endParaRPr lang="en-US" dirty="0"/>
          </a:p>
        </p:txBody>
      </p:sp>
    </p:spTree>
    <p:extLst>
      <p:ext uri="{BB962C8B-B14F-4D97-AF65-F5344CB8AC3E}">
        <p14:creationId xmlns:p14="http://schemas.microsoft.com/office/powerpoint/2010/main" val="1148605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365125"/>
            <a:ext cx="11434618" cy="1325563"/>
          </a:xfrm>
        </p:spPr>
        <p:txBody>
          <a:bodyPr>
            <a:noAutofit/>
          </a:bodyPr>
          <a:lstStyle/>
          <a:p>
            <a:r>
              <a:rPr lang="en-US" sz="2800" dirty="0"/>
              <a:t>Investigating synchronous and asynchronous class </a:t>
            </a:r>
            <a:br>
              <a:rPr lang="en-US" sz="2800" dirty="0"/>
            </a:br>
            <a:r>
              <a:rPr lang="en-US" sz="2800" dirty="0"/>
              <a:t>attendance as predictors of academic success in online </a:t>
            </a:r>
            <a:r>
              <a:rPr lang="en-US" sz="2800" dirty="0" smtClean="0"/>
              <a:t>education</a:t>
            </a:r>
            <a:br>
              <a:rPr lang="en-US" sz="2800" dirty="0" smtClean="0"/>
            </a:br>
            <a:r>
              <a:rPr lang="en-US" sz="2800" dirty="0" smtClean="0"/>
              <a:t>(</a:t>
            </a:r>
            <a:r>
              <a:rPr lang="en-US" sz="2800" dirty="0" err="1"/>
              <a:t>Nieuwoudt</a:t>
            </a:r>
            <a:r>
              <a:rPr lang="en-US" sz="2800" dirty="0"/>
              <a:t> 2020</a:t>
            </a:r>
            <a:r>
              <a:rPr lang="en-US" sz="2800" dirty="0" smtClean="0"/>
              <a:t>)</a:t>
            </a:r>
            <a:endParaRPr lang="en-US" sz="2800" dirty="0"/>
          </a:p>
        </p:txBody>
      </p:sp>
      <p:sp>
        <p:nvSpPr>
          <p:cNvPr id="4" name="Content Placeholder 3"/>
          <p:cNvSpPr>
            <a:spLocks noGrp="1"/>
          </p:cNvSpPr>
          <p:nvPr>
            <p:ph sz="half" idx="2"/>
          </p:nvPr>
        </p:nvSpPr>
        <p:spPr>
          <a:xfrm>
            <a:off x="5947954" y="1825625"/>
            <a:ext cx="5405846" cy="4039466"/>
          </a:xfrm>
        </p:spPr>
        <p:txBody>
          <a:bodyPr>
            <a:normAutofit fontScale="40000" lnSpcReduction="20000"/>
          </a:bodyPr>
          <a:lstStyle/>
          <a:p>
            <a:r>
              <a:rPr lang="en-US" sz="4300" dirty="0"/>
              <a:t>Goal: </a:t>
            </a:r>
            <a:endParaRPr lang="en-US" sz="4300" dirty="0" smtClean="0"/>
          </a:p>
          <a:p>
            <a:pPr lvl="1"/>
            <a:r>
              <a:rPr lang="en-US" sz="3900" b="1" i="1" dirty="0" smtClean="0"/>
              <a:t> </a:t>
            </a:r>
            <a:r>
              <a:rPr lang="en-US" sz="3900" b="1" i="1" dirty="0"/>
              <a:t>investigated the relationship between students’ academic success and </a:t>
            </a:r>
            <a:r>
              <a:rPr lang="en-US" sz="3900" b="1" i="1" dirty="0" smtClean="0"/>
              <a:t>online </a:t>
            </a:r>
            <a:r>
              <a:rPr lang="en-US" sz="3900" b="1" i="1" dirty="0"/>
              <a:t>interaction and </a:t>
            </a:r>
            <a:r>
              <a:rPr lang="en-US" sz="3900" b="1" i="1" dirty="0" smtClean="0"/>
              <a:t>participation</a:t>
            </a:r>
          </a:p>
          <a:p>
            <a:pPr lvl="1"/>
            <a:r>
              <a:rPr lang="en-US" sz="3900" b="1" i="1" dirty="0" smtClean="0"/>
              <a:t>compared </a:t>
            </a:r>
            <a:r>
              <a:rPr lang="en-US" sz="3900" b="1" i="1" dirty="0"/>
              <a:t>their class attendance (synchronous virtual classes and/or watching the recorded virtual classes</a:t>
            </a:r>
            <a:r>
              <a:rPr lang="en-US" sz="3900" b="1" i="1" dirty="0" smtClean="0"/>
              <a:t>) with final grades</a:t>
            </a:r>
          </a:p>
          <a:p>
            <a:r>
              <a:rPr lang="en-US" sz="4300" dirty="0" smtClean="0"/>
              <a:t>Findings</a:t>
            </a:r>
            <a:endParaRPr lang="en-US" sz="4300" dirty="0"/>
          </a:p>
          <a:p>
            <a:pPr lvl="1"/>
            <a:r>
              <a:rPr lang="en-US" sz="3700" dirty="0" smtClean="0"/>
              <a:t>Attendance </a:t>
            </a:r>
            <a:r>
              <a:rPr lang="en-US" sz="3700" dirty="0"/>
              <a:t>is </a:t>
            </a:r>
            <a:r>
              <a:rPr lang="en-US" sz="3700" dirty="0" smtClean="0"/>
              <a:t>important for academic success. </a:t>
            </a:r>
          </a:p>
          <a:p>
            <a:pPr lvl="2"/>
            <a:r>
              <a:rPr lang="en-US" sz="3300" dirty="0"/>
              <a:t>it is important for students to attend class, but it does not necessarily make a difference whether students attend synchronous virtual classes or watch the recordings of the virtual classes</a:t>
            </a:r>
            <a:r>
              <a:rPr lang="en-US" sz="3300" dirty="0" smtClean="0"/>
              <a:t>.</a:t>
            </a:r>
          </a:p>
          <a:p>
            <a:pPr lvl="2"/>
            <a:r>
              <a:rPr lang="en-US" sz="3300" dirty="0" smtClean="0"/>
              <a:t>Academic </a:t>
            </a:r>
            <a:r>
              <a:rPr lang="en-US" sz="3300" dirty="0"/>
              <a:t>success may be increased by providing various options for students to participate and interact online, and to attend classes synchronously or asynchronously</a:t>
            </a:r>
            <a:r>
              <a:rPr lang="en-US" sz="3300" dirty="0" smtClean="0"/>
              <a:t>.</a:t>
            </a:r>
          </a:p>
          <a:p>
            <a:pPr lvl="2"/>
            <a:r>
              <a:rPr lang="en-US" sz="3300" dirty="0" smtClean="0"/>
              <a:t>The </a:t>
            </a:r>
            <a:r>
              <a:rPr lang="en-US" sz="3300" dirty="0"/>
              <a:t>flexibility of online education can enable students to be successful in their studies. </a:t>
            </a:r>
            <a:endParaRPr lang="en-US" sz="3300" dirty="0" smtClean="0"/>
          </a:p>
          <a:p>
            <a:pPr lvl="2"/>
            <a:r>
              <a:rPr lang="en-US" sz="3300" dirty="0" smtClean="0"/>
              <a:t>The </a:t>
            </a:r>
            <a:r>
              <a:rPr lang="en-US" sz="3300" dirty="0"/>
              <a:t>inclusion of varied activities is therefore recommended to increase academic success in online </a:t>
            </a:r>
            <a:r>
              <a:rPr lang="en-US" sz="3300" dirty="0" smtClean="0"/>
              <a:t>education.</a:t>
            </a:r>
            <a:endParaRPr lang="en-US" dirty="0"/>
          </a:p>
          <a:p>
            <a:pPr lvl="1"/>
            <a:endParaRPr lang="en-US" dirty="0"/>
          </a:p>
          <a:p>
            <a:endParaRPr lang="en-US" dirty="0"/>
          </a:p>
        </p:txBody>
      </p:sp>
      <p:pic>
        <p:nvPicPr>
          <p:cNvPr id="6" name="Picture 5"/>
          <p:cNvPicPr>
            <a:picLocks noChangeAspect="1"/>
          </p:cNvPicPr>
          <p:nvPr/>
        </p:nvPicPr>
        <p:blipFill>
          <a:blip r:embed="rId3"/>
          <a:stretch>
            <a:fillRect/>
          </a:stretch>
        </p:blipFill>
        <p:spPr>
          <a:xfrm>
            <a:off x="665715" y="2279403"/>
            <a:ext cx="4906242" cy="1340659"/>
          </a:xfrm>
          <a:prstGeom prst="rect">
            <a:avLst/>
          </a:prstGeom>
        </p:spPr>
      </p:pic>
      <p:pic>
        <p:nvPicPr>
          <p:cNvPr id="8" name="Picture 7"/>
          <p:cNvPicPr>
            <a:picLocks noChangeAspect="1"/>
          </p:cNvPicPr>
          <p:nvPr/>
        </p:nvPicPr>
        <p:blipFill>
          <a:blip r:embed="rId4"/>
          <a:stretch>
            <a:fillRect/>
          </a:stretch>
        </p:blipFill>
        <p:spPr>
          <a:xfrm>
            <a:off x="759978" y="3845358"/>
            <a:ext cx="4717715" cy="2204077"/>
          </a:xfrm>
          <a:prstGeom prst="rect">
            <a:avLst/>
          </a:prstGeom>
        </p:spPr>
      </p:pic>
    </p:spTree>
    <p:extLst>
      <p:ext uri="{BB962C8B-B14F-4D97-AF65-F5344CB8AC3E}">
        <p14:creationId xmlns:p14="http://schemas.microsoft.com/office/powerpoint/2010/main" val="249724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Takeaways from this session</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1)  </a:t>
            </a:r>
            <a:r>
              <a:rPr lang="en-US" dirty="0" smtClean="0"/>
              <a:t>The </a:t>
            </a:r>
            <a:r>
              <a:rPr lang="en-US" dirty="0"/>
              <a:t>importance of </a:t>
            </a:r>
            <a:r>
              <a:rPr lang="en-US" dirty="0" smtClean="0"/>
              <a:t>supplementing asynchronous learning with online synchronous sessions through real-time interactions to foster an engaging environment that creates a social presence for students. </a:t>
            </a:r>
            <a:br>
              <a:rPr lang="en-US" dirty="0" smtClean="0"/>
            </a:br>
            <a:endParaRPr lang="en-US" dirty="0"/>
          </a:p>
          <a:p>
            <a:pPr marL="0" indent="0">
              <a:buNone/>
            </a:pPr>
            <a:r>
              <a:rPr lang="en-US" dirty="0"/>
              <a:t>2)  </a:t>
            </a:r>
            <a:r>
              <a:rPr lang="en-US" dirty="0" smtClean="0"/>
              <a:t>Some tools and online learning platforms that faculty within our institution </a:t>
            </a:r>
            <a:r>
              <a:rPr lang="en-US" dirty="0"/>
              <a:t>must embrace </a:t>
            </a:r>
            <a:r>
              <a:rPr lang="en-US" dirty="0" smtClean="0"/>
              <a:t>for high-quality academic pedagogy </a:t>
            </a:r>
            <a:r>
              <a:rPr lang="en-US" dirty="0"/>
              <a:t>and content delivery.</a:t>
            </a:r>
          </a:p>
          <a:p>
            <a:pPr marL="0" indent="0">
              <a:buNone/>
            </a:pPr>
            <a:endParaRPr lang="en-US" dirty="0"/>
          </a:p>
          <a:p>
            <a:pPr marL="0" indent="0">
              <a:buNone/>
            </a:pPr>
            <a:r>
              <a:rPr lang="en-US" dirty="0"/>
              <a:t>3)  </a:t>
            </a:r>
            <a:r>
              <a:rPr lang="en-US" dirty="0" smtClean="0"/>
              <a:t>The MLT Program’s approach to implementing, </a:t>
            </a:r>
            <a:r>
              <a:rPr lang="en-US" dirty="0"/>
              <a:t>evaluating, analyzing, and mastering synchronous communication technologies for the purpose of incorporating synchronous </a:t>
            </a:r>
            <a:r>
              <a:rPr lang="en-US" dirty="0" smtClean="0"/>
              <a:t>learning into the asynchronous learning environment.</a:t>
            </a:r>
            <a:endParaRPr lang="en-US" dirty="0"/>
          </a:p>
        </p:txBody>
      </p:sp>
      <p:sp>
        <p:nvSpPr>
          <p:cNvPr id="4" name="Slide Number Placeholder 3"/>
          <p:cNvSpPr>
            <a:spLocks noGrp="1"/>
          </p:cNvSpPr>
          <p:nvPr>
            <p:ph type="sldNum" sz="quarter" idx="12"/>
          </p:nvPr>
        </p:nvSpPr>
        <p:spPr/>
        <p:txBody>
          <a:bodyPr/>
          <a:lstStyle/>
          <a:p>
            <a:fld id="{CB4D90F4-875D-4CB3-9EC1-528C7651E482}" type="slidenum">
              <a:rPr lang="en-US" smtClean="0"/>
              <a:t>2</a:t>
            </a:fld>
            <a:endParaRPr lang="en-US"/>
          </a:p>
        </p:txBody>
      </p:sp>
    </p:spTree>
    <p:extLst>
      <p:ext uri="{BB962C8B-B14F-4D97-AF65-F5344CB8AC3E}">
        <p14:creationId xmlns:p14="http://schemas.microsoft.com/office/powerpoint/2010/main" val="43865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Research Articles</a:t>
            </a:r>
            <a:endParaRPr lang="en-US" dirty="0"/>
          </a:p>
        </p:txBody>
      </p:sp>
      <p:sp>
        <p:nvSpPr>
          <p:cNvPr id="5" name="Content Placeholder 4"/>
          <p:cNvSpPr>
            <a:spLocks noGrp="1"/>
          </p:cNvSpPr>
          <p:nvPr>
            <p:ph idx="1"/>
          </p:nvPr>
        </p:nvSpPr>
        <p:spPr/>
        <p:txBody>
          <a:bodyPr>
            <a:normAutofit fontScale="92500"/>
          </a:bodyPr>
          <a:lstStyle/>
          <a:p>
            <a:r>
              <a:rPr lang="en-US" sz="2400" dirty="0" smtClean="0"/>
              <a:t>(2009) Students</a:t>
            </a:r>
            <a:r>
              <a:rPr lang="en-US" sz="2400" dirty="0"/>
              <a:t>’ performance was slightly improved when provided with synchronous web conferencing lecture vs. only asynchronous text-based lectures. </a:t>
            </a:r>
            <a:r>
              <a:rPr lang="en-US" sz="2400" dirty="0" smtClean="0"/>
              <a:t/>
            </a:r>
            <a:br>
              <a:rPr lang="en-US" sz="2400" dirty="0" smtClean="0"/>
            </a:br>
            <a:endParaRPr lang="en-US" sz="2400" dirty="0" smtClean="0"/>
          </a:p>
          <a:p>
            <a:r>
              <a:rPr lang="en-US" sz="2400" dirty="0"/>
              <a:t>(2016)-Overall synchronous discussion was found to be at the knowledge level (lower level) and overall asynchronous discussion was at the comprehension level (higher level</a:t>
            </a:r>
            <a:r>
              <a:rPr lang="en-US" sz="2400" dirty="0" smtClean="0"/>
              <a:t>).</a:t>
            </a:r>
          </a:p>
          <a:p>
            <a:endParaRPr lang="en-US" sz="2400" dirty="0" smtClean="0"/>
          </a:p>
          <a:p>
            <a:r>
              <a:rPr lang="en-US" sz="2400" dirty="0" smtClean="0"/>
              <a:t>(2013)- Positive relations between engagement and motivation were found amongst students who were enrolled in a asynchronous/synchronous learning environment.</a:t>
            </a:r>
          </a:p>
          <a:p>
            <a:endParaRPr lang="en-US" sz="2400" dirty="0"/>
          </a:p>
          <a:p>
            <a:r>
              <a:rPr lang="en-US" sz="2400" dirty="0" smtClean="0"/>
              <a:t>(</a:t>
            </a:r>
            <a:r>
              <a:rPr lang="en-US" sz="2400" dirty="0"/>
              <a:t>2020</a:t>
            </a:r>
            <a:r>
              <a:rPr lang="en-US" sz="2400" dirty="0" smtClean="0"/>
              <a:t>)-Both </a:t>
            </a:r>
            <a:r>
              <a:rPr lang="en-US" sz="2400" dirty="0"/>
              <a:t>the attendance of synchronous virtual classes and the watching of recorded virtual </a:t>
            </a:r>
            <a:r>
              <a:rPr lang="en-US" sz="2400" dirty="0" smtClean="0"/>
              <a:t>classes (asynchronously) </a:t>
            </a:r>
            <a:r>
              <a:rPr lang="en-US" sz="2400" dirty="0"/>
              <a:t>significantly predicted final </a:t>
            </a:r>
            <a:r>
              <a:rPr lang="en-US" sz="2400" dirty="0" smtClean="0"/>
              <a:t>grades.</a:t>
            </a:r>
            <a:endParaRPr lang="en-US" dirty="0" smtClean="0"/>
          </a:p>
          <a:p>
            <a:endParaRPr lang="en-US" dirty="0" smtClean="0"/>
          </a:p>
          <a:p>
            <a:endParaRPr lang="en-US" dirty="0"/>
          </a:p>
        </p:txBody>
      </p:sp>
    </p:spTree>
    <p:extLst>
      <p:ext uri="{BB962C8B-B14F-4D97-AF65-F5344CB8AC3E}">
        <p14:creationId xmlns:p14="http://schemas.microsoft.com/office/powerpoint/2010/main" val="1633557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combine asynchronous and synchronous learning?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691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They are complementary</a:t>
            </a:r>
            <a:endParaRPr lang="en-US" dirty="0"/>
          </a:p>
        </p:txBody>
      </p:sp>
      <p:pic>
        <p:nvPicPr>
          <p:cNvPr id="6" name="Content Placeholder 5"/>
          <p:cNvPicPr>
            <a:picLocks noGrp="1" noChangeAspect="1"/>
          </p:cNvPicPr>
          <p:nvPr>
            <p:ph idx="1"/>
          </p:nvPr>
        </p:nvPicPr>
        <p:blipFill>
          <a:blip r:embed="rId3"/>
          <a:stretch>
            <a:fillRect/>
          </a:stretch>
        </p:blipFill>
        <p:spPr>
          <a:xfrm>
            <a:off x="1938337" y="2001044"/>
            <a:ext cx="8315325" cy="4000500"/>
          </a:xfrm>
          <a:prstGeom prst="rect">
            <a:avLst/>
          </a:prstGeom>
        </p:spPr>
      </p:pic>
    </p:spTree>
    <p:extLst>
      <p:ext uri="{BB962C8B-B14F-4D97-AF65-F5344CB8AC3E}">
        <p14:creationId xmlns:p14="http://schemas.microsoft.com/office/powerpoint/2010/main" val="931872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have through Mercer</a:t>
            </a:r>
            <a:endParaRPr lang="en-US" dirty="0"/>
          </a:p>
        </p:txBody>
      </p:sp>
      <p:sp>
        <p:nvSpPr>
          <p:cNvPr id="5" name="Content Placeholder 4"/>
          <p:cNvSpPr>
            <a:spLocks noGrp="1"/>
          </p:cNvSpPr>
          <p:nvPr>
            <p:ph idx="1"/>
          </p:nvPr>
        </p:nvSpPr>
        <p:spPr>
          <a:xfrm>
            <a:off x="838200" y="1639662"/>
            <a:ext cx="10515600" cy="4720318"/>
          </a:xfrm>
        </p:spPr>
        <p:txBody>
          <a:bodyPr>
            <a:normAutofit fontScale="77500" lnSpcReduction="20000"/>
          </a:bodyPr>
          <a:lstStyle/>
          <a:p>
            <a:r>
              <a:rPr lang="en-US" b="1" dirty="0" smtClean="0"/>
              <a:t>Learning Management System- Blackboard	</a:t>
            </a:r>
          </a:p>
          <a:p>
            <a:pPr lvl="1"/>
            <a:r>
              <a:rPr lang="en-US" dirty="0" smtClean="0"/>
              <a:t>Attendance</a:t>
            </a:r>
          </a:p>
          <a:p>
            <a:pPr lvl="1"/>
            <a:r>
              <a:rPr lang="en-US" dirty="0" smtClean="0"/>
              <a:t>Create and store our Course Outline, CLO, Weekly objectives</a:t>
            </a:r>
          </a:p>
          <a:p>
            <a:pPr lvl="1"/>
            <a:r>
              <a:rPr lang="en-US" dirty="0" smtClean="0"/>
              <a:t>Add content-specific material (PPTs, PDFs, OneDrive links, Website Links, Publisher material, OER, Videos, etc.)</a:t>
            </a:r>
          </a:p>
          <a:p>
            <a:pPr lvl="1"/>
            <a:r>
              <a:rPr lang="en-US" dirty="0" smtClean="0"/>
              <a:t>Videoconferencing- Blackboard Collaborate</a:t>
            </a:r>
          </a:p>
          <a:p>
            <a:pPr lvl="1"/>
            <a:r>
              <a:rPr lang="en-US" dirty="0" smtClean="0"/>
              <a:t>Assignments (Discussion Boards, Wikis, Quizzes, Exams) as well as the ability to link course questions back to our learning objectives. </a:t>
            </a:r>
          </a:p>
          <a:p>
            <a:pPr lvl="1"/>
            <a:r>
              <a:rPr lang="en-US" dirty="0" smtClean="0"/>
              <a:t>Gradebook calculations visible to faculty and students</a:t>
            </a:r>
          </a:p>
          <a:p>
            <a:r>
              <a:rPr lang="en-US" b="1" dirty="0" smtClean="0"/>
              <a:t>Microsoft 365</a:t>
            </a:r>
          </a:p>
          <a:p>
            <a:pPr lvl="1"/>
            <a:r>
              <a:rPr lang="en-US" dirty="0" smtClean="0"/>
              <a:t>Office Suite (PPT, Excel, Etc.), Outlook (email), OneDrive (files), Skype, OneNote, Microsoft Teams, Microsoft Stream, Forms, etc.</a:t>
            </a:r>
          </a:p>
          <a:p>
            <a:r>
              <a:rPr lang="en-US" b="1" dirty="0" smtClean="0"/>
              <a:t>Videoconferencing</a:t>
            </a:r>
          </a:p>
          <a:p>
            <a:pPr lvl="1"/>
            <a:r>
              <a:rPr lang="en-US" dirty="0" smtClean="0"/>
              <a:t>Microsoft Teams, Zoom, Skype. </a:t>
            </a:r>
          </a:p>
          <a:p>
            <a:r>
              <a:rPr lang="en-US" b="1" dirty="0" smtClean="0"/>
              <a:t>Proctored Testing</a:t>
            </a:r>
          </a:p>
          <a:p>
            <a:r>
              <a:rPr lang="en-US" b="1" dirty="0" smtClean="0"/>
              <a:t>Library Services – databases, OER, etc. </a:t>
            </a:r>
          </a:p>
        </p:txBody>
      </p:sp>
    </p:spTree>
    <p:extLst>
      <p:ext uri="{BB962C8B-B14F-4D97-AF65-F5344CB8AC3E}">
        <p14:creationId xmlns:p14="http://schemas.microsoft.com/office/powerpoint/2010/main" val="3628458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 that we can utilize</a:t>
            </a:r>
            <a:endParaRPr lang="en-US" dirty="0"/>
          </a:p>
        </p:txBody>
      </p:sp>
      <p:sp>
        <p:nvSpPr>
          <p:cNvPr id="3" name="Content Placeholder 2"/>
          <p:cNvSpPr>
            <a:spLocks noGrp="1"/>
          </p:cNvSpPr>
          <p:nvPr>
            <p:ph sz="half" idx="1"/>
          </p:nvPr>
        </p:nvSpPr>
        <p:spPr/>
        <p:txBody>
          <a:bodyPr>
            <a:normAutofit fontScale="55000" lnSpcReduction="20000"/>
          </a:bodyPr>
          <a:lstStyle/>
          <a:p>
            <a:r>
              <a:rPr lang="en-US" b="1" i="1" dirty="0" smtClean="0"/>
              <a:t>Presentations (Interactive):</a:t>
            </a:r>
            <a:endParaRPr lang="en-US" dirty="0"/>
          </a:p>
          <a:p>
            <a:pPr lvl="1" fontAlgn="base"/>
            <a:r>
              <a:rPr lang="en-US" u="sng" dirty="0" err="1">
                <a:hlinkClick r:id="rId3"/>
              </a:rPr>
              <a:t>iSpring</a:t>
            </a:r>
            <a:endParaRPr lang="en-US" dirty="0"/>
          </a:p>
          <a:p>
            <a:pPr lvl="1" fontAlgn="base"/>
            <a:r>
              <a:rPr lang="en-US" u="sng" dirty="0">
                <a:hlinkClick r:id="rId4"/>
              </a:rPr>
              <a:t>Prezi</a:t>
            </a:r>
            <a:endParaRPr lang="en-US" dirty="0"/>
          </a:p>
          <a:p>
            <a:pPr lvl="1" fontAlgn="base"/>
            <a:r>
              <a:rPr lang="en-US" u="sng" dirty="0" err="1">
                <a:hlinkClick r:id="rId5"/>
              </a:rPr>
              <a:t>AdobeSpark</a:t>
            </a:r>
            <a:endParaRPr lang="en-US" dirty="0"/>
          </a:p>
          <a:p>
            <a:pPr lvl="1" fontAlgn="base"/>
            <a:r>
              <a:rPr lang="en-US" u="sng" dirty="0">
                <a:hlinkClick r:id="rId6"/>
              </a:rPr>
              <a:t>https://h5p.org/</a:t>
            </a:r>
            <a:r>
              <a:rPr lang="en-US" dirty="0"/>
              <a:t> *** new 3/2020 - will integrate with most LMS (quizzing, games, </a:t>
            </a:r>
            <a:r>
              <a:rPr lang="en-US" dirty="0" err="1"/>
              <a:t>etc</a:t>
            </a:r>
            <a:r>
              <a:rPr lang="en-US" dirty="0"/>
              <a:t>)</a:t>
            </a:r>
          </a:p>
          <a:p>
            <a:pPr lvl="1" fontAlgn="base"/>
            <a:r>
              <a:rPr lang="en-US" u="sng" dirty="0" err="1">
                <a:hlinkClick r:id="rId7"/>
              </a:rPr>
              <a:t>Kaltura</a:t>
            </a:r>
            <a:r>
              <a:rPr lang="en-US" u="sng" dirty="0">
                <a:hlinkClick r:id="rId7"/>
              </a:rPr>
              <a:t> </a:t>
            </a:r>
            <a:r>
              <a:rPr lang="en-US" u="sng" dirty="0" err="1">
                <a:hlinkClick r:id="rId7"/>
              </a:rPr>
              <a:t>CaptureSpace</a:t>
            </a:r>
            <a:r>
              <a:rPr lang="en-US" u="sng" dirty="0" smtClean="0">
                <a:hlinkClick r:id="rId7"/>
              </a:rPr>
              <a:t>*</a:t>
            </a:r>
            <a:endParaRPr lang="en-US" u="sng" dirty="0" smtClean="0"/>
          </a:p>
          <a:p>
            <a:pPr lvl="1" fontAlgn="base"/>
            <a:r>
              <a:rPr lang="en-US" u="sng" dirty="0" smtClean="0">
                <a:hlinkClick r:id="rId8"/>
              </a:rPr>
              <a:t>Edpuzzle</a:t>
            </a:r>
            <a:r>
              <a:rPr lang="en-US" u="sng" dirty="0" smtClean="0"/>
              <a:t> </a:t>
            </a:r>
          </a:p>
          <a:p>
            <a:r>
              <a:rPr lang="en-US" b="1" i="1" dirty="0" err="1"/>
              <a:t>Screencasting</a:t>
            </a:r>
            <a:r>
              <a:rPr lang="en-US" b="1" i="1" dirty="0"/>
              <a:t>:</a:t>
            </a:r>
            <a:endParaRPr lang="en-US" dirty="0"/>
          </a:p>
          <a:p>
            <a:pPr lvl="1" fontAlgn="base"/>
            <a:r>
              <a:rPr lang="en-US" u="sng" dirty="0">
                <a:hlinkClick r:id="rId9"/>
              </a:rPr>
              <a:t>Screencast-o-</a:t>
            </a:r>
            <a:r>
              <a:rPr lang="en-US" u="sng" dirty="0" err="1">
                <a:hlinkClick r:id="rId9"/>
              </a:rPr>
              <a:t>matic</a:t>
            </a:r>
            <a:endParaRPr lang="en-US" dirty="0"/>
          </a:p>
          <a:p>
            <a:pPr lvl="1" fontAlgn="base"/>
            <a:r>
              <a:rPr lang="en-US" u="sng" dirty="0">
                <a:hlinkClick r:id="rId10"/>
              </a:rPr>
              <a:t>SnagIt</a:t>
            </a:r>
            <a:endParaRPr lang="en-US" dirty="0"/>
          </a:p>
          <a:p>
            <a:pPr lvl="1" fontAlgn="base"/>
            <a:r>
              <a:rPr lang="en-US" u="sng" dirty="0" err="1" smtClean="0">
                <a:hlinkClick r:id="rId11"/>
              </a:rPr>
              <a:t>Screencastify</a:t>
            </a:r>
            <a:endParaRPr lang="en-US" u="sng" dirty="0" smtClean="0"/>
          </a:p>
          <a:p>
            <a:r>
              <a:rPr lang="en-US" b="1" i="1" dirty="0"/>
              <a:t>Audio/Podcasts:</a:t>
            </a:r>
            <a:endParaRPr lang="en-US" dirty="0"/>
          </a:p>
          <a:p>
            <a:pPr lvl="1"/>
            <a:r>
              <a:rPr lang="en-US" u="sng" dirty="0">
                <a:hlinkClick r:id="rId12"/>
              </a:rPr>
              <a:t>Audacity</a:t>
            </a:r>
            <a:endParaRPr lang="en-US" dirty="0"/>
          </a:p>
          <a:p>
            <a:pPr lvl="1"/>
            <a:r>
              <a:rPr lang="en-US" u="sng" dirty="0">
                <a:hlinkClick r:id="rId13"/>
              </a:rPr>
              <a:t>GarageBand</a:t>
            </a:r>
            <a:endParaRPr lang="en-US" dirty="0"/>
          </a:p>
          <a:p>
            <a:pPr lvl="1"/>
            <a:r>
              <a:rPr lang="en-US" u="sng" dirty="0">
                <a:hlinkClick r:id="rId14"/>
              </a:rPr>
              <a:t>Adobe Audition</a:t>
            </a:r>
            <a:r>
              <a:rPr lang="en-US" u="sng" dirty="0" smtClean="0">
                <a:hlinkClick r:id="rId14"/>
              </a:rPr>
              <a:t>*</a:t>
            </a:r>
            <a:r>
              <a:rPr lang="en-US" dirty="0"/>
              <a:t/>
            </a:r>
            <a:br>
              <a:rPr lang="en-US" dirty="0"/>
            </a:br>
            <a:endParaRPr lang="en-US" dirty="0"/>
          </a:p>
          <a:p>
            <a:pPr fontAlgn="base"/>
            <a:endParaRPr lang="en-US" dirty="0"/>
          </a:p>
          <a:p>
            <a:pPr marL="0" indent="0">
              <a:buNone/>
            </a:pPr>
            <a:endParaRPr lang="en-US" dirty="0" smtClean="0"/>
          </a:p>
        </p:txBody>
      </p:sp>
      <p:sp>
        <p:nvSpPr>
          <p:cNvPr id="4" name="Content Placeholder 3"/>
          <p:cNvSpPr>
            <a:spLocks noGrp="1"/>
          </p:cNvSpPr>
          <p:nvPr>
            <p:ph sz="half" idx="2"/>
          </p:nvPr>
        </p:nvSpPr>
        <p:spPr/>
        <p:txBody>
          <a:bodyPr>
            <a:normAutofit fontScale="55000" lnSpcReduction="20000"/>
          </a:bodyPr>
          <a:lstStyle/>
          <a:p>
            <a:r>
              <a:rPr lang="en-US" b="1" i="1" dirty="0"/>
              <a:t>Blogs:</a:t>
            </a:r>
            <a:endParaRPr lang="en-US" dirty="0"/>
          </a:p>
          <a:p>
            <a:pPr lvl="1" fontAlgn="base"/>
            <a:r>
              <a:rPr lang="en-US" u="sng" dirty="0" err="1">
                <a:hlinkClick r:id="rId15"/>
              </a:rPr>
              <a:t>Wordpress</a:t>
            </a:r>
            <a:endParaRPr lang="en-US" dirty="0"/>
          </a:p>
          <a:p>
            <a:pPr lvl="1" fontAlgn="base"/>
            <a:r>
              <a:rPr lang="en-US" u="sng" dirty="0" err="1">
                <a:hlinkClick r:id="rId16"/>
              </a:rPr>
              <a:t>Wix</a:t>
            </a:r>
            <a:endParaRPr lang="en-US" dirty="0"/>
          </a:p>
          <a:p>
            <a:r>
              <a:rPr lang="en-US" b="1" i="1" dirty="0"/>
              <a:t>Video:</a:t>
            </a:r>
            <a:endParaRPr lang="en-US" dirty="0"/>
          </a:p>
          <a:p>
            <a:pPr lvl="1" fontAlgn="base"/>
            <a:r>
              <a:rPr lang="en-US" u="sng" dirty="0" err="1">
                <a:hlinkClick r:id="rId17"/>
              </a:rPr>
              <a:t>Flipgrid</a:t>
            </a:r>
            <a:endParaRPr lang="en-US" dirty="0"/>
          </a:p>
          <a:p>
            <a:pPr lvl="1" fontAlgn="base"/>
            <a:r>
              <a:rPr lang="en-US" u="sng" dirty="0">
                <a:hlinkClick r:id="rId18"/>
              </a:rPr>
              <a:t>iMovie</a:t>
            </a:r>
            <a:endParaRPr lang="en-US" dirty="0"/>
          </a:p>
          <a:p>
            <a:r>
              <a:rPr lang="en-US" b="1" i="1" dirty="0"/>
              <a:t>Concept </a:t>
            </a:r>
            <a:r>
              <a:rPr lang="en-US" b="1" i="1" dirty="0" smtClean="0"/>
              <a:t>Mapping/Flash Cards:</a:t>
            </a:r>
            <a:endParaRPr lang="en-US" dirty="0"/>
          </a:p>
          <a:p>
            <a:pPr lvl="1" fontAlgn="base"/>
            <a:r>
              <a:rPr lang="en-US" u="sng" dirty="0" err="1">
                <a:hlinkClick r:id="rId19"/>
              </a:rPr>
              <a:t>Coggle</a:t>
            </a:r>
            <a:endParaRPr lang="en-US" dirty="0"/>
          </a:p>
          <a:p>
            <a:pPr lvl="1" fontAlgn="base"/>
            <a:r>
              <a:rPr lang="en-US" u="sng" dirty="0">
                <a:hlinkClick r:id="rId20"/>
              </a:rPr>
              <a:t>Draw </a:t>
            </a:r>
            <a:r>
              <a:rPr lang="en-US" u="sng" dirty="0" smtClean="0">
                <a:hlinkClick r:id="rId20"/>
              </a:rPr>
              <a:t>IO</a:t>
            </a:r>
            <a:endParaRPr lang="en-US" u="sng" dirty="0" smtClean="0"/>
          </a:p>
          <a:p>
            <a:pPr lvl="1" fontAlgn="base"/>
            <a:r>
              <a:rPr lang="en-US" u="sng" dirty="0" smtClean="0">
                <a:hlinkClick r:id="rId21"/>
              </a:rPr>
              <a:t>Cram.com</a:t>
            </a:r>
            <a:endParaRPr lang="en-US" dirty="0"/>
          </a:p>
          <a:p>
            <a:r>
              <a:rPr lang="en-US" b="1" i="1" dirty="0" smtClean="0"/>
              <a:t>Survey/Assessment </a:t>
            </a:r>
            <a:r>
              <a:rPr lang="en-US" b="1" i="1" dirty="0"/>
              <a:t>Tools:</a:t>
            </a:r>
            <a:endParaRPr lang="en-US" dirty="0"/>
          </a:p>
          <a:p>
            <a:pPr lvl="1" fontAlgn="base"/>
            <a:r>
              <a:rPr lang="en-US" u="sng" dirty="0" smtClean="0">
                <a:hlinkClick r:id="rId22"/>
              </a:rPr>
              <a:t>IF-AT cards</a:t>
            </a:r>
            <a:endParaRPr lang="en-US" u="sng" dirty="0" smtClean="0">
              <a:hlinkClick r:id="rId23"/>
            </a:endParaRPr>
          </a:p>
          <a:p>
            <a:pPr lvl="1" fontAlgn="base"/>
            <a:r>
              <a:rPr lang="en-US" u="sng" dirty="0" err="1" smtClean="0">
                <a:hlinkClick r:id="rId23"/>
              </a:rPr>
              <a:t>PollEverywhere</a:t>
            </a:r>
            <a:endParaRPr lang="en-US" dirty="0"/>
          </a:p>
          <a:p>
            <a:pPr lvl="1" fontAlgn="base"/>
            <a:r>
              <a:rPr lang="en-US" u="sng" dirty="0" err="1">
                <a:hlinkClick r:id="rId24"/>
              </a:rPr>
              <a:t>Socrative</a:t>
            </a:r>
            <a:endParaRPr lang="en-US" dirty="0"/>
          </a:p>
          <a:p>
            <a:pPr lvl="1" fontAlgn="base"/>
            <a:r>
              <a:rPr lang="en-US" u="sng" dirty="0" err="1">
                <a:hlinkClick r:id="rId25"/>
              </a:rPr>
              <a:t>Kahoot</a:t>
            </a:r>
            <a:endParaRPr lang="en-US" dirty="0"/>
          </a:p>
          <a:p>
            <a:pPr lvl="1" fontAlgn="base"/>
            <a:r>
              <a:rPr lang="en-US" u="sng" dirty="0" err="1">
                <a:hlinkClick r:id="rId26"/>
              </a:rPr>
              <a:t>PearDeck</a:t>
            </a:r>
            <a:endParaRPr lang="en-US" dirty="0"/>
          </a:p>
          <a:p>
            <a:pPr lvl="1" fontAlgn="base"/>
            <a:r>
              <a:rPr lang="en-US" u="sng" dirty="0" err="1">
                <a:hlinkClick r:id="rId27"/>
              </a:rPr>
              <a:t>FlipQuiz</a:t>
            </a:r>
            <a:endParaRPr lang="en-US" dirty="0"/>
          </a:p>
          <a:p>
            <a:pPr lvl="1" fontAlgn="base"/>
            <a:r>
              <a:rPr lang="en-US" u="sng" dirty="0" err="1">
                <a:hlinkClick r:id="rId28"/>
              </a:rPr>
              <a:t>Quizizz</a:t>
            </a:r>
            <a:endParaRPr lang="en-US" dirty="0"/>
          </a:p>
          <a:p>
            <a:endParaRPr lang="en-US" dirty="0"/>
          </a:p>
        </p:txBody>
      </p:sp>
    </p:spTree>
    <p:extLst>
      <p:ext uri="{BB962C8B-B14F-4D97-AF65-F5344CB8AC3E}">
        <p14:creationId xmlns:p14="http://schemas.microsoft.com/office/powerpoint/2010/main" val="3347685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Tools</a:t>
            </a:r>
            <a:endParaRPr lang="en-US" dirty="0"/>
          </a:p>
        </p:txBody>
      </p:sp>
      <p:sp>
        <p:nvSpPr>
          <p:cNvPr id="3" name="Content Placeholder 2"/>
          <p:cNvSpPr>
            <a:spLocks noGrp="1"/>
          </p:cNvSpPr>
          <p:nvPr>
            <p:ph sz="half" idx="1"/>
          </p:nvPr>
        </p:nvSpPr>
        <p:spPr/>
        <p:txBody>
          <a:bodyPr>
            <a:normAutofit fontScale="62500" lnSpcReduction="20000"/>
          </a:bodyPr>
          <a:lstStyle/>
          <a:p>
            <a:r>
              <a:rPr lang="en-US" b="1" i="1" dirty="0"/>
              <a:t>Whiteboard/Chalkboard:</a:t>
            </a:r>
            <a:endParaRPr lang="en-US" dirty="0"/>
          </a:p>
          <a:p>
            <a:pPr lvl="1" fontAlgn="base"/>
            <a:r>
              <a:rPr lang="en-US" u="sng" dirty="0" err="1">
                <a:hlinkClick r:id="rId3"/>
              </a:rPr>
              <a:t>ExplainEverything</a:t>
            </a:r>
            <a:endParaRPr lang="en-US" dirty="0"/>
          </a:p>
          <a:p>
            <a:pPr lvl="1" fontAlgn="base"/>
            <a:r>
              <a:rPr lang="en-US" u="sng" dirty="0" err="1">
                <a:hlinkClick r:id="rId4"/>
              </a:rPr>
              <a:t>ShowMe</a:t>
            </a:r>
            <a:endParaRPr lang="en-US" dirty="0"/>
          </a:p>
          <a:p>
            <a:pPr lvl="1" fontAlgn="base"/>
            <a:r>
              <a:rPr lang="en-US" u="sng" dirty="0" err="1">
                <a:hlinkClick r:id="rId5"/>
              </a:rPr>
              <a:t>Educreations</a:t>
            </a:r>
            <a:endParaRPr lang="en-US" dirty="0"/>
          </a:p>
          <a:p>
            <a:r>
              <a:rPr lang="en-US" b="1" i="1" dirty="0"/>
              <a:t>Simulation Repository:</a:t>
            </a:r>
            <a:endParaRPr lang="en-US" dirty="0"/>
          </a:p>
          <a:p>
            <a:pPr lvl="1"/>
            <a:r>
              <a:rPr lang="en-US" u="sng" dirty="0" err="1">
                <a:hlinkClick r:id="rId6"/>
              </a:rPr>
              <a:t>PhET</a:t>
            </a:r>
            <a:r>
              <a:rPr lang="en-US" u="sng" dirty="0">
                <a:hlinkClick r:id="rId6"/>
              </a:rPr>
              <a:t> Interactive Simulations: University of Colorado Boulder</a:t>
            </a:r>
            <a:endParaRPr lang="en-US" dirty="0"/>
          </a:p>
          <a:p>
            <a:pPr lvl="1"/>
            <a:r>
              <a:rPr lang="en-US" u="sng" dirty="0">
                <a:hlinkClick r:id="rId7"/>
              </a:rPr>
              <a:t>MERLOT: California State University Center for Distributed Learning</a:t>
            </a:r>
            <a:r>
              <a:rPr lang="en-US" dirty="0"/>
              <a:t> </a:t>
            </a:r>
          </a:p>
          <a:p>
            <a:pPr lvl="1"/>
            <a:r>
              <a:rPr lang="en-US" u="sng" dirty="0">
                <a:hlinkClick r:id="rId8"/>
              </a:rPr>
              <a:t>CAREO: Campus Alberta Repository of Educational Objects</a:t>
            </a:r>
            <a:endParaRPr lang="en-US" dirty="0"/>
          </a:p>
          <a:p>
            <a:pPr lvl="1"/>
            <a:r>
              <a:rPr lang="en-US" u="sng" dirty="0" err="1">
                <a:hlinkClick r:id="rId9"/>
              </a:rPr>
              <a:t>Wisc</a:t>
            </a:r>
            <a:r>
              <a:rPr lang="en-US" u="sng" dirty="0">
                <a:hlinkClick r:id="rId9"/>
              </a:rPr>
              <a:t>-Online: Wisconsin Technical College System</a:t>
            </a:r>
            <a:endParaRPr lang="en-US" dirty="0"/>
          </a:p>
          <a:p>
            <a:pPr lvl="1"/>
            <a:r>
              <a:rPr lang="en-US" u="sng" dirty="0" err="1">
                <a:hlinkClick r:id="rId10"/>
              </a:rPr>
              <a:t>Labster</a:t>
            </a:r>
            <a:r>
              <a:rPr lang="en-US" u="sng" dirty="0">
                <a:hlinkClick r:id="rId10"/>
              </a:rPr>
              <a:t>*</a:t>
            </a:r>
            <a:endParaRPr lang="en-US" dirty="0"/>
          </a:p>
          <a:p>
            <a:pPr lvl="1"/>
            <a:r>
              <a:rPr lang="en-US" u="sng" dirty="0">
                <a:hlinkClick r:id="rId11"/>
              </a:rPr>
              <a:t>HHMI </a:t>
            </a:r>
            <a:r>
              <a:rPr lang="en-US" u="sng" dirty="0" err="1">
                <a:hlinkClick r:id="rId11"/>
              </a:rPr>
              <a:t>Biointeractive</a:t>
            </a:r>
            <a:endParaRPr lang="en-US" dirty="0"/>
          </a:p>
          <a:p>
            <a:pPr lvl="1"/>
            <a:r>
              <a:rPr lang="en-US" u="sng" dirty="0">
                <a:hlinkClick r:id="rId12"/>
              </a:rPr>
              <a:t>University of Arizona Biology Project (go to activities)</a:t>
            </a:r>
            <a:endParaRPr lang="en-US" u="sng" dirty="0"/>
          </a:p>
          <a:p>
            <a:r>
              <a:rPr lang="en-US" b="1" i="1" dirty="0"/>
              <a:t>Open Repository/</a:t>
            </a:r>
            <a:r>
              <a:rPr lang="en-US" b="1" i="1" dirty="0" err="1"/>
              <a:t>CourseWare</a:t>
            </a:r>
            <a:r>
              <a:rPr lang="en-US" b="1" i="1" dirty="0"/>
              <a:t>:</a:t>
            </a:r>
            <a:endParaRPr lang="en-US" dirty="0"/>
          </a:p>
          <a:p>
            <a:pPr lvl="1"/>
            <a:r>
              <a:rPr lang="en-US" u="sng" dirty="0">
                <a:hlinkClick r:id="rId13"/>
              </a:rPr>
              <a:t>Creative Commons</a:t>
            </a:r>
            <a:r>
              <a:rPr lang="en-US" dirty="0"/>
              <a:t> </a:t>
            </a:r>
          </a:p>
          <a:p>
            <a:pPr lvl="1"/>
            <a:r>
              <a:rPr lang="en-US" u="sng" dirty="0">
                <a:hlinkClick r:id="rId14"/>
              </a:rPr>
              <a:t>Open </a:t>
            </a:r>
            <a:r>
              <a:rPr lang="en-US" u="sng" dirty="0" err="1">
                <a:hlinkClick r:id="rId14"/>
              </a:rPr>
              <a:t>CourseWare</a:t>
            </a:r>
            <a:r>
              <a:rPr lang="en-US" u="sng" dirty="0">
                <a:hlinkClick r:id="rId14"/>
              </a:rPr>
              <a:t> Consortium</a:t>
            </a:r>
            <a:endParaRPr lang="en-US" dirty="0"/>
          </a:p>
          <a:p>
            <a:pPr lvl="1"/>
            <a:r>
              <a:rPr lang="en-US" u="sng" dirty="0">
                <a:hlinkClick r:id="rId15"/>
              </a:rPr>
              <a:t>Science Learning Hub</a:t>
            </a:r>
            <a:endParaRPr lang="en-US" dirty="0"/>
          </a:p>
          <a:p>
            <a:endParaRPr lang="en-US" dirty="0"/>
          </a:p>
        </p:txBody>
      </p:sp>
      <p:sp>
        <p:nvSpPr>
          <p:cNvPr id="4" name="Content Placeholder 3"/>
          <p:cNvSpPr>
            <a:spLocks noGrp="1"/>
          </p:cNvSpPr>
          <p:nvPr>
            <p:ph sz="half" idx="2"/>
          </p:nvPr>
        </p:nvSpPr>
        <p:spPr/>
        <p:txBody>
          <a:bodyPr>
            <a:normAutofit fontScale="62500" lnSpcReduction="20000"/>
          </a:bodyPr>
          <a:lstStyle/>
          <a:p>
            <a:r>
              <a:rPr lang="en-US" b="1" i="1" dirty="0"/>
              <a:t>Online Databases:</a:t>
            </a:r>
            <a:endParaRPr lang="en-US" dirty="0"/>
          </a:p>
          <a:p>
            <a:pPr lvl="1"/>
            <a:r>
              <a:rPr lang="en-US" dirty="0" err="1"/>
              <a:t>WorldMapper</a:t>
            </a:r>
            <a:r>
              <a:rPr lang="en-US" dirty="0"/>
              <a:t> </a:t>
            </a:r>
            <a:r>
              <a:rPr lang="en-US" u="sng" dirty="0">
                <a:hlinkClick r:id="rId16"/>
              </a:rPr>
              <a:t>http://www.worldmapper.org/</a:t>
            </a:r>
            <a:r>
              <a:rPr lang="en-US" dirty="0"/>
              <a:t> </a:t>
            </a:r>
          </a:p>
          <a:p>
            <a:pPr lvl="1"/>
            <a:r>
              <a:rPr lang="en-US" dirty="0" err="1"/>
              <a:t>WolframAlpha</a:t>
            </a:r>
            <a:r>
              <a:rPr lang="en-US" dirty="0"/>
              <a:t> </a:t>
            </a:r>
            <a:r>
              <a:rPr lang="en-US" u="sng" dirty="0">
                <a:hlinkClick r:id="rId17"/>
              </a:rPr>
              <a:t>https://www.wolframalpha.com</a:t>
            </a:r>
            <a:r>
              <a:rPr lang="en-US" dirty="0"/>
              <a:t> </a:t>
            </a:r>
          </a:p>
          <a:p>
            <a:r>
              <a:rPr lang="en-US" b="1" i="1" dirty="0"/>
              <a:t>Video annotation:</a:t>
            </a:r>
            <a:endParaRPr lang="en-US" dirty="0"/>
          </a:p>
          <a:p>
            <a:pPr lvl="1"/>
            <a:r>
              <a:rPr lang="en-US" u="sng" dirty="0">
                <a:hlinkClick r:id="rId18"/>
              </a:rPr>
              <a:t>YouTube</a:t>
            </a:r>
            <a:endParaRPr lang="en-US" dirty="0"/>
          </a:p>
          <a:p>
            <a:pPr lvl="1"/>
            <a:r>
              <a:rPr lang="en-US" u="sng" dirty="0" err="1">
                <a:hlinkClick r:id="rId19"/>
              </a:rPr>
              <a:t>VoiceThread</a:t>
            </a:r>
            <a:endParaRPr lang="en-US" dirty="0"/>
          </a:p>
          <a:p>
            <a:pPr lvl="1"/>
            <a:r>
              <a:rPr lang="en-US" u="sng" dirty="0" err="1">
                <a:hlinkClick r:id="rId20"/>
              </a:rPr>
              <a:t>VideoAnt</a:t>
            </a:r>
            <a:endParaRPr lang="en-US" dirty="0"/>
          </a:p>
          <a:p>
            <a:pPr lvl="1"/>
            <a:r>
              <a:rPr lang="en-US" u="sng" dirty="0" err="1">
                <a:hlinkClick r:id="rId21"/>
              </a:rPr>
              <a:t>BubblePly</a:t>
            </a:r>
            <a:endParaRPr lang="en-US" dirty="0"/>
          </a:p>
          <a:p>
            <a:pPr lvl="1"/>
            <a:r>
              <a:rPr lang="en-US" u="sng" dirty="0" err="1">
                <a:hlinkClick r:id="rId22"/>
              </a:rPr>
              <a:t>Viddler</a:t>
            </a:r>
            <a:endParaRPr lang="en-US" dirty="0"/>
          </a:p>
          <a:p>
            <a:r>
              <a:rPr lang="en-US" b="1" i="1" dirty="0"/>
              <a:t>Word Clouds:</a:t>
            </a:r>
            <a:endParaRPr lang="en-US" dirty="0"/>
          </a:p>
          <a:p>
            <a:pPr lvl="1"/>
            <a:r>
              <a:rPr lang="en-US" u="sng" dirty="0" err="1">
                <a:hlinkClick r:id="rId23"/>
              </a:rPr>
              <a:t>TagCrowd</a:t>
            </a:r>
            <a:endParaRPr lang="en-US" dirty="0"/>
          </a:p>
          <a:p>
            <a:pPr lvl="1"/>
            <a:r>
              <a:rPr lang="en-US" u="sng" dirty="0" err="1">
                <a:hlinkClick r:id="rId24"/>
              </a:rPr>
              <a:t>Wordle</a:t>
            </a:r>
            <a:endParaRPr lang="en-US" dirty="0"/>
          </a:p>
          <a:p>
            <a:pPr lvl="1"/>
            <a:r>
              <a:rPr lang="en-US" u="sng" dirty="0" err="1">
                <a:hlinkClick r:id="rId25"/>
              </a:rPr>
              <a:t>ToCloud</a:t>
            </a:r>
            <a:endParaRPr lang="en-US" dirty="0"/>
          </a:p>
          <a:p>
            <a:pPr lvl="1"/>
            <a:r>
              <a:rPr lang="en-US" u="sng" dirty="0" err="1">
                <a:hlinkClick r:id="rId26"/>
              </a:rPr>
              <a:t>Tagul</a:t>
            </a:r>
            <a:endParaRPr lang="en-US" dirty="0"/>
          </a:p>
          <a:p>
            <a:pPr lvl="1"/>
            <a:r>
              <a:rPr lang="en-US" u="sng" dirty="0" err="1">
                <a:hlinkClick r:id="rId27"/>
              </a:rPr>
              <a:t>Tagxedo</a:t>
            </a:r>
            <a:endParaRPr lang="en-US" dirty="0"/>
          </a:p>
          <a:p>
            <a:pPr lvl="1"/>
            <a:r>
              <a:rPr lang="en-US" u="sng" dirty="0" err="1">
                <a:hlinkClick r:id="rId28"/>
              </a:rPr>
              <a:t>Worditout</a:t>
            </a:r>
            <a:endParaRPr lang="en-US" dirty="0"/>
          </a:p>
          <a:p>
            <a:pPr lvl="1"/>
            <a:r>
              <a:rPr lang="en-US" u="sng" dirty="0" err="1" smtClean="0">
                <a:hlinkClick r:id="rId29"/>
              </a:rPr>
              <a:t>WordSift</a:t>
            </a:r>
            <a:r>
              <a:rPr lang="en-US" dirty="0"/>
              <a:t/>
            </a:r>
            <a:br>
              <a:rPr lang="en-US" dirty="0"/>
            </a:br>
            <a:endParaRPr lang="en-US" dirty="0"/>
          </a:p>
        </p:txBody>
      </p:sp>
    </p:spTree>
    <p:extLst>
      <p:ext uri="{BB962C8B-B14F-4D97-AF65-F5344CB8AC3E}">
        <p14:creationId xmlns:p14="http://schemas.microsoft.com/office/powerpoint/2010/main" val="118495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Media/Phone Apps</a:t>
            </a:r>
            <a:endParaRPr lang="en-US" dirty="0"/>
          </a:p>
        </p:txBody>
      </p:sp>
      <p:sp>
        <p:nvSpPr>
          <p:cNvPr id="3" name="Content Placeholder 2"/>
          <p:cNvSpPr>
            <a:spLocks noGrp="1"/>
          </p:cNvSpPr>
          <p:nvPr>
            <p:ph idx="1"/>
          </p:nvPr>
        </p:nvSpPr>
        <p:spPr/>
        <p:txBody>
          <a:bodyPr/>
          <a:lstStyle/>
          <a:p>
            <a:r>
              <a:rPr lang="en-US" dirty="0" smtClean="0"/>
              <a:t>Twitter</a:t>
            </a:r>
          </a:p>
          <a:p>
            <a:r>
              <a:rPr lang="en-US" dirty="0" smtClean="0"/>
              <a:t>Facebook</a:t>
            </a:r>
          </a:p>
          <a:p>
            <a:r>
              <a:rPr lang="en-US" dirty="0" smtClean="0"/>
              <a:t>Instagram</a:t>
            </a:r>
          </a:p>
          <a:p>
            <a:r>
              <a:rPr lang="en-US" dirty="0" smtClean="0"/>
              <a:t>LinkedIn</a:t>
            </a:r>
          </a:p>
          <a:p>
            <a:endParaRPr lang="en-US" dirty="0" smtClean="0"/>
          </a:p>
          <a:p>
            <a:r>
              <a:rPr lang="en-US" dirty="0" smtClean="0"/>
              <a:t>Almost all of our apps can be put on the phone screen</a:t>
            </a:r>
            <a:br>
              <a:rPr lang="en-US" dirty="0" smtClean="0"/>
            </a:br>
            <a:r>
              <a:rPr lang="en-US" dirty="0" smtClean="0"/>
              <a:t>(Microsoft Teams (messaging), Blackboard, Outlook, etc.</a:t>
            </a:r>
            <a:endParaRPr lang="en-US" dirty="0"/>
          </a:p>
        </p:txBody>
      </p:sp>
      <p:pic>
        <p:nvPicPr>
          <p:cNvPr id="4" name="Picture 3" descr="News: “IASS Academics Showcase New Approaches to Us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548" y="2009775"/>
            <a:ext cx="2332636" cy="1557338"/>
          </a:xfrm>
          <a:prstGeom prst="rect">
            <a:avLst/>
          </a:prstGeom>
        </p:spPr>
      </p:pic>
    </p:spTree>
    <p:extLst>
      <p:ext uri="{BB962C8B-B14F-4D97-AF65-F5344CB8AC3E}">
        <p14:creationId xmlns:p14="http://schemas.microsoft.com/office/powerpoint/2010/main" val="4155766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I used to instruct the MLT Program students?</a:t>
            </a:r>
            <a:endParaRPr lang="en-US" dirty="0"/>
          </a:p>
        </p:txBody>
      </p:sp>
      <p:sp>
        <p:nvSpPr>
          <p:cNvPr id="3" name="Text Placeholder 2"/>
          <p:cNvSpPr>
            <a:spLocks noGrp="1"/>
          </p:cNvSpPr>
          <p:nvPr>
            <p:ph type="body" idx="1"/>
          </p:nvPr>
        </p:nvSpPr>
        <p:spPr/>
        <p:txBody>
          <a:bodyPr/>
          <a:lstStyle/>
          <a:p>
            <a:r>
              <a:rPr lang="en-US" dirty="0" smtClean="0"/>
              <a:t>How have I incorporated an asynchronous and synchronous environment?</a:t>
            </a:r>
            <a:endParaRPr lang="en-US" dirty="0"/>
          </a:p>
        </p:txBody>
      </p:sp>
    </p:spTree>
    <p:extLst>
      <p:ext uri="{BB962C8B-B14F-4D97-AF65-F5344CB8AC3E}">
        <p14:creationId xmlns:p14="http://schemas.microsoft.com/office/powerpoint/2010/main" val="4137089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Asynchronous Lecture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Narrated PowerPoint Lectures</a:t>
            </a:r>
          </a:p>
          <a:p>
            <a:r>
              <a:rPr lang="en-US" dirty="0" smtClean="0"/>
              <a:t>Interactive assignments</a:t>
            </a:r>
          </a:p>
          <a:p>
            <a:pPr lvl="1"/>
            <a:r>
              <a:rPr lang="en-US" sz="1900" dirty="0" smtClean="0"/>
              <a:t>Students assigned weekly to create questions.</a:t>
            </a:r>
            <a:endParaRPr lang="en-US" sz="1700" dirty="0" smtClean="0"/>
          </a:p>
          <a:p>
            <a:pPr lvl="1"/>
            <a:r>
              <a:rPr lang="en-US" sz="1900" dirty="0" smtClean="0"/>
              <a:t>Discussion Boards (initial due by Wed/discuss by Monday)</a:t>
            </a:r>
          </a:p>
          <a:p>
            <a:r>
              <a:rPr lang="en-US" dirty="0" smtClean="0"/>
              <a:t>Supplemental Resources</a:t>
            </a:r>
          </a:p>
          <a:p>
            <a:pPr lvl="1"/>
            <a:r>
              <a:rPr lang="en-US" dirty="0" smtClean="0"/>
              <a:t>YouTube Videos (embedded in Blackboard)</a:t>
            </a:r>
          </a:p>
          <a:p>
            <a:pPr lvl="1"/>
            <a:r>
              <a:rPr lang="en-US" dirty="0" smtClean="0"/>
              <a:t>Self-Made Videos utilizing Zoom/MT</a:t>
            </a:r>
          </a:p>
          <a:p>
            <a:pPr lvl="1"/>
            <a:r>
              <a:rPr lang="en-US" dirty="0" smtClean="0"/>
              <a:t> Online platforms (free and paid subscriptions) </a:t>
            </a:r>
          </a:p>
          <a:p>
            <a:pPr lvl="2"/>
            <a:r>
              <a:rPr lang="en-US" dirty="0" smtClean="0"/>
              <a:t>CDC online learning modules, Instrument </a:t>
            </a:r>
            <a:r>
              <a:rPr lang="en-US" dirty="0" err="1" smtClean="0"/>
              <a:t>mfr</a:t>
            </a:r>
            <a:r>
              <a:rPr lang="en-US" dirty="0" smtClean="0"/>
              <a:t> training videos, MediaLab courses</a:t>
            </a:r>
          </a:p>
          <a:p>
            <a:r>
              <a:rPr lang="en-US" dirty="0" smtClean="0"/>
              <a:t>Assessments</a:t>
            </a:r>
          </a:p>
          <a:p>
            <a:pPr lvl="1"/>
            <a:r>
              <a:rPr lang="en-US" dirty="0" smtClean="0"/>
              <a:t>Blackboard weekly quizzes (clear instructions, time-limits, had one student that needed an accommodation (extended time)</a:t>
            </a:r>
          </a:p>
          <a:p>
            <a:pPr lvl="1"/>
            <a:r>
              <a:rPr lang="en-US" dirty="0" smtClean="0"/>
              <a:t>Utilized </a:t>
            </a:r>
            <a:r>
              <a:rPr lang="en-US" dirty="0" err="1" smtClean="0"/>
              <a:t>Honorlock</a:t>
            </a:r>
            <a:r>
              <a:rPr lang="en-US" dirty="0" smtClean="0"/>
              <a:t> for major assessments only (Midterm/Final)</a:t>
            </a:r>
            <a:endParaRPr lang="en-US" dirty="0"/>
          </a:p>
        </p:txBody>
      </p:sp>
      <p:pic>
        <p:nvPicPr>
          <p:cNvPr id="2" name="Picture 1" descr="Some tools for Delivering Lectures Online – TEL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739" y="476711"/>
            <a:ext cx="3917885" cy="3480830"/>
          </a:xfrm>
          <a:prstGeom prst="rect">
            <a:avLst/>
          </a:prstGeom>
        </p:spPr>
      </p:pic>
    </p:spTree>
    <p:extLst>
      <p:ext uri="{BB962C8B-B14F-4D97-AF65-F5344CB8AC3E}">
        <p14:creationId xmlns:p14="http://schemas.microsoft.com/office/powerpoint/2010/main" val="2545629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Asynchronous Laboratory</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Narrated Standard Operating Procedures</a:t>
            </a:r>
          </a:p>
          <a:p>
            <a:pPr lvl="1"/>
            <a:r>
              <a:rPr lang="en-US" dirty="0" smtClean="0"/>
              <a:t>Utilized video conferencing platform to record the recitation period that normally takes place before each class. </a:t>
            </a:r>
          </a:p>
          <a:p>
            <a:pPr lvl="1"/>
            <a:r>
              <a:rPr lang="en-US" dirty="0" smtClean="0"/>
              <a:t>Reviewed the principle, procedure, limitations and interoperations of the test </a:t>
            </a:r>
          </a:p>
          <a:p>
            <a:r>
              <a:rPr lang="en-US" dirty="0" smtClean="0"/>
              <a:t>Video demonstration</a:t>
            </a:r>
          </a:p>
          <a:p>
            <a:pPr lvl="1"/>
            <a:r>
              <a:rPr lang="en-US" dirty="0" smtClean="0"/>
              <a:t>YouTube and self-made</a:t>
            </a:r>
          </a:p>
          <a:p>
            <a:r>
              <a:rPr lang="en-US" dirty="0" smtClean="0"/>
              <a:t>Simulation Platforms</a:t>
            </a:r>
          </a:p>
          <a:p>
            <a:pPr lvl="1"/>
            <a:r>
              <a:rPr lang="en-US" dirty="0" err="1" smtClean="0"/>
              <a:t>Simtic</a:t>
            </a:r>
            <a:r>
              <a:rPr lang="en-US" dirty="0" smtClean="0"/>
              <a:t> Tutor- Venipuncture</a:t>
            </a:r>
          </a:p>
          <a:p>
            <a:pPr lvl="1"/>
            <a:r>
              <a:rPr lang="en-US" dirty="0" smtClean="0"/>
              <a:t>MediaLab- Urinalysis dipsticks, Microscopic Analysis of Urine, Microscopic Analysis of Peripheral Blood Smears to analyze red blood cells, white blood cells and platelets. </a:t>
            </a:r>
          </a:p>
          <a:p>
            <a:r>
              <a:rPr lang="en-US" dirty="0" smtClean="0"/>
              <a:t>Other possibilities</a:t>
            </a:r>
          </a:p>
          <a:p>
            <a:pPr lvl="1"/>
            <a:r>
              <a:rPr lang="en-US" dirty="0" smtClean="0"/>
              <a:t>Mail kits home to the students</a:t>
            </a:r>
          </a:p>
          <a:p>
            <a:r>
              <a:rPr lang="en-US" dirty="0" smtClean="0"/>
              <a:t>Homework was STILL ASSIGNED – required more in-depth reading. </a:t>
            </a:r>
          </a:p>
          <a:p>
            <a:pPr lvl="1"/>
            <a:r>
              <a:rPr lang="en-US" dirty="0" smtClean="0"/>
              <a:t>Also preparing the students for when in-person sessions resumed</a:t>
            </a:r>
            <a:endParaRPr lang="en-US" dirty="0"/>
          </a:p>
        </p:txBody>
      </p:sp>
    </p:spTree>
    <p:extLst>
      <p:ext uri="{BB962C8B-B14F-4D97-AF65-F5344CB8AC3E}">
        <p14:creationId xmlns:p14="http://schemas.microsoft.com/office/powerpoint/2010/main" val="1594353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n and woman discuss some documents">
            <a:extLst>
              <a:ext uri="{FF2B5EF4-FFF2-40B4-BE49-F238E27FC236}">
                <a16:creationId xmlns:a16="http://schemas.microsoft.com/office/drawing/2014/main" id="{FDC0A5F4-FE96-4D3A-A9D6-A76F32BA6429}"/>
              </a:ext>
            </a:extLst>
          </p:cNvPr>
          <p:cNvPicPr>
            <a:picLocks noGrp="1" noChangeAspect="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smtClean="0">
                <a:solidFill>
                  <a:schemeClr val="bg2">
                    <a:lumMod val="50000"/>
                  </a:schemeClr>
                </a:solidFill>
              </a:rPr>
              <a:t>Distance Learning Timeline</a:t>
            </a:r>
            <a:endParaRPr lang="en-US" dirty="0">
              <a:solidFill>
                <a:schemeClr val="bg2">
                  <a:lumMod val="50000"/>
                </a:schemeClr>
              </a:solidFill>
            </a:endParaRPr>
          </a:p>
        </p:txBody>
      </p:sp>
      <p:graphicFrame>
        <p:nvGraphicFramePr>
          <p:cNvPr id="37" name="Content Placeholder 4" descr="Smartart Placeholder">
            <a:extLst>
              <a:ext uri="{FF2B5EF4-FFF2-40B4-BE49-F238E27FC236}">
                <a16:creationId xmlns:a16="http://schemas.microsoft.com/office/drawing/2014/main" id="{E9190C4C-2B7F-4FE9-96C7-83E23481CB7B}"/>
              </a:ext>
            </a:extLst>
          </p:cNvPr>
          <p:cNvGraphicFramePr/>
          <p:nvPr>
            <p:extLst>
              <p:ext uri="{D42A27DB-BD31-4B8C-83A1-F6EECF244321}">
                <p14:modId xmlns:p14="http://schemas.microsoft.com/office/powerpoint/2010/main" val="20833828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158240" y="6217920"/>
            <a:ext cx="6766560" cy="369332"/>
          </a:xfrm>
          <a:prstGeom prst="rect">
            <a:avLst/>
          </a:prstGeom>
          <a:noFill/>
        </p:spPr>
        <p:txBody>
          <a:bodyPr wrap="square" rtlCol="0">
            <a:spAutoFit/>
          </a:bodyPr>
          <a:lstStyle/>
          <a:p>
            <a:r>
              <a:rPr lang="en-US" dirty="0" smtClean="0">
                <a:hlinkClick r:id="rId9"/>
              </a:rPr>
              <a:t>https://thebestschools.org/magazine/online-education-history/</a:t>
            </a:r>
            <a:endParaRPr lang="en-US" dirty="0"/>
          </a:p>
        </p:txBody>
      </p:sp>
    </p:spTree>
    <p:extLst>
      <p:ext uri="{BB962C8B-B14F-4D97-AF65-F5344CB8AC3E}">
        <p14:creationId xmlns:p14="http://schemas.microsoft.com/office/powerpoint/2010/main" val="152276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Synchronous Components</a:t>
            </a:r>
            <a:endParaRPr lang="en-US" dirty="0"/>
          </a:p>
        </p:txBody>
      </p:sp>
      <p:sp>
        <p:nvSpPr>
          <p:cNvPr id="5" name="Content Placeholder 4"/>
          <p:cNvSpPr>
            <a:spLocks noGrp="1"/>
          </p:cNvSpPr>
          <p:nvPr>
            <p:ph idx="1"/>
          </p:nvPr>
        </p:nvSpPr>
        <p:spPr>
          <a:xfrm>
            <a:off x="838200" y="1825624"/>
            <a:ext cx="10515600" cy="4575175"/>
          </a:xfrm>
        </p:spPr>
        <p:txBody>
          <a:bodyPr>
            <a:normAutofit fontScale="92500" lnSpcReduction="10000"/>
          </a:bodyPr>
          <a:lstStyle/>
          <a:p>
            <a:r>
              <a:rPr lang="en-US" dirty="0" smtClean="0"/>
              <a:t>Video Conferencing</a:t>
            </a:r>
          </a:p>
          <a:p>
            <a:pPr marL="0" indent="0">
              <a:buNone/>
            </a:pPr>
            <a:r>
              <a:rPr lang="en-US" sz="2000" i="1" dirty="0"/>
              <a:t>Note: All students were required to have their video </a:t>
            </a:r>
            <a:r>
              <a:rPr lang="en-US" sz="2000" i="1" dirty="0" smtClean="0"/>
              <a:t>ON. Students </a:t>
            </a:r>
            <a:r>
              <a:rPr lang="en-US" sz="2000" i="1" dirty="0"/>
              <a:t>were muted, but could unmute themselves to ask </a:t>
            </a:r>
            <a:r>
              <a:rPr lang="en-US" sz="2000" i="1" dirty="0" smtClean="0"/>
              <a:t>questions. The </a:t>
            </a:r>
            <a:r>
              <a:rPr lang="en-US" sz="2000" i="1" dirty="0"/>
              <a:t>chat feature was also utilized</a:t>
            </a:r>
            <a:r>
              <a:rPr lang="en-US" sz="2000" i="1" dirty="0" smtClean="0"/>
              <a:t>.</a:t>
            </a:r>
          </a:p>
          <a:p>
            <a:pPr lvl="1"/>
            <a:r>
              <a:rPr lang="en-US" dirty="0" smtClean="0"/>
              <a:t>First initial meeting (Welcome to the Course!)</a:t>
            </a:r>
          </a:p>
          <a:p>
            <a:pPr lvl="2"/>
            <a:r>
              <a:rPr lang="en-US" sz="1800" dirty="0" smtClean="0"/>
              <a:t>In</a:t>
            </a:r>
            <a:r>
              <a:rPr lang="en-US" sz="1600" dirty="0" smtClean="0"/>
              <a:t>troduce</a:t>
            </a:r>
            <a:r>
              <a:rPr lang="en-US" sz="1800" dirty="0" smtClean="0"/>
              <a:t> Professor</a:t>
            </a:r>
          </a:p>
          <a:p>
            <a:pPr lvl="2"/>
            <a:r>
              <a:rPr lang="en-US" sz="1800" dirty="0" smtClean="0"/>
              <a:t>Icebreaker for students to have them introduce themselves</a:t>
            </a:r>
          </a:p>
          <a:p>
            <a:pPr lvl="2"/>
            <a:r>
              <a:rPr lang="en-US" sz="1800" dirty="0" smtClean="0"/>
              <a:t>Introduce Blackboard Shells</a:t>
            </a:r>
          </a:p>
          <a:p>
            <a:pPr lvl="2"/>
            <a:r>
              <a:rPr lang="en-US" sz="1800" dirty="0" smtClean="0"/>
              <a:t>Review the course outline/syllabus</a:t>
            </a:r>
          </a:p>
          <a:p>
            <a:pPr lvl="2"/>
            <a:r>
              <a:rPr lang="en-US" sz="1800" dirty="0" smtClean="0"/>
              <a:t>Answer student questions</a:t>
            </a:r>
          </a:p>
          <a:p>
            <a:pPr lvl="1"/>
            <a:r>
              <a:rPr lang="en-US" sz="2200" dirty="0" smtClean="0"/>
              <a:t>Weekly meetings (2 designated times) (excluding Virtual Office Hours)</a:t>
            </a:r>
          </a:p>
          <a:p>
            <a:pPr lvl="2"/>
            <a:r>
              <a:rPr lang="en-US" sz="1800" dirty="0" err="1" smtClean="0"/>
              <a:t>Kahoot</a:t>
            </a:r>
            <a:r>
              <a:rPr lang="en-US" sz="1800" dirty="0" smtClean="0"/>
              <a:t>! games were played to reinforce theory and assess knowledge/memory recall</a:t>
            </a:r>
          </a:p>
          <a:p>
            <a:pPr lvl="2"/>
            <a:r>
              <a:rPr lang="en-US" sz="1800" dirty="0" smtClean="0"/>
              <a:t>Concepts were reviewed through instructor-mediated discussion as well as through questions posed by students. </a:t>
            </a:r>
          </a:p>
          <a:p>
            <a:pPr lvl="3"/>
            <a:r>
              <a:rPr lang="en-US" sz="1600" dirty="0" smtClean="0"/>
              <a:t>Could also have had students develop questions to ask one another. </a:t>
            </a:r>
          </a:p>
          <a:p>
            <a:pPr lvl="3"/>
            <a:r>
              <a:rPr lang="en-US" sz="1600" dirty="0" smtClean="0"/>
              <a:t>Could have also created breakout sessions to have each group focus on specific area and then reconvene the group to discuss collaboratively.</a:t>
            </a:r>
            <a:endParaRPr lang="en-US" sz="1600" dirty="0"/>
          </a:p>
        </p:txBody>
      </p:sp>
    </p:spTree>
    <p:extLst>
      <p:ext uri="{BB962C8B-B14F-4D97-AF65-F5344CB8AC3E}">
        <p14:creationId xmlns:p14="http://schemas.microsoft.com/office/powerpoint/2010/main" val="47910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Synchronous Components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Wikis</a:t>
            </a:r>
          </a:p>
          <a:p>
            <a:pPr lvl="1"/>
            <a:r>
              <a:rPr lang="en-US" dirty="0" smtClean="0"/>
              <a:t>Presentations/Flipped-learning</a:t>
            </a:r>
          </a:p>
          <a:p>
            <a:pPr lvl="2"/>
            <a:r>
              <a:rPr lang="en-US" dirty="0" smtClean="0"/>
              <a:t>Can be created by the students and uploaded to Blackboard for others to view.</a:t>
            </a:r>
          </a:p>
          <a:p>
            <a:pPr lvl="2"/>
            <a:r>
              <a:rPr lang="en-US" dirty="0" smtClean="0"/>
              <a:t>Evaluation-easily accessible for professor and peer-review of the presentations</a:t>
            </a:r>
          </a:p>
          <a:p>
            <a:r>
              <a:rPr lang="en-US" dirty="0" smtClean="0"/>
              <a:t>Microsoft Teams</a:t>
            </a:r>
          </a:p>
          <a:p>
            <a:pPr lvl="1"/>
            <a:r>
              <a:rPr lang="en-US" dirty="0" smtClean="0"/>
              <a:t>Group text message features</a:t>
            </a:r>
          </a:p>
          <a:p>
            <a:pPr lvl="2"/>
            <a:r>
              <a:rPr lang="en-US" dirty="0" smtClean="0"/>
              <a:t>My students and I celebrated National Medical Laboratory Professionals Week through messaging, </a:t>
            </a:r>
            <a:r>
              <a:rPr lang="en-US" dirty="0" err="1" smtClean="0"/>
              <a:t>thgames</a:t>
            </a:r>
            <a:r>
              <a:rPr lang="en-US" dirty="0" smtClean="0"/>
              <a:t>, a meme-challenge, and felt very connected.</a:t>
            </a:r>
          </a:p>
          <a:p>
            <a:pPr lvl="1"/>
            <a:r>
              <a:rPr lang="en-US" dirty="0" smtClean="0"/>
              <a:t>Private text message features (with/without voice calling/video conferencing)</a:t>
            </a:r>
          </a:p>
          <a:p>
            <a:pPr lvl="1"/>
            <a:r>
              <a:rPr lang="en-US" dirty="0" smtClean="0"/>
              <a:t>Great if not more superior alternative to Blackboard LMS</a:t>
            </a:r>
          </a:p>
          <a:p>
            <a:pPr lvl="2"/>
            <a:r>
              <a:rPr lang="en-US" dirty="0" smtClean="0"/>
              <a:t>I had to use one week that Blackboard was down and I could see the added benefit through the ease of operation which stimulated creativity. </a:t>
            </a:r>
          </a:p>
          <a:p>
            <a:pPr lvl="2"/>
            <a:r>
              <a:rPr lang="en-US" dirty="0" smtClean="0"/>
              <a:t>Numerous ways to file share, link platforms and engage students</a:t>
            </a:r>
            <a:endParaRPr lang="en-US" dirty="0"/>
          </a:p>
        </p:txBody>
      </p:sp>
    </p:spTree>
    <p:extLst>
      <p:ext uri="{BB962C8B-B14F-4D97-AF65-F5344CB8AC3E}">
        <p14:creationId xmlns:p14="http://schemas.microsoft.com/office/powerpoint/2010/main" val="3204642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Monitoring Student Engagement</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Microsoft Teams</a:t>
            </a:r>
            <a:endParaRPr lang="en-US" dirty="0"/>
          </a:p>
          <a:p>
            <a:pPr lvl="1"/>
            <a:r>
              <a:rPr lang="en-US" dirty="0" smtClean="0"/>
              <a:t>Feed activity</a:t>
            </a:r>
          </a:p>
          <a:p>
            <a:pPr lvl="1"/>
            <a:r>
              <a:rPr lang="en-US" dirty="0" smtClean="0"/>
              <a:t>Assignment activity</a:t>
            </a:r>
          </a:p>
          <a:p>
            <a:pPr marL="457200" lvl="1" indent="0">
              <a:buNone/>
            </a:pPr>
            <a:endParaRPr lang="en-US" dirty="0"/>
          </a:p>
          <a:p>
            <a:pPr marL="0" indent="0">
              <a:buNone/>
            </a:pPr>
            <a:r>
              <a:rPr lang="en-US" dirty="0" smtClean="0"/>
              <a:t>Blackboard</a:t>
            </a:r>
          </a:p>
          <a:p>
            <a:pPr lvl="1"/>
            <a:r>
              <a:rPr lang="en-US" dirty="0" smtClean="0"/>
              <a:t>Last time accessed</a:t>
            </a:r>
          </a:p>
          <a:p>
            <a:pPr lvl="1"/>
            <a:r>
              <a:rPr lang="en-US" dirty="0" smtClean="0"/>
              <a:t>Assignment Activity</a:t>
            </a:r>
          </a:p>
          <a:p>
            <a:pPr lvl="2"/>
            <a:r>
              <a:rPr lang="en-US" dirty="0" smtClean="0"/>
              <a:t>Submission, Time report</a:t>
            </a:r>
          </a:p>
          <a:p>
            <a:pPr lvl="1"/>
            <a:r>
              <a:rPr lang="en-US" dirty="0" smtClean="0"/>
              <a:t>Collaborate Attendance report</a:t>
            </a:r>
          </a:p>
          <a:p>
            <a:pPr marL="0" indent="0">
              <a:buNone/>
            </a:pPr>
            <a:r>
              <a:rPr lang="en-US" dirty="0" smtClean="0"/>
              <a:t>Zoom</a:t>
            </a:r>
          </a:p>
          <a:p>
            <a:pPr lvl="1"/>
            <a:r>
              <a:rPr lang="en-US" dirty="0" smtClean="0"/>
              <a:t>Sign-up feature</a:t>
            </a:r>
          </a:p>
          <a:p>
            <a:pPr lvl="1"/>
            <a:r>
              <a:rPr lang="en-US" dirty="0" smtClean="0"/>
              <a:t>Attendance feature</a:t>
            </a:r>
          </a:p>
          <a:p>
            <a:pPr lvl="1"/>
            <a:r>
              <a:rPr lang="en-US" dirty="0" smtClean="0"/>
              <a:t>Save transcript feature</a:t>
            </a:r>
          </a:p>
        </p:txBody>
      </p:sp>
      <p:pic>
        <p:nvPicPr>
          <p:cNvPr id="2" name="Picture 1" descr="Engagement … ¿engage … qué? | Crónicas de MyKLogi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90688"/>
            <a:ext cx="6096000" cy="4178300"/>
          </a:xfrm>
          <a:prstGeom prst="rect">
            <a:avLst/>
          </a:prstGeom>
        </p:spPr>
      </p:pic>
    </p:spTree>
    <p:extLst>
      <p:ext uri="{BB962C8B-B14F-4D97-AF65-F5344CB8AC3E}">
        <p14:creationId xmlns:p14="http://schemas.microsoft.com/office/powerpoint/2010/main" val="212410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Monitoring </a:t>
            </a:r>
            <a:r>
              <a:rPr lang="en-US" dirty="0"/>
              <a:t>Student </a:t>
            </a:r>
            <a:r>
              <a:rPr lang="en-US" dirty="0" smtClean="0"/>
              <a:t>Engagement</a:t>
            </a:r>
            <a:br>
              <a:rPr lang="en-US" dirty="0" smtClean="0"/>
            </a:br>
            <a:r>
              <a:rPr lang="en-US" dirty="0" smtClean="0"/>
              <a:t>                (Microsoft Forms)</a:t>
            </a:r>
            <a:endParaRPr lang="en-US" dirty="0"/>
          </a:p>
        </p:txBody>
      </p:sp>
      <p:sp>
        <p:nvSpPr>
          <p:cNvPr id="5" name="Oval 4"/>
          <p:cNvSpPr/>
          <p:nvPr/>
        </p:nvSpPr>
        <p:spPr>
          <a:xfrm>
            <a:off x="6298163" y="3620278"/>
            <a:ext cx="2034074" cy="5411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98163" y="5243804"/>
            <a:ext cx="1903445" cy="4198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825624"/>
            <a:ext cx="10515600" cy="4640489"/>
          </a:xfrm>
        </p:spPr>
        <p:txBody>
          <a:bodyPr>
            <a:normAutofit fontScale="85000" lnSpcReduction="10000"/>
          </a:bodyPr>
          <a:lstStyle/>
          <a:p>
            <a:r>
              <a:rPr lang="en-US" dirty="0" smtClean="0"/>
              <a:t>All 28 students answered Survey Questions </a:t>
            </a:r>
            <a:br>
              <a:rPr lang="en-US" dirty="0" smtClean="0"/>
            </a:br>
            <a:r>
              <a:rPr lang="en-US" sz="2000" dirty="0" smtClean="0"/>
              <a:t>(1 </a:t>
            </a:r>
            <a:r>
              <a:rPr lang="en-US" sz="2000" dirty="0"/>
              <a:t>=Strongly disagree, 2=Disagree, 3= Somewhat agree, 4=Agree, 5=Strongly agree).</a:t>
            </a:r>
            <a:endParaRPr lang="en-US" sz="2000" dirty="0" smtClean="0"/>
          </a:p>
          <a:p>
            <a:pPr marL="457200" lvl="1" indent="0">
              <a:buNone/>
            </a:pPr>
            <a:r>
              <a:rPr lang="en-US" i="1" dirty="0" smtClean="0"/>
              <a:t/>
            </a:r>
            <a:br>
              <a:rPr lang="en-US" i="1" dirty="0" smtClean="0"/>
            </a:br>
            <a:r>
              <a:rPr lang="en-US" i="1" dirty="0" smtClean="0"/>
              <a:t>Please </a:t>
            </a:r>
            <a:r>
              <a:rPr lang="en-US" i="1" dirty="0"/>
              <a:t>rate the following </a:t>
            </a:r>
            <a:r>
              <a:rPr lang="en-US" i="1" dirty="0" smtClean="0"/>
              <a:t>statements: </a:t>
            </a:r>
          </a:p>
          <a:p>
            <a:pPr marL="457200" lvl="1" indent="0">
              <a:buNone/>
            </a:pPr>
            <a:endParaRPr lang="en-US" i="1" dirty="0"/>
          </a:p>
          <a:p>
            <a:pPr marL="914400" lvl="1" indent="-457200">
              <a:buAutoNum type="arabicPeriod"/>
            </a:pPr>
            <a:r>
              <a:rPr lang="en-US" i="1" dirty="0" smtClean="0"/>
              <a:t>I </a:t>
            </a:r>
            <a:r>
              <a:rPr lang="en-US" i="1" dirty="0"/>
              <a:t>do NOT feel that the hybrid format inhibited my ability to learn the content and theory. </a:t>
            </a:r>
            <a:r>
              <a:rPr lang="en-US" i="1" dirty="0" smtClean="0"/>
              <a:t>  </a:t>
            </a:r>
            <a:br>
              <a:rPr lang="en-US" i="1" dirty="0" smtClean="0"/>
            </a:br>
            <a:r>
              <a:rPr lang="en-US" i="1" dirty="0" smtClean="0">
                <a:solidFill>
                  <a:srgbClr val="FF0000"/>
                </a:solidFill>
              </a:rPr>
              <a:t/>
            </a:r>
            <a:br>
              <a:rPr lang="en-US" i="1" dirty="0" smtClean="0">
                <a:solidFill>
                  <a:srgbClr val="FF0000"/>
                </a:solidFill>
              </a:rPr>
            </a:br>
            <a:r>
              <a:rPr lang="en-US" i="1" dirty="0" smtClean="0">
                <a:solidFill>
                  <a:srgbClr val="FF0000"/>
                </a:solidFill>
              </a:rPr>
              <a:t>          </a:t>
            </a:r>
            <a:r>
              <a:rPr lang="en-US" i="1" dirty="0" err="1" smtClean="0">
                <a:solidFill>
                  <a:srgbClr val="FF0000"/>
                </a:solidFill>
              </a:rPr>
              <a:t>On-campus</a:t>
            </a:r>
            <a:r>
              <a:rPr lang="en-US" i="1" dirty="0" err="1" smtClean="0">
                <a:solidFill>
                  <a:srgbClr val="FF0000"/>
                </a:solidFill>
                <a:sym typeface="Wingdings" panose="05000000000000000000" pitchFamily="2" charset="2"/>
              </a:rPr>
              <a:t>Hybrid</a:t>
            </a:r>
            <a:r>
              <a:rPr lang="en-US" i="1" dirty="0" smtClean="0">
                <a:solidFill>
                  <a:srgbClr val="FF0000"/>
                </a:solidFill>
                <a:sym typeface="Wingdings" panose="05000000000000000000" pitchFamily="2" charset="2"/>
              </a:rPr>
              <a:t>   =    </a:t>
            </a:r>
            <a:r>
              <a:rPr lang="en-US" b="1" i="1" dirty="0" smtClean="0">
                <a:solidFill>
                  <a:srgbClr val="FF0000"/>
                </a:solidFill>
                <a:sym typeface="Wingdings" panose="05000000000000000000" pitchFamily="2" charset="2"/>
              </a:rPr>
              <a:t>3.33                AVERAGE = 4.08</a:t>
            </a:r>
            <a:br>
              <a:rPr lang="en-US" b="1" i="1" dirty="0" smtClean="0">
                <a:solidFill>
                  <a:srgbClr val="FF0000"/>
                </a:solidFill>
                <a:sym typeface="Wingdings" panose="05000000000000000000" pitchFamily="2" charset="2"/>
              </a:rPr>
            </a:br>
            <a:r>
              <a:rPr lang="en-US" b="1" i="1" dirty="0" smtClean="0">
                <a:solidFill>
                  <a:srgbClr val="FF0000"/>
                </a:solidFill>
                <a:sym typeface="Wingdings" panose="05000000000000000000" pitchFamily="2" charset="2"/>
              </a:rPr>
              <a:t>          </a:t>
            </a:r>
            <a:r>
              <a:rPr lang="en-US" i="1" dirty="0" smtClean="0">
                <a:solidFill>
                  <a:srgbClr val="FF0000"/>
                </a:solidFill>
                <a:sym typeface="Wingdings" panose="05000000000000000000" pitchFamily="2" charset="2"/>
              </a:rPr>
              <a:t>Hybrid    =  </a:t>
            </a:r>
            <a:r>
              <a:rPr lang="en-US" b="1" i="1" dirty="0" smtClean="0">
                <a:solidFill>
                  <a:srgbClr val="FF0000"/>
                </a:solidFill>
                <a:sym typeface="Wingdings" panose="05000000000000000000" pitchFamily="2" charset="2"/>
              </a:rPr>
              <a:t>4.82</a:t>
            </a:r>
            <a:endParaRPr lang="en-US" b="1" i="1" dirty="0" smtClean="0">
              <a:solidFill>
                <a:srgbClr val="FF0000"/>
              </a:solidFill>
            </a:endParaRPr>
          </a:p>
          <a:p>
            <a:pPr marL="457200" lvl="1" indent="0">
              <a:buNone/>
            </a:pPr>
            <a:r>
              <a:rPr lang="en-US" i="1" dirty="0" smtClean="0"/>
              <a:t/>
            </a:r>
            <a:br>
              <a:rPr lang="en-US" i="1" dirty="0" smtClean="0"/>
            </a:br>
            <a:r>
              <a:rPr lang="en-US" i="1" dirty="0" smtClean="0"/>
              <a:t>2. The weekly Zoom Meetings were helpful in reviewing the weekly material and solidifying content. </a:t>
            </a:r>
            <a:br>
              <a:rPr lang="en-US" i="1" dirty="0" smtClean="0"/>
            </a:br>
            <a:r>
              <a:rPr lang="en-US" i="1" dirty="0" smtClean="0">
                <a:solidFill>
                  <a:srgbClr val="FF0000"/>
                </a:solidFill>
              </a:rPr>
              <a:t/>
            </a:r>
            <a:br>
              <a:rPr lang="en-US" i="1" dirty="0" smtClean="0">
                <a:solidFill>
                  <a:srgbClr val="FF0000"/>
                </a:solidFill>
              </a:rPr>
            </a:br>
            <a:r>
              <a:rPr lang="en-US" i="1" dirty="0" smtClean="0">
                <a:solidFill>
                  <a:srgbClr val="FF0000"/>
                </a:solidFill>
              </a:rPr>
              <a:t>	         </a:t>
            </a:r>
            <a:r>
              <a:rPr lang="en-US" i="1" dirty="0" err="1" smtClean="0">
                <a:solidFill>
                  <a:srgbClr val="FF0000"/>
                </a:solidFill>
              </a:rPr>
              <a:t>On-campus</a:t>
            </a:r>
            <a:r>
              <a:rPr lang="en-US" i="1" dirty="0" err="1">
                <a:solidFill>
                  <a:srgbClr val="FF0000"/>
                </a:solidFill>
                <a:sym typeface="Wingdings" panose="05000000000000000000" pitchFamily="2" charset="2"/>
              </a:rPr>
              <a:t>Hybrid</a:t>
            </a:r>
            <a:r>
              <a:rPr lang="en-US" i="1" dirty="0">
                <a:solidFill>
                  <a:srgbClr val="FF0000"/>
                </a:solidFill>
                <a:sym typeface="Wingdings" panose="05000000000000000000" pitchFamily="2" charset="2"/>
              </a:rPr>
              <a:t>   =    </a:t>
            </a:r>
            <a:r>
              <a:rPr lang="en-US" b="1" i="1" dirty="0" smtClean="0">
                <a:solidFill>
                  <a:srgbClr val="FF0000"/>
                </a:solidFill>
                <a:sym typeface="Wingdings" panose="05000000000000000000" pitchFamily="2" charset="2"/>
              </a:rPr>
              <a:t>4.17                </a:t>
            </a:r>
            <a:r>
              <a:rPr lang="en-US" b="1" i="1" dirty="0">
                <a:solidFill>
                  <a:srgbClr val="FF0000"/>
                </a:solidFill>
                <a:sym typeface="Wingdings" panose="05000000000000000000" pitchFamily="2" charset="2"/>
              </a:rPr>
              <a:t>AVERAGE = </a:t>
            </a:r>
            <a:r>
              <a:rPr lang="en-US" b="1" i="1" dirty="0" smtClean="0">
                <a:solidFill>
                  <a:srgbClr val="FF0000"/>
                </a:solidFill>
                <a:sym typeface="Wingdings" panose="05000000000000000000" pitchFamily="2" charset="2"/>
              </a:rPr>
              <a:t>3.91</a:t>
            </a:r>
            <a:r>
              <a:rPr lang="en-US" b="1" i="1" dirty="0">
                <a:solidFill>
                  <a:srgbClr val="FF0000"/>
                </a:solidFill>
                <a:sym typeface="Wingdings" panose="05000000000000000000" pitchFamily="2" charset="2"/>
              </a:rPr>
              <a:t/>
            </a:r>
            <a:br>
              <a:rPr lang="en-US" b="1" i="1" dirty="0">
                <a:solidFill>
                  <a:srgbClr val="FF0000"/>
                </a:solidFill>
                <a:sym typeface="Wingdings" panose="05000000000000000000" pitchFamily="2" charset="2"/>
              </a:rPr>
            </a:br>
            <a:r>
              <a:rPr lang="en-US" b="1" i="1" dirty="0">
                <a:solidFill>
                  <a:srgbClr val="FF0000"/>
                </a:solidFill>
                <a:sym typeface="Wingdings" panose="05000000000000000000" pitchFamily="2" charset="2"/>
              </a:rPr>
              <a:t>          </a:t>
            </a:r>
            <a:r>
              <a:rPr lang="en-US" b="1" i="1" dirty="0" smtClean="0">
                <a:solidFill>
                  <a:srgbClr val="FF0000"/>
                </a:solidFill>
                <a:sym typeface="Wingdings" panose="05000000000000000000" pitchFamily="2" charset="2"/>
              </a:rPr>
              <a:t>       </a:t>
            </a:r>
            <a:r>
              <a:rPr lang="en-US" i="1" dirty="0" smtClean="0">
                <a:solidFill>
                  <a:srgbClr val="FF0000"/>
                </a:solidFill>
                <a:sym typeface="Wingdings" panose="05000000000000000000" pitchFamily="2" charset="2"/>
              </a:rPr>
              <a:t>Hybrid    </a:t>
            </a:r>
            <a:r>
              <a:rPr lang="en-US" i="1" dirty="0">
                <a:solidFill>
                  <a:srgbClr val="FF0000"/>
                </a:solidFill>
                <a:sym typeface="Wingdings" panose="05000000000000000000" pitchFamily="2" charset="2"/>
              </a:rPr>
              <a:t>=  </a:t>
            </a:r>
            <a:r>
              <a:rPr lang="en-US" b="1" i="1" dirty="0" smtClean="0">
                <a:solidFill>
                  <a:srgbClr val="FF0000"/>
                </a:solidFill>
                <a:sym typeface="Wingdings" panose="05000000000000000000" pitchFamily="2" charset="2"/>
              </a:rPr>
              <a:t>3.64</a:t>
            </a:r>
            <a:endParaRPr lang="en-US" b="1" i="1" dirty="0">
              <a:solidFill>
                <a:srgbClr val="FF0000"/>
              </a:solidFill>
            </a:endParaRPr>
          </a:p>
          <a:p>
            <a:pPr marL="457200" lvl="1" indent="0">
              <a:buNone/>
            </a:pPr>
            <a:r>
              <a:rPr lang="en-US" i="1" dirty="0" smtClean="0"/>
              <a:t/>
            </a:r>
            <a:br>
              <a:rPr lang="en-US" i="1" dirty="0" smtClean="0"/>
            </a:br>
            <a:endParaRPr lang="en-US" i="1" dirty="0" smtClean="0"/>
          </a:p>
          <a:p>
            <a:pPr marL="457200" lvl="1" indent="0">
              <a:buNone/>
            </a:pPr>
            <a:endParaRPr lang="en-US" i="1" dirty="0"/>
          </a:p>
        </p:txBody>
      </p:sp>
      <p:pic>
        <p:nvPicPr>
          <p:cNvPr id="4" name="Picture 3" descr="In My Own Terms - Page 3 of 8 - Terminology for Beginn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60" y="328061"/>
            <a:ext cx="1996752" cy="1497564"/>
          </a:xfrm>
          <a:prstGeom prst="rect">
            <a:avLst/>
          </a:prstGeom>
        </p:spPr>
      </p:pic>
    </p:spTree>
    <p:extLst>
      <p:ext uri="{BB962C8B-B14F-4D97-AF65-F5344CB8AC3E}">
        <p14:creationId xmlns:p14="http://schemas.microsoft.com/office/powerpoint/2010/main" val="10846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Things To Include in your eLearning</a:t>
            </a:r>
            <a:endParaRPr lang="en-US" b="1" dirty="0"/>
          </a:p>
        </p:txBody>
      </p:sp>
      <p:sp>
        <p:nvSpPr>
          <p:cNvPr id="3" name="Content Placeholder 2"/>
          <p:cNvSpPr>
            <a:spLocks noGrp="1"/>
          </p:cNvSpPr>
          <p:nvPr>
            <p:ph sz="half" idx="1"/>
          </p:nvPr>
        </p:nvSpPr>
        <p:spPr/>
        <p:txBody>
          <a:bodyPr/>
          <a:lstStyle/>
          <a:p>
            <a:pPr marL="0" indent="0">
              <a:buNone/>
            </a:pPr>
            <a:endParaRPr lang="en-US" dirty="0"/>
          </a:p>
        </p:txBody>
      </p:sp>
      <p:sp>
        <p:nvSpPr>
          <p:cNvPr id="5" name="Content Placeholder 4"/>
          <p:cNvSpPr>
            <a:spLocks noGrp="1"/>
          </p:cNvSpPr>
          <p:nvPr>
            <p:ph sz="half" idx="2"/>
          </p:nvPr>
        </p:nvSpPr>
        <p:spPr/>
        <p:txBody>
          <a:bodyPr/>
          <a:lstStyle/>
          <a:p>
            <a:r>
              <a:rPr lang="en-US" dirty="0"/>
              <a:t>Learners need to be able to ask questions and share information and ideas. </a:t>
            </a:r>
          </a:p>
          <a:p>
            <a:r>
              <a:rPr lang="en-US" dirty="0"/>
              <a:t>Planning tasks ahead of time is essential.</a:t>
            </a:r>
          </a:p>
          <a:p>
            <a:r>
              <a:rPr lang="en-US" dirty="0"/>
              <a:t>Incorporate independent and collaborative projects/assignments.</a:t>
            </a:r>
          </a:p>
          <a:p>
            <a:r>
              <a:rPr lang="en-US" dirty="0"/>
              <a:t>Social support is </a:t>
            </a:r>
            <a:r>
              <a:rPr lang="en-US" dirty="0" smtClean="0"/>
              <a:t>mandatory.</a:t>
            </a:r>
            <a:endParaRPr lang="en-US" dirty="0"/>
          </a:p>
          <a:p>
            <a:endParaRPr lang="en-US" dirty="0"/>
          </a:p>
        </p:txBody>
      </p:sp>
      <p:pic>
        <p:nvPicPr>
          <p:cNvPr id="4" name="Picture 3" descr="File:Kgpg importan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956" y="2079171"/>
            <a:ext cx="3416558" cy="3416558"/>
          </a:xfrm>
          <a:prstGeom prst="rect">
            <a:avLst/>
          </a:prstGeom>
        </p:spPr>
      </p:pic>
    </p:spTree>
    <p:extLst>
      <p:ext uri="{BB962C8B-B14F-4D97-AF65-F5344CB8AC3E}">
        <p14:creationId xmlns:p14="http://schemas.microsoft.com/office/powerpoint/2010/main" val="4207753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a:t>
            </a:r>
            <a:endParaRPr lang="en-US" dirty="0"/>
          </a:p>
        </p:txBody>
      </p:sp>
      <p:sp>
        <p:nvSpPr>
          <p:cNvPr id="5" name="Content Placeholder 4"/>
          <p:cNvSpPr>
            <a:spLocks noGrp="1"/>
          </p:cNvSpPr>
          <p:nvPr>
            <p:ph idx="1"/>
          </p:nvPr>
        </p:nvSpPr>
        <p:spPr/>
        <p:txBody>
          <a:bodyPr/>
          <a:lstStyle/>
          <a:p>
            <a:r>
              <a:rPr lang="en-US" dirty="0"/>
              <a:t>Choose What’s Right for You!</a:t>
            </a:r>
          </a:p>
          <a:p>
            <a:pPr lvl="1"/>
            <a:r>
              <a:rPr lang="en-US" dirty="0"/>
              <a:t>You are the content expert</a:t>
            </a:r>
            <a:r>
              <a:rPr lang="en-US" dirty="0" smtClean="0"/>
              <a:t>.</a:t>
            </a:r>
          </a:p>
          <a:p>
            <a:r>
              <a:rPr lang="en-US" dirty="0" smtClean="0"/>
              <a:t>I advise you to do your Research!</a:t>
            </a:r>
          </a:p>
          <a:p>
            <a:pPr lvl="1"/>
            <a:r>
              <a:rPr lang="en-US" dirty="0" smtClean="0"/>
              <a:t>(Not like me though!)</a:t>
            </a:r>
          </a:p>
          <a:p>
            <a:r>
              <a:rPr lang="en-US" dirty="0" smtClean="0"/>
              <a:t>PDCA</a:t>
            </a:r>
          </a:p>
          <a:p>
            <a:pPr lvl="1"/>
            <a:r>
              <a:rPr lang="en-US" dirty="0" smtClean="0"/>
              <a:t>Plan, Implement, Evaluate, and </a:t>
            </a:r>
            <a:r>
              <a:rPr lang="en-US" dirty="0"/>
              <a:t>R</a:t>
            </a:r>
            <a:r>
              <a:rPr lang="en-US" dirty="0" smtClean="0"/>
              <a:t>evise.</a:t>
            </a:r>
          </a:p>
          <a:p>
            <a:pPr lvl="1"/>
            <a:r>
              <a:rPr lang="en-US" dirty="0" smtClean="0"/>
              <a:t>Listen to your students’ feedback!</a:t>
            </a:r>
          </a:p>
        </p:txBody>
      </p:sp>
      <p:pic>
        <p:nvPicPr>
          <p:cNvPr id="2" name="Picture 1" descr="DOING COMMON THINGS UNCOMMONLY WELL: July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935" y="1027906"/>
            <a:ext cx="3399539" cy="4871330"/>
          </a:xfrm>
          <a:prstGeom prst="rect">
            <a:avLst/>
          </a:prstGeom>
        </p:spPr>
      </p:pic>
    </p:spTree>
    <p:extLst>
      <p:ext uri="{BB962C8B-B14F-4D97-AF65-F5344CB8AC3E}">
        <p14:creationId xmlns:p14="http://schemas.microsoft.com/office/powerpoint/2010/main" val="4124568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normAutofit fontScale="92500" lnSpcReduction="20000"/>
          </a:bodyPr>
          <a:lstStyle/>
          <a:p>
            <a:r>
              <a:rPr lang="en-US" sz="2000" dirty="0" err="1"/>
              <a:t>Brierton</a:t>
            </a:r>
            <a:r>
              <a:rPr lang="en-US" sz="2000" dirty="0"/>
              <a:t>, S., Wilson, E., </a:t>
            </a:r>
            <a:r>
              <a:rPr lang="en-US" sz="2000" dirty="0" err="1"/>
              <a:t>Kistler</a:t>
            </a:r>
            <a:r>
              <a:rPr lang="en-US" sz="2000" dirty="0"/>
              <a:t>, M., Flowers, J., &amp; Jones, D. (2016). A comparison of higher order thinking skills demonstrated in synchronous and asynchronous online college discussion posts. NACTA Journal, 60(1), 14-21. Retrieved from </a:t>
            </a:r>
            <a:r>
              <a:rPr lang="en-US" sz="2000" dirty="0">
                <a:hlinkClick r:id="rId3"/>
              </a:rPr>
              <a:t>https://mccc.idm.oclc.org/login?url=https://search-proquest-com.mccc.idm.oclc.org/docview/1774548652?accountid=40611</a:t>
            </a:r>
            <a:r>
              <a:rPr lang="en-US" sz="2000" dirty="0"/>
              <a:t> </a:t>
            </a:r>
          </a:p>
          <a:p>
            <a:r>
              <a:rPr lang="en-US" sz="2000" dirty="0" err="1" smtClean="0"/>
              <a:t>Hrastinski</a:t>
            </a:r>
            <a:r>
              <a:rPr lang="en-US" sz="2000" dirty="0"/>
              <a:t>, </a:t>
            </a:r>
            <a:r>
              <a:rPr lang="en-US" sz="2000" dirty="0" smtClean="0"/>
              <a:t>Stefan (2008). </a:t>
            </a:r>
            <a:r>
              <a:rPr lang="en-US" sz="2000" dirty="0"/>
              <a:t>A Study of Asynchronous and Synchronous e-learning discovered that each supports different purposes, </a:t>
            </a:r>
            <a:r>
              <a:rPr lang="en-US" sz="2000" dirty="0" err="1"/>
              <a:t>Educause</a:t>
            </a:r>
            <a:r>
              <a:rPr lang="en-US" sz="2000" dirty="0"/>
              <a:t> Quarterly, 4/2008, pp. 51-52</a:t>
            </a:r>
            <a:r>
              <a:rPr lang="en-US" sz="2000" dirty="0" smtClean="0"/>
              <a:t>.</a:t>
            </a:r>
          </a:p>
          <a:p>
            <a:r>
              <a:rPr lang="en-US" sz="2000" dirty="0" err="1"/>
              <a:t>Giesbers</a:t>
            </a:r>
            <a:r>
              <a:rPr lang="en-US" sz="2000" dirty="0"/>
              <a:t>, B., </a:t>
            </a:r>
            <a:r>
              <a:rPr lang="en-US" sz="2000" dirty="0" err="1"/>
              <a:t>Rienties</a:t>
            </a:r>
            <a:r>
              <a:rPr lang="en-US" sz="2000" dirty="0"/>
              <a:t>, B., </a:t>
            </a:r>
            <a:r>
              <a:rPr lang="en-US" sz="2000" dirty="0" err="1"/>
              <a:t>Tempelaar</a:t>
            </a:r>
            <a:r>
              <a:rPr lang="en-US" sz="2000" dirty="0"/>
              <a:t>, D., &amp; </a:t>
            </a:r>
            <a:r>
              <a:rPr lang="en-US" sz="2000" dirty="0" err="1"/>
              <a:t>Gijselaers</a:t>
            </a:r>
            <a:r>
              <a:rPr lang="en-US" sz="2000" dirty="0"/>
              <a:t>, W. (2014). A dynamic analysis of the interplay between asynchronous and synchronous communication in online learning: The impact of motivation. Journal of Computer Assisted Learning, 30(1), 30-50. </a:t>
            </a:r>
            <a:r>
              <a:rPr lang="en-US" sz="2000" dirty="0" err="1"/>
              <a:t>doi</a:t>
            </a:r>
            <a:r>
              <a:rPr lang="en-US" sz="2000" dirty="0" smtClean="0"/>
              <a:t>: </a:t>
            </a:r>
            <a:r>
              <a:rPr lang="en-US" sz="2000" dirty="0" smtClean="0">
                <a:hlinkClick r:id="rId4"/>
              </a:rPr>
              <a:t>http</a:t>
            </a:r>
            <a:r>
              <a:rPr lang="en-US" sz="2000" dirty="0">
                <a:hlinkClick r:id="rId4"/>
              </a:rPr>
              <a:t>://</a:t>
            </a:r>
            <a:r>
              <a:rPr lang="en-US" sz="2000" dirty="0" smtClean="0">
                <a:hlinkClick r:id="rId4"/>
              </a:rPr>
              <a:t>dx.doi.org.mccc.idm.oclc.org/10.1111/jcal.12020</a:t>
            </a:r>
            <a:r>
              <a:rPr lang="en-US" sz="2000" dirty="0" smtClean="0"/>
              <a:t> </a:t>
            </a:r>
          </a:p>
          <a:p>
            <a:r>
              <a:rPr lang="en-US" sz="2000" dirty="0" err="1"/>
              <a:t>Nieuwoudt</a:t>
            </a:r>
            <a:r>
              <a:rPr lang="en-US" sz="2000" dirty="0"/>
              <a:t>, J. E. (2020). Investigating synchronous and asynchronous class attendance as predictors of academic success in online education. Australasian Journal of Educational Technology, 15–25. </a:t>
            </a:r>
            <a:r>
              <a:rPr lang="en-US" sz="2000" dirty="0" smtClean="0"/>
              <a:t>doi:10.14742/ajet.5137  </a:t>
            </a:r>
          </a:p>
          <a:p>
            <a:r>
              <a:rPr lang="en-US" sz="2000" dirty="0" smtClean="0"/>
              <a:t> </a:t>
            </a:r>
            <a:r>
              <a:rPr lang="en-US" sz="2000" dirty="0"/>
              <a:t>Skylar, A. A. (2009). A comparison of asynchronous online text-based lectures and synchronous interactive web conferencing lectures.</a:t>
            </a:r>
            <a:r>
              <a:rPr lang="en-US" sz="2000" i="1" dirty="0"/>
              <a:t> Issues in Teacher Education, 18</a:t>
            </a:r>
            <a:r>
              <a:rPr lang="en-US" sz="2000" dirty="0"/>
              <a:t>(2), 69-84. Retrieved from </a:t>
            </a:r>
            <a:r>
              <a:rPr lang="en-US" sz="2000" dirty="0">
                <a:hlinkClick r:id="rId5"/>
              </a:rPr>
              <a:t>https://mccc.idm.oclc.org/login?url=https://</a:t>
            </a:r>
            <a:r>
              <a:rPr lang="en-US" sz="2000" dirty="0" smtClean="0">
                <a:hlinkClick r:id="rId5"/>
              </a:rPr>
              <a:t>search-proquest-com.mccc.idm.oclc.org/docview/233320705?accountid=40611</a:t>
            </a:r>
            <a:endParaRPr lang="en-US" sz="2000" dirty="0" smtClean="0"/>
          </a:p>
          <a:p>
            <a:endParaRPr lang="en-US" sz="2000" dirty="0" smtClean="0"/>
          </a:p>
          <a:p>
            <a:endParaRPr lang="en-US" dirty="0"/>
          </a:p>
        </p:txBody>
      </p:sp>
    </p:spTree>
    <p:extLst>
      <p:ext uri="{BB962C8B-B14F-4D97-AF65-F5344CB8AC3E}">
        <p14:creationId xmlns:p14="http://schemas.microsoft.com/office/powerpoint/2010/main" val="4193662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104503" y="-34291"/>
            <a:ext cx="12357463" cy="6951073"/>
          </a:xfrm>
          <a:prstGeom prst="rect">
            <a:avLst/>
          </a:prstGeom>
        </p:spPr>
      </p:pic>
    </p:spTree>
    <p:extLst>
      <p:ext uri="{BB962C8B-B14F-4D97-AF65-F5344CB8AC3E}">
        <p14:creationId xmlns:p14="http://schemas.microsoft.com/office/powerpoint/2010/main" val="288198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Personalized learning and social presence</a:t>
            </a:r>
            <a:endParaRPr lang="en-US" dirty="0"/>
          </a:p>
        </p:txBody>
      </p:sp>
      <p:sp>
        <p:nvSpPr>
          <p:cNvPr id="6" name="Content Placeholder 5"/>
          <p:cNvSpPr>
            <a:spLocks noGrp="1"/>
          </p:cNvSpPr>
          <p:nvPr>
            <p:ph sz="half" idx="1"/>
          </p:nvPr>
        </p:nvSpPr>
        <p:spPr/>
        <p:txBody>
          <a:bodyPr>
            <a:normAutofit fontScale="70000" lnSpcReduction="20000"/>
          </a:bodyPr>
          <a:lstStyle/>
          <a:p>
            <a:r>
              <a:rPr lang="en-US" b="1" dirty="0" smtClean="0"/>
              <a:t>Personalized learning</a:t>
            </a:r>
          </a:p>
          <a:p>
            <a:pPr lvl="1"/>
            <a:r>
              <a:rPr lang="en-US" dirty="0" smtClean="0"/>
              <a:t>“Personalization refers to instruction that is paced to learning needs, tailored to learning preferences, and tailored to the specific interests of different learners. In an environment that is fully personalized, the learning objectives and content as well as the method and pace may all vary (so personalization encompasses differentiation and individualization).” (Innovate to Educate, 2010)</a:t>
            </a:r>
          </a:p>
          <a:p>
            <a:pPr marL="0" indent="0">
              <a:buNone/>
            </a:pPr>
            <a:endParaRPr lang="en-US" dirty="0" smtClean="0"/>
          </a:p>
          <a:p>
            <a:r>
              <a:rPr lang="en-US" b="1" dirty="0" smtClean="0"/>
              <a:t>Social Presence</a:t>
            </a:r>
            <a:r>
              <a:rPr lang="en-US" dirty="0" smtClean="0"/>
              <a:t> </a:t>
            </a:r>
          </a:p>
          <a:p>
            <a:pPr lvl="1"/>
            <a:r>
              <a:rPr lang="en-US" dirty="0" smtClean="0"/>
              <a:t>“The </a:t>
            </a:r>
            <a:r>
              <a:rPr lang="en-US" dirty="0"/>
              <a:t>ability of participants to identify with the community (e.g. course. or study), communicate purposefully in a trusting environment, and develop interpersonal. relationships by way of projecting their individual </a:t>
            </a:r>
            <a:r>
              <a:rPr lang="en-US" dirty="0" smtClean="0"/>
              <a:t>personalities” (Garrison, 2009)</a:t>
            </a:r>
            <a:endParaRPr lang="en-US" dirty="0"/>
          </a:p>
        </p:txBody>
      </p:sp>
      <p:pic>
        <p:nvPicPr>
          <p:cNvPr id="8"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sz="half" idx="2"/>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172200" y="1852982"/>
            <a:ext cx="5181600" cy="4296623"/>
          </a:xfrm>
        </p:spPr>
      </p:pic>
    </p:spTree>
    <p:extLst>
      <p:ext uri="{BB962C8B-B14F-4D97-AF65-F5344CB8AC3E}">
        <p14:creationId xmlns:p14="http://schemas.microsoft.com/office/powerpoint/2010/main" val="1436866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Distance Education Modality</a:t>
            </a:r>
            <a:endParaRPr lang="en-US" dirty="0"/>
          </a:p>
        </p:txBody>
      </p:sp>
      <p:sp>
        <p:nvSpPr>
          <p:cNvPr id="6" name="Content Placeholder 5"/>
          <p:cNvSpPr>
            <a:spLocks noGrp="1"/>
          </p:cNvSpPr>
          <p:nvPr>
            <p:ph idx="1"/>
          </p:nvPr>
        </p:nvSpPr>
        <p:spPr/>
        <p:txBody>
          <a:bodyPr>
            <a:normAutofit fontScale="92500"/>
          </a:bodyPr>
          <a:lstStyle/>
          <a:p>
            <a:r>
              <a:rPr lang="en-US" b="1" i="1" dirty="0" smtClean="0"/>
              <a:t>Fully </a:t>
            </a:r>
            <a:r>
              <a:rPr lang="en-US" b="1" i="1" dirty="0"/>
              <a:t>online</a:t>
            </a:r>
            <a:r>
              <a:rPr lang="en-US" dirty="0"/>
              <a:t>: Active instruction, testing, assignments, and discussion takes place online</a:t>
            </a:r>
          </a:p>
          <a:p>
            <a:r>
              <a:rPr lang="en-US" b="1" i="1" dirty="0"/>
              <a:t>Blended or Hybrid:</a:t>
            </a:r>
            <a:r>
              <a:rPr lang="en-US" dirty="0"/>
              <a:t> Between 25-50% of instructions, assignments, and discussion takes place online</a:t>
            </a:r>
          </a:p>
          <a:p>
            <a:pPr lvl="1"/>
            <a:r>
              <a:rPr lang="en-US" dirty="0"/>
              <a:t>Students study course material outside class and utilize classroom time to reinforce learning, ask questions, and interact with their instructor</a:t>
            </a:r>
          </a:p>
          <a:p>
            <a:r>
              <a:rPr lang="en-US" b="1" i="1" dirty="0"/>
              <a:t>Face-to-Face Web Enabled:</a:t>
            </a:r>
            <a:r>
              <a:rPr lang="en-US" dirty="0"/>
              <a:t> Students “meet” virtually with their instructors (and other class members) via video chat or teleconferencing</a:t>
            </a:r>
          </a:p>
          <a:p>
            <a:r>
              <a:rPr lang="en-US" b="1" i="1" dirty="0"/>
              <a:t>Emergency remote teaching</a:t>
            </a:r>
            <a:r>
              <a:rPr lang="en-US" dirty="0"/>
              <a:t>: shifting of face-to-face, blended, or other courses to a fully online format in the event students or faculty are unable to come to campus.</a:t>
            </a:r>
          </a:p>
          <a:p>
            <a:endParaRPr lang="en-US" dirty="0"/>
          </a:p>
        </p:txBody>
      </p:sp>
      <p:sp>
        <p:nvSpPr>
          <p:cNvPr id="7" name="TextBox 6"/>
          <p:cNvSpPr txBox="1"/>
          <p:nvPr/>
        </p:nvSpPr>
        <p:spPr>
          <a:xfrm>
            <a:off x="3424645" y="6334780"/>
            <a:ext cx="7365274" cy="523220"/>
          </a:xfrm>
          <a:prstGeom prst="rect">
            <a:avLst/>
          </a:prstGeom>
          <a:noFill/>
        </p:spPr>
        <p:txBody>
          <a:bodyPr wrap="square" rtlCol="0">
            <a:spAutoFit/>
          </a:bodyPr>
          <a:lstStyle/>
          <a:p>
            <a:r>
              <a:rPr lang="en-US" sz="1400" dirty="0"/>
              <a:t>National Center for Education </a:t>
            </a:r>
            <a:r>
              <a:rPr lang="en-US" sz="1400" dirty="0" smtClean="0"/>
              <a:t>Statistics Institute </a:t>
            </a:r>
            <a:r>
              <a:rPr lang="en-US" sz="1400" dirty="0"/>
              <a:t>of Education </a:t>
            </a:r>
            <a:r>
              <a:rPr lang="en-US" sz="1400" dirty="0" smtClean="0"/>
              <a:t>Sciences and </a:t>
            </a:r>
            <a:r>
              <a:rPr lang="en-US" sz="1400" dirty="0" smtClean="0">
                <a:hlinkClick r:id="rId3"/>
              </a:rPr>
              <a:t>https://educationdata.org/online-education-statistics/</a:t>
            </a:r>
            <a:endParaRPr lang="en-US" sz="1400" dirty="0"/>
          </a:p>
        </p:txBody>
      </p:sp>
    </p:spTree>
    <p:extLst>
      <p:ext uri="{BB962C8B-B14F-4D97-AF65-F5344CB8AC3E}">
        <p14:creationId xmlns:p14="http://schemas.microsoft.com/office/powerpoint/2010/main" val="49388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Synchronicity</a:t>
            </a:r>
            <a:endParaRPr lang="en-US" dirty="0"/>
          </a:p>
        </p:txBody>
      </p:sp>
      <p:sp>
        <p:nvSpPr>
          <p:cNvPr id="3" name="Content Placeholder 2"/>
          <p:cNvSpPr>
            <a:spLocks noGrp="1"/>
          </p:cNvSpPr>
          <p:nvPr>
            <p:ph sz="half" idx="1"/>
          </p:nvPr>
        </p:nvSpPr>
        <p:spPr/>
        <p:txBody>
          <a:bodyPr/>
          <a:lstStyle/>
          <a:p>
            <a:r>
              <a:rPr lang="en-US" b="1" dirty="0" smtClean="0"/>
              <a:t>Asynchronous </a:t>
            </a:r>
          </a:p>
          <a:p>
            <a:pPr lvl="1"/>
            <a:r>
              <a:rPr lang="en-US" dirty="0" smtClean="0"/>
              <a:t>Fully online</a:t>
            </a:r>
          </a:p>
          <a:p>
            <a:pPr lvl="1"/>
            <a:r>
              <a:rPr lang="en-US" dirty="0" smtClean="0"/>
              <a:t>Flexible scheduling (self-paced)</a:t>
            </a:r>
          </a:p>
          <a:p>
            <a:pPr lvl="1"/>
            <a:r>
              <a:rPr lang="en-US" dirty="0" smtClean="0"/>
              <a:t>Elapsed time between exchanges</a:t>
            </a:r>
          </a:p>
          <a:p>
            <a:pPr lvl="1"/>
            <a:endParaRPr lang="en-US" dirty="0"/>
          </a:p>
        </p:txBody>
      </p:sp>
      <p:sp>
        <p:nvSpPr>
          <p:cNvPr id="4" name="Content Placeholder 3"/>
          <p:cNvSpPr>
            <a:spLocks noGrp="1"/>
          </p:cNvSpPr>
          <p:nvPr>
            <p:ph sz="half" idx="2"/>
          </p:nvPr>
        </p:nvSpPr>
        <p:spPr/>
        <p:txBody>
          <a:bodyPr/>
          <a:lstStyle/>
          <a:p>
            <a:r>
              <a:rPr lang="en-US" b="1" dirty="0" smtClean="0"/>
              <a:t>Synchronous </a:t>
            </a:r>
          </a:p>
          <a:p>
            <a:pPr lvl="1"/>
            <a:r>
              <a:rPr lang="en-US" dirty="0" smtClean="0"/>
              <a:t>In-person or remote</a:t>
            </a:r>
          </a:p>
          <a:p>
            <a:pPr lvl="1"/>
            <a:r>
              <a:rPr lang="en-US" dirty="0" smtClean="0"/>
              <a:t>Designated meeting times</a:t>
            </a:r>
          </a:p>
          <a:p>
            <a:pPr lvl="1"/>
            <a:r>
              <a:rPr lang="en-US" dirty="0" smtClean="0"/>
              <a:t>Live discussion</a:t>
            </a:r>
          </a:p>
          <a:p>
            <a:pPr lvl="2"/>
            <a:endParaRPr lang="en-US" dirty="0" smtClean="0"/>
          </a:p>
          <a:p>
            <a:pPr lvl="1"/>
            <a:endParaRPr lang="en-US" dirty="0"/>
          </a:p>
        </p:txBody>
      </p:sp>
      <p:pic>
        <p:nvPicPr>
          <p:cNvPr id="6" name="Picture Placeholder 14" descr="Man and woman discuss something">
            <a:extLst>
              <a:ext uri="{FF2B5EF4-FFF2-40B4-BE49-F238E27FC236}">
                <a16:creationId xmlns:a16="http://schemas.microsoft.com/office/drawing/2014/main" id="{C19A2066-8A0C-4F7D-949C-5ABD4C709588}"/>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883071" y="3709851"/>
            <a:ext cx="3778405" cy="2694942"/>
          </a:xfrm>
          <a:prstGeom prst="rect">
            <a:avLst/>
          </a:prstGeom>
        </p:spPr>
      </p:pic>
    </p:spTree>
    <p:extLst>
      <p:ext uri="{BB962C8B-B14F-4D97-AF65-F5344CB8AC3E}">
        <p14:creationId xmlns:p14="http://schemas.microsoft.com/office/powerpoint/2010/main" val="1367866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3685948" y="607176"/>
            <a:ext cx="4820104" cy="6033110"/>
          </a:xfrm>
          <a:prstGeom prst="rect">
            <a:avLst/>
          </a:prstGeom>
        </p:spPr>
      </p:pic>
    </p:spTree>
    <p:extLst>
      <p:ext uri="{BB962C8B-B14F-4D97-AF65-F5344CB8AC3E}">
        <p14:creationId xmlns:p14="http://schemas.microsoft.com/office/powerpoint/2010/main" val="3147842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Research Say?</a:t>
            </a:r>
            <a:endParaRPr lang="en-US" dirty="0"/>
          </a:p>
        </p:txBody>
      </p:sp>
      <p:sp>
        <p:nvSpPr>
          <p:cNvPr id="6" name="Text Placeholder 5"/>
          <p:cNvSpPr>
            <a:spLocks noGrp="1"/>
          </p:cNvSpPr>
          <p:nvPr>
            <p:ph type="body" idx="1"/>
          </p:nvPr>
        </p:nvSpPr>
        <p:spPr/>
        <p:txBody>
          <a:bodyPr/>
          <a:lstStyle/>
          <a:p>
            <a:endParaRPr lang="en-US"/>
          </a:p>
        </p:txBody>
      </p:sp>
      <p:pic>
        <p:nvPicPr>
          <p:cNvPr id="7" name="Picture 6" descr="#SOCRMx – Introduction to Social Research Methods MOO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382" y="322218"/>
            <a:ext cx="4686841" cy="3247950"/>
          </a:xfrm>
          <a:prstGeom prst="rect">
            <a:avLst/>
          </a:prstGeom>
        </p:spPr>
      </p:pic>
    </p:spTree>
    <p:extLst>
      <p:ext uri="{BB962C8B-B14F-4D97-AF65-F5344CB8AC3E}">
        <p14:creationId xmlns:p14="http://schemas.microsoft.com/office/powerpoint/2010/main" val="44047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US</a:t>
            </a:r>
            <a:endParaRPr lang="en-US" dirty="0"/>
          </a:p>
        </p:txBody>
      </p:sp>
      <p:sp>
        <p:nvSpPr>
          <p:cNvPr id="5" name="Content Placeholder 4"/>
          <p:cNvSpPr>
            <a:spLocks noGrp="1"/>
          </p:cNvSpPr>
          <p:nvPr>
            <p:ph idx="1"/>
          </p:nvPr>
        </p:nvSpPr>
        <p:spPr/>
        <p:txBody>
          <a:bodyPr/>
          <a:lstStyle/>
          <a:p>
            <a:pPr marL="0" indent="0">
              <a:buNone/>
            </a:pPr>
            <a:r>
              <a:rPr lang="en-US" dirty="0" smtClean="0">
                <a:hlinkClick r:id="rId3"/>
              </a:rPr>
              <a:t>https://educationdata.org/online-education-statistics/</a:t>
            </a:r>
            <a:endParaRPr lang="en-US" dirty="0" smtClean="0"/>
          </a:p>
          <a:p>
            <a:r>
              <a:rPr lang="en-US" dirty="0" smtClean="0"/>
              <a:t>Over </a:t>
            </a:r>
            <a:r>
              <a:rPr lang="en-US" dirty="0"/>
              <a:t>6 million Americans are pursuing an </a:t>
            </a:r>
            <a:r>
              <a:rPr lang="en-US" b="1" dirty="0"/>
              <a:t>online</a:t>
            </a:r>
            <a:r>
              <a:rPr lang="en-US" dirty="0"/>
              <a:t> education</a:t>
            </a:r>
          </a:p>
          <a:p>
            <a:r>
              <a:rPr lang="en-US" dirty="0"/>
              <a:t>The </a:t>
            </a:r>
            <a:r>
              <a:rPr lang="en-US" b="1" dirty="0"/>
              <a:t>number of online students</a:t>
            </a:r>
            <a:r>
              <a:rPr lang="en-US" dirty="0"/>
              <a:t> has risen every year for the past few years—and the most recent figures indicate that more than a quarter of all college </a:t>
            </a:r>
            <a:r>
              <a:rPr lang="en-US" b="1" dirty="0"/>
              <a:t>students</a:t>
            </a:r>
            <a:r>
              <a:rPr lang="en-US" dirty="0"/>
              <a:t> are taking an </a:t>
            </a:r>
            <a:r>
              <a:rPr lang="en-US" b="1" dirty="0"/>
              <a:t>online</a:t>
            </a:r>
            <a:r>
              <a:rPr lang="en-US" dirty="0"/>
              <a:t> </a:t>
            </a:r>
            <a:r>
              <a:rPr lang="en-US" dirty="0" smtClean="0"/>
              <a:t>class. </a:t>
            </a:r>
            <a:endParaRPr lang="en-US" dirty="0"/>
          </a:p>
        </p:txBody>
      </p:sp>
    </p:spTree>
    <p:extLst>
      <p:ext uri="{BB962C8B-B14F-4D97-AF65-F5344CB8AC3E}">
        <p14:creationId xmlns:p14="http://schemas.microsoft.com/office/powerpoint/2010/main" val="3875272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C39FB4C323134E9E69AB138FCAB11E" ma:contentTypeVersion="13" ma:contentTypeDescription="Create a new document." ma:contentTypeScope="" ma:versionID="c44e232bba82cac4e83d360be2c34065">
  <xsd:schema xmlns:xsd="http://www.w3.org/2001/XMLSchema" xmlns:xs="http://www.w3.org/2001/XMLSchema" xmlns:p="http://schemas.microsoft.com/office/2006/metadata/properties" xmlns:ns3="8f673234-e8ac-4eef-afaa-455709f053f4" xmlns:ns4="d9d4dfa3-b109-473c-873b-cb38fb0d8f91" targetNamespace="http://schemas.microsoft.com/office/2006/metadata/properties" ma:root="true" ma:fieldsID="ce6931d953c75dd68ec8569c36afb744" ns3:_="" ns4:_="">
    <xsd:import namespace="8f673234-e8ac-4eef-afaa-455709f053f4"/>
    <xsd:import namespace="d9d4dfa3-b109-473c-873b-cb38fb0d8f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73234-e8ac-4eef-afaa-455709f05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4dfa3-b109-473c-873b-cb38fb0d8f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433979-68A8-4BDD-9CB0-00CE9F75D838}">
  <ds:schemaRefs>
    <ds:schemaRef ds:uri="http://schemas.microsoft.com/sharepoint/v3/contenttype/forms"/>
  </ds:schemaRefs>
</ds:datastoreItem>
</file>

<file path=customXml/itemProps2.xml><?xml version="1.0" encoding="utf-8"?>
<ds:datastoreItem xmlns:ds="http://schemas.openxmlformats.org/officeDocument/2006/customXml" ds:itemID="{954AC6EE-0EF6-4FD9-BB31-69CD115869AD}">
  <ds:schemaRefs>
    <ds:schemaRef ds:uri="http://schemas.microsoft.com/office/2006/metadata/properties"/>
    <ds:schemaRef ds:uri="d9d4dfa3-b109-473c-873b-cb38fb0d8f91"/>
    <ds:schemaRef ds:uri="http://purl.org/dc/terms/"/>
    <ds:schemaRef ds:uri="http://schemas.openxmlformats.org/package/2006/metadata/core-properties"/>
    <ds:schemaRef ds:uri="http://schemas.microsoft.com/office/2006/documentManagement/types"/>
    <ds:schemaRef ds:uri="8f673234-e8ac-4eef-afaa-455709f053f4"/>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C9BFA86-3906-43F5-B7A2-39822022E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73234-e8ac-4eef-afaa-455709f053f4"/>
    <ds:schemaRef ds:uri="d9d4dfa3-b109-473c-873b-cb38fb0d8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7962</TotalTime>
  <Words>3417</Words>
  <Application>Microsoft Office PowerPoint</Application>
  <PresentationFormat>Widescreen</PresentationFormat>
  <Paragraphs>417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Creating a Virtual Classroom</vt:lpstr>
      <vt:lpstr>Takeaways from this session</vt:lpstr>
      <vt:lpstr>Distance Learning Timeline</vt:lpstr>
      <vt:lpstr>Personalized learning and social presence</vt:lpstr>
      <vt:lpstr>Distance Education Modality</vt:lpstr>
      <vt:lpstr>Distance Education Synchronicity</vt:lpstr>
      <vt:lpstr>PowerPoint Presentation</vt:lpstr>
      <vt:lpstr>What does the Research Say?</vt:lpstr>
      <vt:lpstr>In the US</vt:lpstr>
      <vt:lpstr>What are the benefits/limitations of asynchronous versus synchronous learning environments?</vt:lpstr>
      <vt:lpstr>2008 Stefan Hrastinski </vt:lpstr>
      <vt:lpstr>Combining the two modalities</vt:lpstr>
      <vt:lpstr>Are students more successful with an asynchronous or a synchronous environment?</vt:lpstr>
      <vt:lpstr>A Comparison of Asynchronous Online Text-Based Lectures and Synchronous Interactive Web Conferencing Lectures (Skylar, 2009)</vt:lpstr>
      <vt:lpstr>A Comparison of Higher Order Thinking Skills Demonstrated in Synchronous and Asynchronous Online College Discussion Posts (Bierton, 2016)</vt:lpstr>
      <vt:lpstr>What if we blend the two?</vt:lpstr>
      <vt:lpstr>A dynamic analysis of the interplay between asynchronous and synchronous communication in online learning: The impact of motivation (Reinties, 2014)</vt:lpstr>
      <vt:lpstr>What if we blend the two?</vt:lpstr>
      <vt:lpstr>Investigating synchronous and asynchronous class  attendance as predictors of academic success in online education (Nieuwoudt 2020)</vt:lpstr>
      <vt:lpstr>Highlights of the Research Articles</vt:lpstr>
      <vt:lpstr>How to combine asynchronous and synchronous learning?</vt:lpstr>
      <vt:lpstr>They are complementary</vt:lpstr>
      <vt:lpstr>What we have through Mercer</vt:lpstr>
      <vt:lpstr>Other tools that we can utilize</vt:lpstr>
      <vt:lpstr>More Tools</vt:lpstr>
      <vt:lpstr>Social Media/Phone Apps</vt:lpstr>
      <vt:lpstr>What have I used to instruct the MLT Program students?</vt:lpstr>
      <vt:lpstr>Asynchronous Lecture</vt:lpstr>
      <vt:lpstr>Asynchronous Laboratory</vt:lpstr>
      <vt:lpstr>Synchronous Components</vt:lpstr>
      <vt:lpstr>Other Synchronous Components cont’d</vt:lpstr>
      <vt:lpstr>Monitoring Student Engagement</vt:lpstr>
      <vt:lpstr>              Monitoring Student Engagement                 (Microsoft Forms)</vt:lpstr>
      <vt:lpstr>Key Things To Include in your eLearning</vt:lpstr>
      <vt:lpstr>Remember:</vt:lpstr>
      <vt:lpstr>Resources</vt:lpstr>
      <vt:lpstr>PowerPoint Presentation</vt:lpstr>
    </vt:vector>
  </TitlesOfParts>
  <Company>Mercer County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Virtual Classroom</dc:title>
  <dc:creator>Shave, Lisa</dc:creator>
  <cp:lastModifiedBy>Rogers, Nina</cp:lastModifiedBy>
  <cp:revision>67</cp:revision>
  <cp:lastPrinted>2020-07-29T18:13:38Z</cp:lastPrinted>
  <dcterms:created xsi:type="dcterms:W3CDTF">2020-07-23T16:23:47Z</dcterms:created>
  <dcterms:modified xsi:type="dcterms:W3CDTF">2020-08-04T14:26:30Z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0x01010051C39FB4C323134E9E69AB138FCAB11E</vt:lpwstr>
  </property>
</Properties>
</file>