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2" r:id="rId1"/>
  </p:sldMasterIdLst>
  <p:notesMasterIdLst>
    <p:notesMasterId r:id="rId12"/>
  </p:notesMasterIdLst>
  <p:sldIdLst>
    <p:sldId id="256" r:id="rId2"/>
    <p:sldId id="257" r:id="rId3"/>
    <p:sldId id="268" r:id="rId4"/>
    <p:sldId id="258" r:id="rId5"/>
    <p:sldId id="262" r:id="rId6"/>
    <p:sldId id="259" r:id="rId7"/>
    <p:sldId id="263" r:id="rId8"/>
    <p:sldId id="264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8"/>
    <p:restoredTop sz="96612"/>
  </p:normalViewPr>
  <p:slideViewPr>
    <p:cSldViewPr snapToGrid="0" snapToObjects="1">
      <p:cViewPr varScale="1">
        <p:scale>
          <a:sx n="135" d="100"/>
          <a:sy n="135" d="100"/>
        </p:scale>
        <p:origin x="2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C0D91D-8FC6-4F75-B8FF-82381E5CA6B6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67F027-0382-4174-83C0-AA4426F7A345}">
      <dgm:prSet/>
      <dgm:spPr/>
      <dgm:t>
        <a:bodyPr/>
        <a:lstStyle/>
        <a:p>
          <a:pPr rtl="0"/>
          <a:r>
            <a:rPr lang="en-US" dirty="0"/>
            <a:t>Similar to the brick and mortar classroom, instructors must keep online students:</a:t>
          </a:r>
        </a:p>
      </dgm:t>
    </dgm:pt>
    <dgm:pt modelId="{A0FC347F-973A-4572-9D62-3DC4460C5DE0}" type="parTrans" cxnId="{1F77578A-72BB-4287-8D28-C3027D7A659B}">
      <dgm:prSet/>
      <dgm:spPr/>
      <dgm:t>
        <a:bodyPr/>
        <a:lstStyle/>
        <a:p>
          <a:endParaRPr lang="en-US"/>
        </a:p>
      </dgm:t>
    </dgm:pt>
    <dgm:pt modelId="{4A9339CC-99E2-4AC7-8342-51A029015DF6}" type="sibTrans" cxnId="{1F77578A-72BB-4287-8D28-C3027D7A659B}">
      <dgm:prSet/>
      <dgm:spPr/>
      <dgm:t>
        <a:bodyPr/>
        <a:lstStyle/>
        <a:p>
          <a:endParaRPr lang="en-US"/>
        </a:p>
      </dgm:t>
    </dgm:pt>
    <dgm:pt modelId="{0E75DDB0-2EAA-4AB0-9E90-BF8A04F3A6A0}">
      <dgm:prSet/>
      <dgm:spPr/>
      <dgm:t>
        <a:bodyPr/>
        <a:lstStyle/>
        <a:p>
          <a:pPr rtl="0"/>
          <a:r>
            <a:rPr lang="en-US" b="1" dirty="0"/>
            <a:t>prepared</a:t>
          </a:r>
          <a:endParaRPr lang="en-US" dirty="0"/>
        </a:p>
      </dgm:t>
    </dgm:pt>
    <dgm:pt modelId="{6DD4A161-1CC9-4760-B84C-8125D3F78C19}" type="parTrans" cxnId="{55B6B1A4-23DD-4311-9D05-E9AD79CCD16C}">
      <dgm:prSet/>
      <dgm:spPr/>
      <dgm:t>
        <a:bodyPr/>
        <a:lstStyle/>
        <a:p>
          <a:endParaRPr lang="en-US"/>
        </a:p>
      </dgm:t>
    </dgm:pt>
    <dgm:pt modelId="{4AF9E142-77CC-43E5-9AB8-86F2A4BDFE22}" type="sibTrans" cxnId="{55B6B1A4-23DD-4311-9D05-E9AD79CCD16C}">
      <dgm:prSet/>
      <dgm:spPr/>
      <dgm:t>
        <a:bodyPr/>
        <a:lstStyle/>
        <a:p>
          <a:endParaRPr lang="en-US"/>
        </a:p>
      </dgm:t>
    </dgm:pt>
    <dgm:pt modelId="{6782F02C-8A81-446B-8BC8-12FAA9455CC9}">
      <dgm:prSet/>
      <dgm:spPr/>
      <dgm:t>
        <a:bodyPr/>
        <a:lstStyle/>
        <a:p>
          <a:r>
            <a:rPr lang="en-US" b="1" dirty="0"/>
            <a:t>focused</a:t>
          </a:r>
          <a:endParaRPr lang="en-US" dirty="0"/>
        </a:p>
      </dgm:t>
    </dgm:pt>
    <dgm:pt modelId="{8371D50B-B769-4437-82CA-9FB3E2BB3905}" type="parTrans" cxnId="{3996C568-D912-42D8-BFF7-2B8E3368CC99}">
      <dgm:prSet/>
      <dgm:spPr/>
      <dgm:t>
        <a:bodyPr/>
        <a:lstStyle/>
        <a:p>
          <a:endParaRPr lang="en-US"/>
        </a:p>
      </dgm:t>
    </dgm:pt>
    <dgm:pt modelId="{0D02CC35-9E92-4C0B-A133-5994EFE4BB0E}" type="sibTrans" cxnId="{3996C568-D912-42D8-BFF7-2B8E3368CC99}">
      <dgm:prSet/>
      <dgm:spPr/>
      <dgm:t>
        <a:bodyPr/>
        <a:lstStyle/>
        <a:p>
          <a:endParaRPr lang="en-US"/>
        </a:p>
      </dgm:t>
    </dgm:pt>
    <dgm:pt modelId="{B062BE11-2ED7-D84E-9893-1235D4CE9737}">
      <dgm:prSet/>
      <dgm:spPr/>
      <dgm:t>
        <a:bodyPr/>
        <a:lstStyle/>
        <a:p>
          <a:pPr rtl="0"/>
          <a:r>
            <a:rPr lang="en-US" b="1" dirty="0">
              <a:solidFill>
                <a:schemeClr val="bg1">
                  <a:lumMod val="95000"/>
                  <a:lumOff val="5000"/>
                </a:schemeClr>
              </a:solidFill>
            </a:rPr>
            <a:t>engaged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</a:p>
      </dgm:t>
    </dgm:pt>
    <dgm:pt modelId="{3A30BEDC-C357-A140-9B5E-700AFA422DED}" type="parTrans" cxnId="{22BA2D36-8A81-D547-A5C1-72E04C9CA0EB}">
      <dgm:prSet/>
      <dgm:spPr/>
      <dgm:t>
        <a:bodyPr/>
        <a:lstStyle/>
        <a:p>
          <a:endParaRPr lang="en-US"/>
        </a:p>
      </dgm:t>
    </dgm:pt>
    <dgm:pt modelId="{E56B9641-60A2-9341-8042-F033F2B49353}" type="sibTrans" cxnId="{22BA2D36-8A81-D547-A5C1-72E04C9CA0EB}">
      <dgm:prSet/>
      <dgm:spPr/>
      <dgm:t>
        <a:bodyPr/>
        <a:lstStyle/>
        <a:p>
          <a:endParaRPr lang="en-US"/>
        </a:p>
      </dgm:t>
    </dgm:pt>
    <dgm:pt modelId="{91557E8A-0EA0-A748-AA33-4159C7DB90E2}">
      <dgm:prSet/>
      <dgm:spPr/>
      <dgm:t>
        <a:bodyPr/>
        <a:lstStyle/>
        <a:p>
          <a:pPr rtl="0"/>
          <a:r>
            <a:rPr lang="en-US" b="1" dirty="0"/>
            <a:t>organized</a:t>
          </a:r>
          <a:endParaRPr lang="en-US" dirty="0"/>
        </a:p>
      </dgm:t>
    </dgm:pt>
    <dgm:pt modelId="{99176F84-B6B3-654F-BACE-DD4CBAB40AC3}" type="parTrans" cxnId="{97F8D3CD-B3BE-9143-82E1-8F6BE5B9BCF4}">
      <dgm:prSet/>
      <dgm:spPr/>
      <dgm:t>
        <a:bodyPr/>
        <a:lstStyle/>
        <a:p>
          <a:endParaRPr lang="en-US"/>
        </a:p>
      </dgm:t>
    </dgm:pt>
    <dgm:pt modelId="{A552E616-2FE3-A049-9CC1-6B48FCB7D8F1}" type="sibTrans" cxnId="{97F8D3CD-B3BE-9143-82E1-8F6BE5B9BCF4}">
      <dgm:prSet/>
      <dgm:spPr/>
      <dgm:t>
        <a:bodyPr/>
        <a:lstStyle/>
        <a:p>
          <a:endParaRPr lang="en-US"/>
        </a:p>
      </dgm:t>
    </dgm:pt>
    <dgm:pt modelId="{04A1BB71-62F5-CD48-A01B-613104390C6C}">
      <dgm:prSet/>
      <dgm:spPr/>
      <dgm:t>
        <a:bodyPr/>
        <a:lstStyle/>
        <a:p>
          <a:pPr rtl="0">
            <a:buNone/>
          </a:pPr>
          <a:r>
            <a:rPr lang="en-US" b="1" i="1" dirty="0"/>
            <a:t>However, we use different tools and serve a different role (facilitator versus lecturer).</a:t>
          </a:r>
        </a:p>
      </dgm:t>
    </dgm:pt>
    <dgm:pt modelId="{9A4B0052-A358-844E-9079-DB1D7C10DF58}" type="parTrans" cxnId="{5E0708C8-C672-B14C-BC57-F17144BFA97E}">
      <dgm:prSet/>
      <dgm:spPr/>
      <dgm:t>
        <a:bodyPr/>
        <a:lstStyle/>
        <a:p>
          <a:endParaRPr lang="en-US"/>
        </a:p>
      </dgm:t>
    </dgm:pt>
    <dgm:pt modelId="{AE69845A-0F22-E545-8B71-8AA93B8F053F}" type="sibTrans" cxnId="{5E0708C8-C672-B14C-BC57-F17144BFA97E}">
      <dgm:prSet/>
      <dgm:spPr/>
      <dgm:t>
        <a:bodyPr/>
        <a:lstStyle/>
        <a:p>
          <a:endParaRPr lang="en-US"/>
        </a:p>
      </dgm:t>
    </dgm:pt>
    <dgm:pt modelId="{86F28E0A-621F-DB4F-87FB-5AA0B48E9526}">
      <dgm:prSet/>
      <dgm:spPr/>
      <dgm:t>
        <a:bodyPr/>
        <a:lstStyle/>
        <a:p>
          <a:pPr rtl="0"/>
          <a:endParaRPr lang="en-US" dirty="0"/>
        </a:p>
      </dgm:t>
    </dgm:pt>
    <dgm:pt modelId="{5E718683-7151-3048-99AA-F36EDEB45589}" type="parTrans" cxnId="{FE21182B-BB1E-FD4A-8B9A-7A476B12BE87}">
      <dgm:prSet/>
      <dgm:spPr/>
      <dgm:t>
        <a:bodyPr/>
        <a:lstStyle/>
        <a:p>
          <a:endParaRPr lang="en-US"/>
        </a:p>
      </dgm:t>
    </dgm:pt>
    <dgm:pt modelId="{1487992C-870D-0645-B9E8-A8958457A684}" type="sibTrans" cxnId="{FE21182B-BB1E-FD4A-8B9A-7A476B12BE87}">
      <dgm:prSet/>
      <dgm:spPr/>
      <dgm:t>
        <a:bodyPr/>
        <a:lstStyle/>
        <a:p>
          <a:endParaRPr lang="en-US"/>
        </a:p>
      </dgm:t>
    </dgm:pt>
    <dgm:pt modelId="{A8B7B2E9-9B24-E54C-9C9B-5213358CB228}" type="pres">
      <dgm:prSet presAssocID="{74C0D91D-8FC6-4F75-B8FF-82381E5CA6B6}" presName="Name0" presStyleCnt="0">
        <dgm:presLayoutVars>
          <dgm:dir/>
          <dgm:animLvl val="lvl"/>
          <dgm:resizeHandles val="exact"/>
        </dgm:presLayoutVars>
      </dgm:prSet>
      <dgm:spPr/>
    </dgm:pt>
    <dgm:pt modelId="{66CC56D4-CBFE-1047-857A-6F5E530D8927}" type="pres">
      <dgm:prSet presAssocID="{0167F027-0382-4174-83C0-AA4426F7A345}" presName="linNode" presStyleCnt="0"/>
      <dgm:spPr/>
    </dgm:pt>
    <dgm:pt modelId="{CD40EB02-CC9D-5846-91D9-3DE679876265}" type="pres">
      <dgm:prSet presAssocID="{0167F027-0382-4174-83C0-AA4426F7A345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3E3161DD-B753-8947-A44A-39E01169DD33}" type="pres">
      <dgm:prSet presAssocID="{0167F027-0382-4174-83C0-AA4426F7A345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A5FBAD20-219A-F14D-8329-482D53401D8F}" type="presOf" srcId="{74C0D91D-8FC6-4F75-B8FF-82381E5CA6B6}" destId="{A8B7B2E9-9B24-E54C-9C9B-5213358CB228}" srcOrd="0" destOrd="0" presId="urn:microsoft.com/office/officeart/2005/8/layout/vList5"/>
    <dgm:cxn modelId="{FE21182B-BB1E-FD4A-8B9A-7A476B12BE87}" srcId="{0167F027-0382-4174-83C0-AA4426F7A345}" destId="{86F28E0A-621F-DB4F-87FB-5AA0B48E9526}" srcOrd="4" destOrd="0" parTransId="{5E718683-7151-3048-99AA-F36EDEB45589}" sibTransId="{1487992C-870D-0645-B9E8-A8958457A684}"/>
    <dgm:cxn modelId="{22BA2D36-8A81-D547-A5C1-72E04C9CA0EB}" srcId="{0167F027-0382-4174-83C0-AA4426F7A345}" destId="{B062BE11-2ED7-D84E-9893-1235D4CE9737}" srcOrd="2" destOrd="0" parTransId="{3A30BEDC-C357-A140-9B5E-700AFA422DED}" sibTransId="{E56B9641-60A2-9341-8042-F033F2B49353}"/>
    <dgm:cxn modelId="{3996C568-D912-42D8-BFF7-2B8E3368CC99}" srcId="{0167F027-0382-4174-83C0-AA4426F7A345}" destId="{6782F02C-8A81-446B-8BC8-12FAA9455CC9}" srcOrd="3" destOrd="0" parTransId="{8371D50B-B769-4437-82CA-9FB3E2BB3905}" sibTransId="{0D02CC35-9E92-4C0B-A133-5994EFE4BB0E}"/>
    <dgm:cxn modelId="{D66E5069-F015-6649-93C7-09C3E6AD481B}" type="presOf" srcId="{91557E8A-0EA0-A748-AA33-4159C7DB90E2}" destId="{3E3161DD-B753-8947-A44A-39E01169DD33}" srcOrd="0" destOrd="1" presId="urn:microsoft.com/office/officeart/2005/8/layout/vList5"/>
    <dgm:cxn modelId="{6BD5BB88-4050-284D-965D-2D2F269678D2}" type="presOf" srcId="{04A1BB71-62F5-CD48-A01B-613104390C6C}" destId="{3E3161DD-B753-8947-A44A-39E01169DD33}" srcOrd="0" destOrd="5" presId="urn:microsoft.com/office/officeart/2005/8/layout/vList5"/>
    <dgm:cxn modelId="{1F77578A-72BB-4287-8D28-C3027D7A659B}" srcId="{74C0D91D-8FC6-4F75-B8FF-82381E5CA6B6}" destId="{0167F027-0382-4174-83C0-AA4426F7A345}" srcOrd="0" destOrd="0" parTransId="{A0FC347F-973A-4572-9D62-3DC4460C5DE0}" sibTransId="{4A9339CC-99E2-4AC7-8342-51A029015DF6}"/>
    <dgm:cxn modelId="{F8C6D296-CE05-5245-A5FA-CA1F54DC9D2B}" type="presOf" srcId="{0167F027-0382-4174-83C0-AA4426F7A345}" destId="{CD40EB02-CC9D-5846-91D9-3DE679876265}" srcOrd="0" destOrd="0" presId="urn:microsoft.com/office/officeart/2005/8/layout/vList5"/>
    <dgm:cxn modelId="{55B6B1A4-23DD-4311-9D05-E9AD79CCD16C}" srcId="{0167F027-0382-4174-83C0-AA4426F7A345}" destId="{0E75DDB0-2EAA-4AB0-9E90-BF8A04F3A6A0}" srcOrd="0" destOrd="0" parTransId="{6DD4A161-1CC9-4760-B84C-8125D3F78C19}" sibTransId="{4AF9E142-77CC-43E5-9AB8-86F2A4BDFE22}"/>
    <dgm:cxn modelId="{06966DB0-15F4-774C-B8CE-D9284A0541E1}" type="presOf" srcId="{0E75DDB0-2EAA-4AB0-9E90-BF8A04F3A6A0}" destId="{3E3161DD-B753-8947-A44A-39E01169DD33}" srcOrd="0" destOrd="0" presId="urn:microsoft.com/office/officeart/2005/8/layout/vList5"/>
    <dgm:cxn modelId="{0CF0DEC4-1654-C145-97C0-78F63BBA52E9}" type="presOf" srcId="{6782F02C-8A81-446B-8BC8-12FAA9455CC9}" destId="{3E3161DD-B753-8947-A44A-39E01169DD33}" srcOrd="0" destOrd="3" presId="urn:microsoft.com/office/officeart/2005/8/layout/vList5"/>
    <dgm:cxn modelId="{5E0708C8-C672-B14C-BC57-F17144BFA97E}" srcId="{0167F027-0382-4174-83C0-AA4426F7A345}" destId="{04A1BB71-62F5-CD48-A01B-613104390C6C}" srcOrd="5" destOrd="0" parTransId="{9A4B0052-A358-844E-9079-DB1D7C10DF58}" sibTransId="{AE69845A-0F22-E545-8B71-8AA93B8F053F}"/>
    <dgm:cxn modelId="{33B43DC9-4BE0-6D47-827C-1EBF70C185F5}" type="presOf" srcId="{B062BE11-2ED7-D84E-9893-1235D4CE9737}" destId="{3E3161DD-B753-8947-A44A-39E01169DD33}" srcOrd="0" destOrd="2" presId="urn:microsoft.com/office/officeart/2005/8/layout/vList5"/>
    <dgm:cxn modelId="{97F8D3CD-B3BE-9143-82E1-8F6BE5B9BCF4}" srcId="{0167F027-0382-4174-83C0-AA4426F7A345}" destId="{91557E8A-0EA0-A748-AA33-4159C7DB90E2}" srcOrd="1" destOrd="0" parTransId="{99176F84-B6B3-654F-BACE-DD4CBAB40AC3}" sibTransId="{A552E616-2FE3-A049-9CC1-6B48FCB7D8F1}"/>
    <dgm:cxn modelId="{DD31BCE5-B65F-5A42-97C7-3CBA95B96E43}" type="presOf" srcId="{86F28E0A-621F-DB4F-87FB-5AA0B48E9526}" destId="{3E3161DD-B753-8947-A44A-39E01169DD33}" srcOrd="0" destOrd="4" presId="urn:microsoft.com/office/officeart/2005/8/layout/vList5"/>
    <dgm:cxn modelId="{93F225F2-B780-7949-8932-9555C4B0AE0B}" type="presParOf" srcId="{A8B7B2E9-9B24-E54C-9C9B-5213358CB228}" destId="{66CC56D4-CBFE-1047-857A-6F5E530D8927}" srcOrd="0" destOrd="0" presId="urn:microsoft.com/office/officeart/2005/8/layout/vList5"/>
    <dgm:cxn modelId="{368B8317-F815-3C40-B3B6-5A69FED36016}" type="presParOf" srcId="{66CC56D4-CBFE-1047-857A-6F5E530D8927}" destId="{CD40EB02-CC9D-5846-91D9-3DE679876265}" srcOrd="0" destOrd="0" presId="urn:microsoft.com/office/officeart/2005/8/layout/vList5"/>
    <dgm:cxn modelId="{8DB314DF-1034-634F-BAEB-415CFFB48F22}" type="presParOf" srcId="{66CC56D4-CBFE-1047-857A-6F5E530D8927}" destId="{3E3161DD-B753-8947-A44A-39E01169DD3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161DD-B753-8947-A44A-39E01169DD33}">
      <dsp:nvSpPr>
        <dsp:cNvPr id="0" name=""/>
        <dsp:cNvSpPr/>
      </dsp:nvSpPr>
      <dsp:spPr>
        <a:xfrm rot="5400000">
          <a:off x="5335355" y="-1338242"/>
          <a:ext cx="3008712" cy="64373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/>
            <a:t>prepared</a:t>
          </a:r>
          <a:endParaRPr lang="en-US" sz="2500" kern="1200" dirty="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/>
            <a:t>organized</a:t>
          </a:r>
          <a:endParaRPr lang="en-US" sz="2500" kern="1200" dirty="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>
              <a:solidFill>
                <a:schemeClr val="bg1">
                  <a:lumMod val="95000"/>
                  <a:lumOff val="5000"/>
                </a:schemeClr>
              </a:solidFill>
            </a:rPr>
            <a:t>engaged</a:t>
          </a:r>
          <a:r>
            <a:rPr lang="en-US" sz="25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/>
            <a:t>focused</a:t>
          </a:r>
          <a:endParaRPr lang="en-US" sz="2500" kern="1200" dirty="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500" kern="1200" dirty="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500" b="1" i="1" kern="1200" dirty="0"/>
            <a:t>However, we use different tools and serve a different role (facilitator versus lecturer).</a:t>
          </a:r>
        </a:p>
      </dsp:txBody>
      <dsp:txXfrm rot="-5400000">
        <a:off x="3621024" y="522962"/>
        <a:ext cx="6290503" cy="2714966"/>
      </dsp:txXfrm>
    </dsp:sp>
    <dsp:sp modelId="{CD40EB02-CC9D-5846-91D9-3DE679876265}">
      <dsp:nvSpPr>
        <dsp:cNvPr id="0" name=""/>
        <dsp:cNvSpPr/>
      </dsp:nvSpPr>
      <dsp:spPr>
        <a:xfrm>
          <a:off x="0" y="0"/>
          <a:ext cx="3621024" cy="376089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Similar to the brick and mortar classroom, instructors must keep online students:</a:t>
          </a:r>
        </a:p>
      </dsp:txBody>
      <dsp:txXfrm>
        <a:off x="176764" y="176764"/>
        <a:ext cx="3267496" cy="34073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CD83D-1102-9B43-B32B-46B95E40602B}" type="datetimeFigureOut">
              <a:rPr lang="en-US" smtClean="0"/>
              <a:t>7/29/20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1FAE7-7669-0A47-A38B-CE40B9770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15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your first beach experience. Did you return or not?</a:t>
            </a:r>
          </a:p>
          <a:p>
            <a:endParaRPr lang="en-US" dirty="0"/>
          </a:p>
          <a:p>
            <a:r>
              <a:rPr lang="en-US" dirty="0"/>
              <a:t>Preparation – umbrella, sunscreen, water  = text, webcam</a:t>
            </a:r>
          </a:p>
          <a:p>
            <a:endParaRPr lang="en-US" dirty="0"/>
          </a:p>
          <a:p>
            <a:r>
              <a:rPr lang="en-US" dirty="0"/>
              <a:t>Dangers – jellyfish, sharks, coral stings – miss test date and any hope for even a 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1FAE7-7669-0A47-A38B-CE40B97702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90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Online learning is here to stay – undergrad, grad, certifications, continuing ed.</a:t>
            </a:r>
          </a:p>
          <a:p>
            <a:r>
              <a:rPr lang="en-US" dirty="0"/>
              <a:t>No different goals than physical classroom but more challenging because of asynchronous environment.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1FAE7-7669-0A47-A38B-CE40B97702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86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1FAE7-7669-0A47-A38B-CE40B97702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49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a hater to an advocate.</a:t>
            </a:r>
          </a:p>
          <a:p>
            <a:r>
              <a:rPr lang="en-US" dirty="0"/>
              <a:t>Great for introverts.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1FAE7-7669-0A47-A38B-CE40B97702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71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1FAE7-7669-0A47-A38B-CE40B97702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86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7/29/20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998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7/29/20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397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7/29/20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671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7/29/20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61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7/29/20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456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7/29/20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530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7/29/20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1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7/29/20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996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7/29/20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01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7/29/20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086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7/29/20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21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7/29/20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40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51" r:id="rId6"/>
    <p:sldLayoutId id="2147483746" r:id="rId7"/>
    <p:sldLayoutId id="2147483747" r:id="rId8"/>
    <p:sldLayoutId id="2147483748" r:id="rId9"/>
    <p:sldLayoutId id="2147483750" r:id="rId10"/>
    <p:sldLayoutId id="214748374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en.wikipedia.org/wiki/File:Gull_ca_usa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1D66D-49A0-40ED-8222-CEDDD288FD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14" b="2531"/>
          <a:stretch/>
        </p:blipFill>
        <p:spPr>
          <a:xfrm>
            <a:off x="-29074" y="184511"/>
            <a:ext cx="1219198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4BE868-D43F-4940-8CE9-93D953A11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992622" y="-341385"/>
            <a:ext cx="6858003" cy="7540754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5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776F8-C6E7-5D44-B1F8-433D5B71B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0743" y="-44297"/>
            <a:ext cx="3214307" cy="2901694"/>
          </a:xfrm>
        </p:spPr>
        <p:txBody>
          <a:bodyPr anchor="b">
            <a:normAutofit fontScale="90000"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Engaging the On-Line (asynchronous)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 Learner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DE9720-C52C-794A-A148-0A71662DC5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3226418"/>
            <a:ext cx="3205640" cy="774186"/>
          </a:xfrm>
        </p:spPr>
        <p:txBody>
          <a:bodyPr anchor="t">
            <a:normAutofit fontScale="85000" lnSpcReduction="20000"/>
          </a:bodyPr>
          <a:lstStyle/>
          <a:p>
            <a:r>
              <a:rPr lang="en-US" sz="2000" b="1" dirty="0"/>
              <a:t>Prof. Laura Sosa</a:t>
            </a:r>
          </a:p>
          <a:p>
            <a:r>
              <a:rPr lang="en-US" sz="2000" b="1" dirty="0"/>
              <a:t>July 29, 2020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896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2365875-ED63-445D-B0D5-827706BC5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82" b="2141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615536-737D-914B-88B8-54D735505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39" y="324805"/>
            <a:ext cx="11553273" cy="4226233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11500" dirty="0">
                <a:solidFill>
                  <a:schemeClr val="bg1"/>
                </a:solidFill>
              </a:rPr>
            </a:br>
            <a:r>
              <a:rPr lang="en-US" sz="11500" b="1" dirty="0">
                <a:solidFill>
                  <a:schemeClr val="bg1"/>
                </a:solidFill>
              </a:rPr>
              <a:t>Q&amp;A</a:t>
            </a:r>
            <a:r>
              <a:rPr lang="en-US" sz="115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47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549B67-14F1-0242-801A-F96A42A6C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Beach As a Metaphor for the On-Line Student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C162B-9D09-DF4E-87FC-15C6E165A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83" y="2151879"/>
            <a:ext cx="10058400" cy="3193294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Arrive Prepared or the Experience is Quite Unpleasant</a:t>
            </a:r>
          </a:p>
          <a:p>
            <a:pPr>
              <a:buFont typeface="Wingdings" pitchFamily="2" charset="2"/>
              <a:buChar char="v"/>
            </a:pPr>
            <a:endParaRPr lang="en-US" sz="7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Students may expect a more relaxed environment - “Easy and Breezy” </a:t>
            </a:r>
          </a:p>
          <a:p>
            <a:pPr marL="0" indent="0">
              <a:buNone/>
            </a:pPr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				(student quote, summer 2020)</a:t>
            </a:r>
          </a:p>
          <a:p>
            <a:pPr>
              <a:buFont typeface="Wingdings" pitchFamily="2" charset="2"/>
              <a:buChar char="v"/>
            </a:pPr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Unexpected and Overpowering Waves</a:t>
            </a:r>
          </a:p>
          <a:p>
            <a:pPr marL="0" indent="0">
              <a:buNone/>
            </a:pPr>
            <a:endParaRPr lang="en-US" sz="7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Dangers which lurk below</a:t>
            </a:r>
          </a:p>
          <a:p>
            <a:pPr>
              <a:buFont typeface="Wingdings" pitchFamily="2" charset="2"/>
              <a:buChar char="v"/>
            </a:pPr>
            <a:endParaRPr lang="en-US" sz="7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endParaRPr lang="en-US" sz="7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1D2F2-271D-2544-B89A-ACD57AF64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604" y="3519055"/>
            <a:ext cx="3823855" cy="286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91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0E58038-8ACE-4AD9-B404-25C603550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File:Gull ca usa.jpg - Wikipedia">
            <a:extLst>
              <a:ext uri="{FF2B5EF4-FFF2-40B4-BE49-F238E27FC236}">
                <a16:creationId xmlns:a16="http://schemas.microsoft.com/office/drawing/2014/main" id="{89655DA4-0301-7944-A923-30335137D8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5154" b="198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A34772-9011-42B5-AA63-FD6DEC9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910746"/>
            <a:ext cx="99669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C162B-9D09-DF4E-87FC-15C6E165A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376089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b="1" dirty="0"/>
              <a:t>Visit to the beach can be the highlight of your summer or leave you with irreparable memories of pain and fear which cause you to never return.</a:t>
            </a:r>
          </a:p>
          <a:p>
            <a:pPr marL="0" indent="0">
              <a:buNone/>
            </a:pPr>
            <a:r>
              <a:rPr lang="en-US" b="1" dirty="0"/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US" b="1" dirty="0"/>
              <a:t>Goal of </a:t>
            </a:r>
            <a:r>
              <a:rPr lang="en-US" b="1" i="1" dirty="0"/>
              <a:t>on-line</a:t>
            </a:r>
            <a:r>
              <a:rPr lang="en-US" b="1" dirty="0"/>
              <a:t> educators is to create a nurturing learning environment which promotes the </a:t>
            </a:r>
            <a:r>
              <a:rPr lang="en-US" b="1" i="1" dirty="0"/>
              <a:t>online</a:t>
            </a:r>
            <a:r>
              <a:rPr lang="en-US" b="1" dirty="0"/>
              <a:t> experience as a means (and not a barrier) toward future educational attainment by:</a:t>
            </a:r>
          </a:p>
          <a:p>
            <a:pPr marL="0" indent="0">
              <a:buNone/>
            </a:pPr>
            <a:endParaRPr lang="en-US" b="1" dirty="0"/>
          </a:p>
          <a:p>
            <a:pPr lvl="1">
              <a:buFont typeface="Wingdings" pitchFamily="2" charset="2"/>
              <a:buChar char="v"/>
            </a:pPr>
            <a:r>
              <a:rPr lang="en-US" b="1" dirty="0"/>
              <a:t>removing barriers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/>
              <a:t>facilitating success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/>
              <a:t>fostering further exploration of topics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/>
              <a:t>enabling return visits to online learning </a:t>
            </a:r>
          </a:p>
          <a:p>
            <a:pPr>
              <a:buFont typeface="Wingdings" pitchFamily="2" charset="2"/>
              <a:buChar char="v"/>
            </a:pPr>
            <a:endParaRPr lang="en-US" b="1" dirty="0"/>
          </a:p>
          <a:p>
            <a:pPr>
              <a:buFont typeface="Wingdings" pitchFamily="2" charset="2"/>
              <a:buChar char="v"/>
            </a:pPr>
            <a:endParaRPr lang="en-US" b="1" dirty="0"/>
          </a:p>
          <a:p>
            <a:pPr>
              <a:buFont typeface="Wingdings" pitchFamily="2" charset="2"/>
              <a:buChar char="v"/>
            </a:pPr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BCDE19-2810-4337-9C49-8589C42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D9EFB7-77D3-324C-81AD-5ADF860F3207}"/>
              </a:ext>
            </a:extLst>
          </p:cNvPr>
          <p:cNvSpPr txBox="1"/>
          <p:nvPr/>
        </p:nvSpPr>
        <p:spPr>
          <a:xfrm>
            <a:off x="9840074" y="6657945"/>
            <a:ext cx="235192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en.wikipedia.org/wiki/File:Gull_ca_usa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61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0E58038-8ACE-4AD9-B404-25C603550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C4D2CD-5295-2043-9382-BE274D305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i="1" dirty="0"/>
              <a:t>Online</a:t>
            </a:r>
            <a:r>
              <a:rPr lang="en-US" dirty="0"/>
              <a:t> Instructor Aims and Roles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A34772-9011-42B5-AA63-FD6DEC9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910746"/>
            <a:ext cx="99669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2BCDE19-2810-4337-9C49-8589C42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BF6C50F5-F62D-4D2E-96F2-FECAD91F83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8110188"/>
              </p:ext>
            </p:extLst>
          </p:nvPr>
        </p:nvGraphicFramePr>
        <p:xfrm>
          <a:off x="1097280" y="2108201"/>
          <a:ext cx="10058400" cy="376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7413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E362070-691D-44DB-98D4-BC61774B0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62067-A7A4-5D42-9346-5635A9FB7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504" y="0"/>
            <a:ext cx="7319175" cy="52395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 Your Blackboard Toolbox </a:t>
            </a:r>
            <a:br>
              <a:rPr lang="en-US" sz="5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5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</a:t>
            </a:r>
            <a:br>
              <a:rPr lang="en-US" sz="5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5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Golden Rule</a:t>
            </a:r>
            <a:br>
              <a:rPr lang="en-US" sz="5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5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5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“If I was the student”</a:t>
            </a:r>
          </a:p>
        </p:txBody>
      </p:sp>
      <p:pic>
        <p:nvPicPr>
          <p:cNvPr id="6" name="Graphic 5" descr="Tools">
            <a:extLst>
              <a:ext uri="{FF2B5EF4-FFF2-40B4-BE49-F238E27FC236}">
                <a16:creationId xmlns:a16="http://schemas.microsoft.com/office/drawing/2014/main" id="{A1F6E1D9-4EC8-4E0D-ACF0-A884F6014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973" y="1790485"/>
            <a:ext cx="2758331" cy="275833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A7EFE9C-DAE7-4ECA-BDB2-34E2534B8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8251" y="4294753"/>
            <a:ext cx="71323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2DB1480-5B24-4B37-B70E-C74945DD9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7984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888A-64DF-8B49-B017-7361E70EC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/>
              <a:t>Announcement Board </a:t>
            </a:r>
            <a:br>
              <a:rPr lang="en-US" b="1" dirty="0"/>
            </a:br>
            <a:br>
              <a:rPr lang="en-US" b="1" dirty="0"/>
            </a:br>
            <a:r>
              <a:rPr lang="en-US" sz="3600" b="1" i="1" dirty="0"/>
              <a:t>Use Announcements Often and Consistently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D8CBA-3772-3A4E-A3AC-328A1E086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b="1" dirty="0"/>
              <a:t>Set Expectations Early and Continually (Post at least once per week and send as email)</a:t>
            </a:r>
          </a:p>
          <a:p>
            <a:pPr>
              <a:buFont typeface="Wingdings" pitchFamily="2" charset="2"/>
              <a:buChar char="v"/>
            </a:pPr>
            <a:r>
              <a:rPr lang="en-US" b="1" dirty="0"/>
              <a:t>Give Warnings of Coming Due</a:t>
            </a:r>
          </a:p>
          <a:p>
            <a:pPr>
              <a:buFont typeface="Wingdings" pitchFamily="2" charset="2"/>
              <a:buChar char="v"/>
            </a:pPr>
            <a:r>
              <a:rPr lang="en-US" b="1" dirty="0"/>
              <a:t>Serve as a Thread </a:t>
            </a:r>
          </a:p>
          <a:p>
            <a:pPr>
              <a:buFont typeface="Wingdings" pitchFamily="2" charset="2"/>
              <a:buChar char="v"/>
            </a:pPr>
            <a:r>
              <a:rPr lang="en-US" b="1" dirty="0"/>
              <a:t>Reinforce Instructor Presence (“You are not alone.”)</a:t>
            </a:r>
          </a:p>
          <a:p>
            <a:pPr>
              <a:buFont typeface="Wingdings" pitchFamily="2" charset="2"/>
              <a:buChar char="v"/>
            </a:pPr>
            <a:r>
              <a:rPr lang="en-US" b="1" dirty="0"/>
              <a:t>Act as Reminders for Organization</a:t>
            </a:r>
          </a:p>
          <a:p>
            <a:pPr>
              <a:buFont typeface="Wingdings" pitchFamily="2" charset="2"/>
              <a:buChar char="v"/>
            </a:pPr>
            <a:r>
              <a:rPr lang="en-US" b="1" dirty="0"/>
              <a:t>Add Clarity – Give feedback</a:t>
            </a:r>
          </a:p>
          <a:p>
            <a:pPr>
              <a:buFont typeface="Wingdings" pitchFamily="2" charset="2"/>
              <a:buChar char="v"/>
            </a:pPr>
            <a:r>
              <a:rPr lang="en-US" b="1" dirty="0"/>
              <a:t>Focus Students on Material</a:t>
            </a:r>
          </a:p>
          <a:p>
            <a:pPr>
              <a:buFont typeface="Wingdings" pitchFamily="2" charset="2"/>
              <a:buChar char="v"/>
            </a:pPr>
            <a:r>
              <a:rPr lang="en-US" b="1" dirty="0"/>
              <a:t>Reinforce the “contractual” relationship of the syllabus</a:t>
            </a:r>
          </a:p>
        </p:txBody>
      </p:sp>
    </p:spTree>
    <p:extLst>
      <p:ext uri="{BB962C8B-B14F-4D97-AF65-F5344CB8AC3E}">
        <p14:creationId xmlns:p14="http://schemas.microsoft.com/office/powerpoint/2010/main" val="2638594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888A-64DF-8B49-B017-7361E70EC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/>
              <a:t>Discussion Board </a:t>
            </a:r>
            <a:br>
              <a:rPr lang="en-US" b="1" dirty="0"/>
            </a:br>
            <a:br>
              <a:rPr lang="en-US" b="1" dirty="0"/>
            </a:br>
            <a:r>
              <a:rPr lang="en-US" sz="3600" b="1" i="1" dirty="0"/>
              <a:t>Lower stakes for student but high assessment use for instructor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D8CBA-3772-3A4E-A3AC-328A1E086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en-US" b="1" dirty="0"/>
              <a:t>Low percentage of grade but meaningful enough to matter (15-20%)</a:t>
            </a:r>
          </a:p>
          <a:p>
            <a:pPr>
              <a:buFont typeface="Wingdings" pitchFamily="2" charset="2"/>
              <a:buChar char="v"/>
            </a:pPr>
            <a:r>
              <a:rPr lang="en-US" b="1" dirty="0"/>
              <a:t>Material tied to exams provides focus to text</a:t>
            </a:r>
          </a:p>
          <a:p>
            <a:pPr>
              <a:buFont typeface="Wingdings" pitchFamily="2" charset="2"/>
              <a:buChar char="v"/>
            </a:pPr>
            <a:r>
              <a:rPr lang="en-US" b="1" dirty="0"/>
              <a:t>Assess learning of small chunks of material – Do they get it?</a:t>
            </a:r>
          </a:p>
          <a:p>
            <a:pPr>
              <a:buFont typeface="Wingdings" pitchFamily="2" charset="2"/>
              <a:buChar char="v"/>
            </a:pPr>
            <a:r>
              <a:rPr lang="en-US" b="1" dirty="0"/>
              <a:t>Graded in easy to use rubric (e.g. 10 point scale) – give detailed overall feedback to group</a:t>
            </a:r>
          </a:p>
          <a:p>
            <a:pPr>
              <a:buFont typeface="Wingdings" pitchFamily="2" charset="2"/>
              <a:buChar char="v"/>
            </a:pPr>
            <a:r>
              <a:rPr lang="en-US" b="1" dirty="0"/>
              <a:t>Critical Thinking Questions (not just opinion)</a:t>
            </a:r>
          </a:p>
          <a:p>
            <a:pPr>
              <a:buFont typeface="Wingdings" pitchFamily="2" charset="2"/>
              <a:buChar char="v"/>
            </a:pPr>
            <a:r>
              <a:rPr lang="en-US" b="1" dirty="0"/>
              <a:t>”Post First” Methodology</a:t>
            </a:r>
          </a:p>
          <a:p>
            <a:pPr>
              <a:buFont typeface="Wingdings" pitchFamily="2" charset="2"/>
              <a:buChar char="v"/>
            </a:pPr>
            <a:r>
              <a:rPr lang="en-US" b="1" dirty="0"/>
              <a:t>Instructor Jumps in When Needed</a:t>
            </a:r>
          </a:p>
          <a:p>
            <a:pPr>
              <a:buFont typeface="Wingdings" pitchFamily="2" charset="2"/>
              <a:buChar char="v"/>
            </a:pPr>
            <a:r>
              <a:rPr lang="en-US" b="1" dirty="0"/>
              <a:t>Questions can serve as stepping stones to final projects/papers (Journals too)</a:t>
            </a:r>
          </a:p>
          <a:p>
            <a:pPr>
              <a:buFont typeface="Wingdings" pitchFamily="2" charset="2"/>
              <a:buChar char="v"/>
            </a:pPr>
            <a:r>
              <a:rPr lang="en-US" b="1" dirty="0"/>
              <a:t>Place to share student narrated Power Points or You Tube Videos</a:t>
            </a:r>
          </a:p>
        </p:txBody>
      </p:sp>
    </p:spTree>
    <p:extLst>
      <p:ext uri="{BB962C8B-B14F-4D97-AF65-F5344CB8AC3E}">
        <p14:creationId xmlns:p14="http://schemas.microsoft.com/office/powerpoint/2010/main" val="278236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888A-64DF-8B49-B017-7361E70EC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96331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n-US" sz="4900" b="1" dirty="0"/>
              <a:t>Golden Rule:</a:t>
            </a:r>
            <a:br>
              <a:rPr lang="en-US" sz="4900" b="1" dirty="0"/>
            </a:br>
            <a:br>
              <a:rPr lang="en-US" sz="4000" b="1" dirty="0"/>
            </a:br>
            <a:r>
              <a:rPr lang="en-US" sz="4000" b="1" i="1" dirty="0"/>
              <a:t>How would you like to be treated as an on-line learner?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D8CBA-3772-3A4E-A3AC-328A1E086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itchFamily="2" charset="2"/>
              <a:buChar char="v"/>
            </a:pPr>
            <a:r>
              <a:rPr lang="en-US" sz="3600" b="1" dirty="0"/>
              <a:t>Use a Simplistic and Predictable Course Organization</a:t>
            </a:r>
          </a:p>
          <a:p>
            <a:pPr>
              <a:buFont typeface="Wingdings" pitchFamily="2" charset="2"/>
              <a:buChar char="v"/>
            </a:pPr>
            <a:r>
              <a:rPr lang="en-US" sz="3600" b="1" dirty="0"/>
              <a:t>Bring in Your Personality (Pictures, Articles)</a:t>
            </a:r>
          </a:p>
          <a:p>
            <a:pPr>
              <a:buFont typeface="Wingdings" pitchFamily="2" charset="2"/>
              <a:buChar char="v"/>
            </a:pPr>
            <a:r>
              <a:rPr lang="en-US" sz="3600" b="1" dirty="0"/>
              <a:t>Avoid Data Dumping  - Quality versus Quantity of Information  </a:t>
            </a:r>
          </a:p>
          <a:p>
            <a:pPr>
              <a:buFont typeface="Wingdings" pitchFamily="2" charset="2"/>
              <a:buChar char="v"/>
            </a:pPr>
            <a:r>
              <a:rPr lang="en-US" sz="3600" b="1" dirty="0"/>
              <a:t> Ongoing Communication – emails/office hours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8534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9E82E53-ED31-BF42-AF11-33F5AED21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888" y="0"/>
            <a:ext cx="8033472" cy="4016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29E19-2682-6346-A204-4D0185308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60" y="0"/>
            <a:ext cx="10058400" cy="1450757"/>
          </a:xfrm>
        </p:spPr>
        <p:txBody>
          <a:bodyPr>
            <a:normAutofit/>
          </a:bodyPr>
          <a:lstStyle/>
          <a:p>
            <a:r>
              <a:rPr lang="en-US" sz="3600" b="1" dirty="0"/>
              <a:t>Positive Images of The Online Experience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FA1C2E-C3DB-F343-84FB-72D677912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08" y="4016502"/>
            <a:ext cx="3712464" cy="2784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CB9E0A-DA4E-654E-A672-B63C1436F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012" y="341735"/>
            <a:ext cx="4271988" cy="32039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59E21F-C8A9-CD4B-A1E9-D4CB67638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5614" y="4082483"/>
            <a:ext cx="3245043" cy="24337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6D312B-9F41-4745-8037-AACE3F6C14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8599" y="4016502"/>
            <a:ext cx="3245043" cy="24337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2F4ACA-C028-7040-9C00-FB85AB3B8F24}"/>
              </a:ext>
            </a:extLst>
          </p:cNvPr>
          <p:cNvSpPr txBox="1"/>
          <p:nvPr/>
        </p:nvSpPr>
        <p:spPr>
          <a:xfrm>
            <a:off x="947057" y="4180114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Pride in autonomy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748C99-FDAC-6449-9370-457D46822870}"/>
              </a:ext>
            </a:extLst>
          </p:cNvPr>
          <p:cNvSpPr txBox="1"/>
          <p:nvPr/>
        </p:nvSpPr>
        <p:spPr>
          <a:xfrm>
            <a:off x="8273143" y="407716"/>
            <a:ext cx="3818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Confidence for future educational path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8C5E0A-2348-A846-B759-B3B04B0EDC7B}"/>
              </a:ext>
            </a:extLst>
          </p:cNvPr>
          <p:cNvSpPr txBox="1"/>
          <p:nvPr/>
        </p:nvSpPr>
        <p:spPr>
          <a:xfrm>
            <a:off x="9035438" y="4158342"/>
            <a:ext cx="2103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My voice was heard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F4652F-E80E-A242-878B-752ABF53D733}"/>
              </a:ext>
            </a:extLst>
          </p:cNvPr>
          <p:cNvSpPr txBox="1"/>
          <p:nvPr/>
        </p:nvSpPr>
        <p:spPr>
          <a:xfrm>
            <a:off x="5023440" y="4158342"/>
            <a:ext cx="2062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Organizational Skills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52448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8E4E2"/>
      </a:lt2>
      <a:accent1>
        <a:srgbClr val="7CA8B8"/>
      </a:accent1>
      <a:accent2>
        <a:srgbClr val="80A9A3"/>
      </a:accent2>
      <a:accent3>
        <a:srgbClr val="91A1C3"/>
      </a:accent3>
      <a:accent4>
        <a:srgbClr val="BA887F"/>
      </a:accent4>
      <a:accent5>
        <a:srgbClr val="B79D7B"/>
      </a:accent5>
      <a:accent6>
        <a:srgbClr val="A5A470"/>
      </a:accent6>
      <a:hlink>
        <a:srgbClr val="AA7562"/>
      </a:hlink>
      <a:folHlink>
        <a:srgbClr val="828282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552</Words>
  <Application>Microsoft Macintosh PowerPoint</Application>
  <PresentationFormat>Widescreen</PresentationFormat>
  <Paragraphs>78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Georgia Pro Cond Light</vt:lpstr>
      <vt:lpstr>Speak Pro</vt:lpstr>
      <vt:lpstr>Wingdings</vt:lpstr>
      <vt:lpstr>RetrospectVTI</vt:lpstr>
      <vt:lpstr>Engaging the On-Line (asynchronous)  Learner</vt:lpstr>
      <vt:lpstr>Beach As a Metaphor for the On-Line Student Experience</vt:lpstr>
      <vt:lpstr>PowerPoint Presentation</vt:lpstr>
      <vt:lpstr>Online Instructor Aims and Roles</vt:lpstr>
      <vt:lpstr>Use Your Blackboard Toolbox  and  The Golden Rule  “If I was the student”</vt:lpstr>
      <vt:lpstr>Announcement Board   Use Announcements Often and Consistently</vt:lpstr>
      <vt:lpstr>Discussion Board   Lower stakes for student but high assessment use for instructor</vt:lpstr>
      <vt:lpstr>Golden Rule:  How would you like to be treated as an on-line learner?</vt:lpstr>
      <vt:lpstr>Positive Images of The Online Experience</vt:lpstr>
      <vt:lpstr> Q&amp;A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the On-Line Learner</dc:title>
  <dc:creator>Sosa, Laura</dc:creator>
  <cp:lastModifiedBy>Sosa, Laura</cp:lastModifiedBy>
  <cp:revision>21</cp:revision>
  <dcterms:created xsi:type="dcterms:W3CDTF">2020-07-29T15:02:35Z</dcterms:created>
  <dcterms:modified xsi:type="dcterms:W3CDTF">2020-07-29T17:37:51Z</dcterms:modified>
</cp:coreProperties>
</file>