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7" r:id="rId6"/>
    <p:sldId id="258" r:id="rId7"/>
    <p:sldId id="264" r:id="rId8"/>
    <p:sldId id="261" r:id="rId9"/>
    <p:sldId id="260" r:id="rId10"/>
    <p:sldId id="265" r:id="rId11"/>
    <p:sldId id="259" r:id="rId12"/>
    <p:sldId id="266" r:id="rId13"/>
    <p:sldId id="262" r:id="rId14"/>
    <p:sldId id="267" r:id="rId15"/>
    <p:sldId id="268" r:id="rId16"/>
    <p:sldId id="263" r:id="rId17"/>
    <p:sldId id="269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steineducation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cc.blackboard.com/webapps/assignment/gradeAssignmentRedirector?outcomeDefinitionId=_535501_1&amp;currentAttemptIndex=2&amp;numAttempts=16&amp;anonymousMode=true&amp;sequenceId=_41332_1_0&amp;course_id=_41332_1&amp;source=cp_gradebook&amp;viewInfo=Assignments&amp;attempt_id=_17238801_1&amp;courseMembershipId=_452086_1&amp;cancelGradeUrl=%2Fwebapps%2Fgradebook%2Fdo%2Finstructor%2FenterGradeCenter%3Fcourse_id%3D_41332_1&amp;submitGradeUrl=%2Fwebapps%2Fgradebook%2Fdo%2Finstructor%2FperformGrading%3Fcourse_id%3D_41332_1%26sequenceId%3D_41332_1_0%26cmd%3Dnext" TargetMode="External"/><Relationship Id="rId2" Type="http://schemas.openxmlformats.org/officeDocument/2006/relationships/hyperlink" Target="https://www.cram.com/flashcards/crea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com/schools/ways-to-pla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KAHOOT!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69" y="3920063"/>
            <a:ext cx="1918063" cy="1129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16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Immediate Feedback Assessment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http://www.epsteineducation.com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fontAlgn="base"/>
            <a:r>
              <a:rPr lang="en-US" dirty="0"/>
              <a:t>Immediate Feedback Assessment Technique (IF-AT) forms are used in higher education to engage students with assessment. </a:t>
            </a:r>
            <a:endParaRPr lang="en-US" dirty="0" smtClean="0"/>
          </a:p>
          <a:p>
            <a:pPr fontAlgn="base"/>
            <a:r>
              <a:rPr lang="en-US" b="1" dirty="0" smtClean="0"/>
              <a:t>How it works</a:t>
            </a:r>
            <a:r>
              <a:rPr lang="en-US" dirty="0" smtClean="0"/>
              <a:t>? </a:t>
            </a:r>
          </a:p>
          <a:p>
            <a:pPr lvl="1" fontAlgn="base"/>
            <a:r>
              <a:rPr lang="en-US" dirty="0" smtClean="0"/>
              <a:t>Students </a:t>
            </a:r>
            <a:r>
              <a:rPr lang="en-US" dirty="0"/>
              <a:t>consider a question, choose a response, and scratch off answers like a lottery ticket until the correct answer is revealed. IF-AT forms (named after the idiom, “</a:t>
            </a:r>
            <a:r>
              <a:rPr lang="en-US" i="1" dirty="0"/>
              <a:t>If at</a:t>
            </a:r>
            <a:r>
              <a:rPr lang="en-US" dirty="0"/>
              <a:t> first you don’t succeed, try </a:t>
            </a:r>
            <a:r>
              <a:rPr lang="en-US" dirty="0" err="1"/>
              <a:t>try</a:t>
            </a:r>
            <a:r>
              <a:rPr lang="en-US" dirty="0"/>
              <a:t> again”) ensure that students have fun and leave class knowing the correct answer choice, a form of immediate feedback known to support learning. IF-AT forms have also been shown to reduce test anxiety (</a:t>
            </a:r>
            <a:r>
              <a:rPr lang="en-US" dirty="0" err="1"/>
              <a:t>DiBattista</a:t>
            </a:r>
            <a:r>
              <a:rPr lang="en-US" dirty="0"/>
              <a:t> et. al, 2006).</a:t>
            </a:r>
          </a:p>
          <a:p>
            <a:pPr fontAlgn="base"/>
            <a:r>
              <a:rPr lang="en-US" dirty="0"/>
              <a:t>IF-AT forms have been used in team-based learning activities, as well as individual assessments.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7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8440" y="2368718"/>
            <a:ext cx="1316515" cy="212056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843485" y="2442741"/>
            <a:ext cx="1316515" cy="212056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65" y="1365928"/>
            <a:ext cx="8086966" cy="42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do not see students F2F?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766" y="2103120"/>
            <a:ext cx="3544389" cy="4027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Using Paper Forms</a:t>
            </a:r>
          </a:p>
          <a:p>
            <a:r>
              <a:rPr lang="en-US" dirty="0" smtClean="0"/>
              <a:t>IRAT</a:t>
            </a:r>
          </a:p>
          <a:p>
            <a:pPr lvl="1"/>
            <a:r>
              <a:rPr lang="en-US" dirty="0" smtClean="0"/>
              <a:t>You can mail the IF-AT cards to students and…</a:t>
            </a:r>
          </a:p>
          <a:p>
            <a:pPr lvl="2"/>
            <a:r>
              <a:rPr lang="en-US" dirty="0" smtClean="0"/>
              <a:t>Pre-Number/Professor-initialed all IF-AT cards</a:t>
            </a:r>
          </a:p>
          <a:p>
            <a:pPr lvl="2"/>
            <a:r>
              <a:rPr lang="en-US" dirty="0" smtClean="0"/>
              <a:t>require them to record themselves scratching off their IF-AT card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 them to upload an image of the IF-AT card</a:t>
            </a:r>
          </a:p>
          <a:p>
            <a:r>
              <a:rPr lang="en-US" dirty="0" smtClean="0"/>
              <a:t>Breakout sessions (using Blackboard Collaborate or Zoom, etc.)</a:t>
            </a:r>
          </a:p>
          <a:p>
            <a:pPr lvl="1"/>
            <a:r>
              <a:rPr lang="en-US" dirty="0" smtClean="0"/>
              <a:t>Preassigned groups whereby one student will scratch for everyone and then submit in a similar fashion.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0" y="2103120"/>
            <a:ext cx="3270069" cy="3749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Using Digital </a:t>
            </a:r>
            <a:br>
              <a:rPr lang="en-US" b="1" u="sng" dirty="0" smtClean="0"/>
            </a:br>
            <a:r>
              <a:rPr lang="en-US" b="1" u="sng" dirty="0" smtClean="0"/>
              <a:t>(electronic scratch offs)</a:t>
            </a:r>
          </a:p>
          <a:p>
            <a:r>
              <a:rPr lang="en-US" dirty="0" smtClean="0"/>
              <a:t>Variety of companies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/>
              <a:t>None really tailored to educational assessment.</a:t>
            </a:r>
          </a:p>
          <a:p>
            <a:pPr lvl="1"/>
            <a:r>
              <a:rPr lang="en-US" dirty="0" smtClean="0"/>
              <a:t> No known free software at this time.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76754" y="2103120"/>
            <a:ext cx="3544389" cy="374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Using Blackboard Applications</a:t>
            </a:r>
          </a:p>
          <a:p>
            <a:r>
              <a:rPr lang="en-US" dirty="0" smtClean="0"/>
              <a:t>Create Groups</a:t>
            </a:r>
            <a:endParaRPr lang="en-US" dirty="0"/>
          </a:p>
          <a:p>
            <a:r>
              <a:rPr lang="en-US" dirty="0" smtClean="0"/>
              <a:t>Assessment Options</a:t>
            </a:r>
          </a:p>
          <a:p>
            <a:pPr lvl="1"/>
            <a:r>
              <a:rPr lang="en-US" dirty="0" smtClean="0"/>
              <a:t>IRAT</a:t>
            </a:r>
          </a:p>
          <a:p>
            <a:pPr lvl="2"/>
            <a:r>
              <a:rPr lang="en-US" dirty="0" smtClean="0"/>
              <a:t>individual quiz</a:t>
            </a:r>
          </a:p>
          <a:p>
            <a:pPr lvl="1"/>
            <a:r>
              <a:rPr lang="en-US" dirty="0" smtClean="0"/>
              <a:t>TRAT</a:t>
            </a:r>
          </a:p>
          <a:p>
            <a:pPr lvl="2"/>
            <a:r>
              <a:rPr lang="en-US" dirty="0" smtClean="0"/>
              <a:t>Option 1</a:t>
            </a:r>
          </a:p>
          <a:p>
            <a:pPr lvl="3"/>
            <a:r>
              <a:rPr lang="en-US" dirty="0" smtClean="0"/>
              <a:t>Assign a group to a quiz</a:t>
            </a:r>
          </a:p>
          <a:p>
            <a:pPr lvl="3"/>
            <a:r>
              <a:rPr lang="en-US" dirty="0" smtClean="0"/>
              <a:t>One person answers questions while in a Breakout Room</a:t>
            </a:r>
          </a:p>
          <a:p>
            <a:pPr lvl="2"/>
            <a:r>
              <a:rPr lang="en-US" dirty="0" smtClean="0"/>
              <a:t>Option 2</a:t>
            </a:r>
          </a:p>
          <a:p>
            <a:pPr lvl="3"/>
            <a:r>
              <a:rPr lang="en-US" dirty="0" smtClean="0"/>
              <a:t>Upload the questions to a Wiki and have students each contribute rather than one person selecting the answer choices.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Flash Cards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www.cram.com/flashcards/create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Students can CREATE, MEMORIZE, and/or TEST themselves/others</a:t>
            </a:r>
          </a:p>
          <a:p>
            <a:endParaRPr lang="en-US" dirty="0"/>
          </a:p>
          <a:p>
            <a:r>
              <a:rPr lang="en-US" b="1" dirty="0" smtClean="0"/>
              <a:t>What I did with the MLT students</a:t>
            </a:r>
          </a:p>
          <a:p>
            <a:pPr lvl="1"/>
            <a:r>
              <a:rPr lang="en-US" dirty="0" smtClean="0"/>
              <a:t>I created a Blackboard assignment and listed the terms to define for students.</a:t>
            </a:r>
          </a:p>
          <a:p>
            <a:pPr lvl="1"/>
            <a:r>
              <a:rPr lang="en-US" dirty="0" smtClean="0"/>
              <a:t>I required them to upload their finished product for an assignment grade. </a:t>
            </a:r>
            <a:r>
              <a:rPr lang="en-US" dirty="0" smtClean="0">
                <a:hlinkClick r:id="rId3"/>
              </a:rPr>
              <a:t>EXAMPLE</a:t>
            </a:r>
            <a:endParaRPr lang="en-US" dirty="0" smtClean="0"/>
          </a:p>
          <a:p>
            <a:r>
              <a:rPr lang="en-US" b="1" dirty="0" smtClean="0"/>
              <a:t>What else could be done?</a:t>
            </a:r>
            <a:endParaRPr lang="en-US" dirty="0" smtClean="0"/>
          </a:p>
          <a:p>
            <a:pPr lvl="1"/>
            <a:r>
              <a:rPr lang="en-US" dirty="0" smtClean="0"/>
              <a:t>Students may PRINT</a:t>
            </a:r>
          </a:p>
          <a:p>
            <a:pPr lvl="1"/>
            <a:r>
              <a:rPr lang="en-US" dirty="0" smtClean="0"/>
              <a:t>Students may SHARE/EXPORT</a:t>
            </a:r>
          </a:p>
          <a:p>
            <a:pPr lvl="2"/>
            <a:r>
              <a:rPr lang="en-US" dirty="0" smtClean="0"/>
              <a:t>Students can share with one another or can utilize their flashcards during study sessions. </a:t>
            </a:r>
          </a:p>
          <a:p>
            <a:pPr lvl="1"/>
            <a:r>
              <a:rPr lang="en-US" dirty="0" smtClean="0"/>
              <a:t>Professors can create their own set and share with students during as a group exercise or learning activity.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94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70" y="0"/>
            <a:ext cx="10058400" cy="1371600"/>
          </a:xfrm>
        </p:spPr>
        <p:txBody>
          <a:bodyPr/>
          <a:lstStyle/>
          <a:p>
            <a:r>
              <a:rPr lang="en-US" dirty="0" smtClean="0"/>
              <a:t>How it works: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972833"/>
            <a:ext cx="6043749" cy="1116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79" y="1958208"/>
            <a:ext cx="4738755" cy="45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5406"/>
            <a:ext cx="10058400" cy="39319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https://kahoot.com/schools/ways-to-play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CREATE or DISCOVER</a:t>
            </a:r>
            <a:endParaRPr lang="en-US" dirty="0"/>
          </a:p>
          <a:p>
            <a:r>
              <a:rPr lang="en-US" dirty="0" smtClean="0"/>
              <a:t>Game Mode – LIVE , VIRTUALLY, or CHALLENGES (</a:t>
            </a:r>
            <a:r>
              <a:rPr lang="en-US" dirty="0" err="1" smtClean="0"/>
              <a:t>competeitive</a:t>
            </a:r>
            <a:r>
              <a:rPr lang="en-US" dirty="0" smtClean="0"/>
              <a:t>/self-paced) (Review)</a:t>
            </a:r>
          </a:p>
          <a:p>
            <a:r>
              <a:rPr lang="en-US" dirty="0" smtClean="0"/>
              <a:t>Create different question types</a:t>
            </a:r>
          </a:p>
          <a:p>
            <a:pPr lvl="1"/>
            <a:r>
              <a:rPr lang="en-US" dirty="0" smtClean="0"/>
              <a:t>Quiz</a:t>
            </a:r>
          </a:p>
          <a:p>
            <a:pPr lvl="1"/>
            <a:r>
              <a:rPr lang="en-US" dirty="0" smtClean="0"/>
              <a:t>True/False</a:t>
            </a:r>
          </a:p>
          <a:p>
            <a:pPr lvl="1"/>
            <a:r>
              <a:rPr lang="en-US" dirty="0" smtClean="0"/>
              <a:t>Add images to questions/answers</a:t>
            </a:r>
          </a:p>
          <a:p>
            <a:pPr lvl="1"/>
            <a:r>
              <a:rPr lang="en-US" dirty="0" smtClean="0"/>
              <a:t>(Pro or Premium Accounts only) </a:t>
            </a:r>
          </a:p>
          <a:p>
            <a:pPr lvl="2"/>
            <a:r>
              <a:rPr lang="en-US" dirty="0" smtClean="0"/>
              <a:t>Create polls to collect quick feedback (no points awarded for these)</a:t>
            </a:r>
          </a:p>
          <a:p>
            <a:pPr lvl="2"/>
            <a:r>
              <a:rPr lang="en-US" dirty="0" smtClean="0"/>
              <a:t>Add slides to give more context</a:t>
            </a:r>
          </a:p>
          <a:p>
            <a:pPr lvl="2"/>
            <a:r>
              <a:rPr lang="en-US" dirty="0" smtClean="0"/>
              <a:t>Puzzles so that students must answer in the correct order</a:t>
            </a:r>
          </a:p>
          <a:p>
            <a:pPr lvl="2"/>
            <a:r>
              <a:rPr lang="en-US" dirty="0" smtClean="0"/>
              <a:t>Have students type-in answers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6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65" y="300047"/>
            <a:ext cx="8296412" cy="6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an APP!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147" y="1946683"/>
            <a:ext cx="4770551" cy="393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04" y="2014194"/>
            <a:ext cx="4278222" cy="38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320" y="2549433"/>
            <a:ext cx="4461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BASIC</a:t>
            </a:r>
            <a:br>
              <a:rPr lang="en-US" sz="4000" dirty="0" smtClean="0"/>
            </a:br>
            <a:r>
              <a:rPr lang="en-US" sz="4000" dirty="0" smtClean="0"/>
              <a:t>DEMONSTRATION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980" y="1123406"/>
            <a:ext cx="5346005" cy="43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Expectations/Incentivize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Course Outline Instructions to Access </a:t>
            </a:r>
            <a:r>
              <a:rPr lang="en-US" sz="2000" dirty="0" err="1" smtClean="0"/>
              <a:t>Kahoot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Separate Area of your Blackboard Shell to include:</a:t>
            </a:r>
          </a:p>
          <a:p>
            <a:pPr lvl="1"/>
            <a:r>
              <a:rPr lang="en-US" sz="1800" dirty="0" smtClean="0"/>
              <a:t>Recordings of live challenges/review sessions</a:t>
            </a:r>
          </a:p>
          <a:p>
            <a:pPr lvl="1"/>
            <a:r>
              <a:rPr lang="en-US" sz="1800" dirty="0" smtClean="0"/>
              <a:t>Links to self-paced challenges</a:t>
            </a:r>
          </a:p>
          <a:p>
            <a:r>
              <a:rPr lang="en-US" sz="2000" dirty="0" smtClean="0"/>
              <a:t>Continuously use to provide praise or reach out to students who’ve been identified as struggling</a:t>
            </a:r>
          </a:p>
          <a:p>
            <a:r>
              <a:rPr lang="en-US" sz="2000" dirty="0" smtClean="0"/>
              <a:t>Include as a grade within your course.</a:t>
            </a:r>
          </a:p>
          <a:p>
            <a:r>
              <a:rPr lang="en-US" sz="2000" dirty="0" smtClean="0"/>
              <a:t>Remain Relevant with your </a:t>
            </a:r>
            <a:r>
              <a:rPr lang="en-US" sz="2000" dirty="0" err="1" smtClean="0"/>
              <a:t>Kahoots</a:t>
            </a:r>
            <a:r>
              <a:rPr lang="en-US" sz="2000" dirty="0" smtClean="0"/>
              <a:t>! </a:t>
            </a:r>
          </a:p>
          <a:p>
            <a:pPr lvl="1"/>
            <a:r>
              <a:rPr lang="en-US" sz="1800" dirty="0" smtClean="0"/>
              <a:t>Connect them back to the Learning Objectives (lesson, weekly, course)</a:t>
            </a:r>
            <a:endParaRPr lang="en-US" sz="1800" dirty="0"/>
          </a:p>
          <a:p>
            <a:r>
              <a:rPr lang="en-US" sz="2000" dirty="0" smtClean="0"/>
              <a:t>Have fun!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3143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IF-AT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F-AT (Immediate Feedback Assessment Technique) Forms: NCS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81" y="1710260"/>
            <a:ext cx="2663130" cy="33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g — AACP Ti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54" y="1710260"/>
            <a:ext cx="30765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4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TBL or Team-Based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active learning and small-group instructional strategy</a:t>
            </a:r>
          </a:p>
          <a:p>
            <a:endParaRPr lang="en-US" dirty="0"/>
          </a:p>
          <a:p>
            <a:r>
              <a:rPr lang="en-US" dirty="0" smtClean="0"/>
              <a:t>Provides students with the ability to apply conceptual knowledge through a sequence of activities</a:t>
            </a:r>
          </a:p>
          <a:p>
            <a:pPr lvl="1"/>
            <a:r>
              <a:rPr lang="en-US" dirty="0" smtClean="0"/>
              <a:t>Individual Work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Immediate Feedback</a:t>
            </a:r>
          </a:p>
          <a:p>
            <a:pPr lvl="1"/>
            <a:endParaRPr lang="en-US" dirty="0"/>
          </a:p>
          <a:p>
            <a:r>
              <a:rPr lang="en-US" dirty="0" smtClean="0"/>
              <a:t>May be used with either large or small classes</a:t>
            </a:r>
          </a:p>
          <a:p>
            <a:pPr lvl="1"/>
            <a:r>
              <a:rPr lang="en-US" dirty="0" smtClean="0"/>
              <a:t>Will require groups of 5-7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63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39FB4C323134E9E69AB138FCAB11E" ma:contentTypeVersion="13" ma:contentTypeDescription="Create a new document." ma:contentTypeScope="" ma:versionID="c44e232bba82cac4e83d360be2c34065">
  <xsd:schema xmlns:xsd="http://www.w3.org/2001/XMLSchema" xmlns:xs="http://www.w3.org/2001/XMLSchema" xmlns:p="http://schemas.microsoft.com/office/2006/metadata/properties" xmlns:ns3="8f673234-e8ac-4eef-afaa-455709f053f4" xmlns:ns4="d9d4dfa3-b109-473c-873b-cb38fb0d8f91" targetNamespace="http://schemas.microsoft.com/office/2006/metadata/properties" ma:root="true" ma:fieldsID="ce6931d953c75dd68ec8569c36afb744" ns3:_="" ns4:_="">
    <xsd:import namespace="8f673234-e8ac-4eef-afaa-455709f053f4"/>
    <xsd:import namespace="d9d4dfa3-b109-473c-873b-cb38fb0d8f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73234-e8ac-4eef-afaa-455709f05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4dfa3-b109-473c-873b-cb38fb0d8f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DEAD1-1CD3-4414-9F75-72B0388E0F5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f673234-e8ac-4eef-afaa-455709f053f4"/>
    <ds:schemaRef ds:uri="http://purl.org/dc/elements/1.1/"/>
    <ds:schemaRef ds:uri="http://schemas.microsoft.com/office/2006/metadata/properties"/>
    <ds:schemaRef ds:uri="d9d4dfa3-b109-473c-873b-cb38fb0d8f9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2E61D6-1D36-4BF6-A80E-788B4DDAB3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3853D3-C5A7-488D-A429-747319ED2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73234-e8ac-4eef-afaa-455709f053f4"/>
    <ds:schemaRef ds:uri="d9d4dfa3-b109-473c-873b-cb38fb0d8f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175</TotalTime>
  <Words>497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Garamond</vt:lpstr>
      <vt:lpstr>Wingdings</vt:lpstr>
      <vt:lpstr>Savon</vt:lpstr>
      <vt:lpstr>KAHOOT!</vt:lpstr>
      <vt:lpstr>How it works:</vt:lpstr>
      <vt:lpstr>How to Play</vt:lpstr>
      <vt:lpstr>PowerPoint Presentation</vt:lpstr>
      <vt:lpstr>There’s an APP! </vt:lpstr>
      <vt:lpstr>PowerPoint Presentation</vt:lpstr>
      <vt:lpstr>Set Expectations/Incentivize</vt:lpstr>
      <vt:lpstr>IF-AT</vt:lpstr>
      <vt:lpstr>TBL or Team-Based Learning</vt:lpstr>
      <vt:lpstr>Immediate Feedback Assessment Technique</vt:lpstr>
      <vt:lpstr>PowerPoint Presentation</vt:lpstr>
      <vt:lpstr>What if we do not see students F2F?</vt:lpstr>
      <vt:lpstr>Virtual Flash Cards</vt:lpstr>
      <vt:lpstr>CRAM</vt:lpstr>
    </vt:vector>
  </TitlesOfParts>
  <Company>Mercer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KAHOOT!</dc:title>
  <dc:creator>Shave, Lisa</dc:creator>
  <cp:lastModifiedBy>Rogers, Nina</cp:lastModifiedBy>
  <cp:revision>16</cp:revision>
  <dcterms:created xsi:type="dcterms:W3CDTF">2020-08-12T18:54:56Z</dcterms:created>
  <dcterms:modified xsi:type="dcterms:W3CDTF">2020-08-13T18:30:32Z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0x01010051C39FB4C323134E9E69AB138FCAB11E</vt:lpwstr>
  </property>
  <property fmtid="{D5CDD505-2E9C-101B-9397-08002B2CF9AE}" pid="3" name="ArticulateGUID">
    <vt:lpwstr>33194BB4-47A9-400B-A75D-D6A083E39DCE</vt:lpwstr>
  </property>
  <property fmtid="{D5CDD505-2E9C-101B-9397-08002B2CF9AE}" pid="4" name="ArticulatePath">
    <vt:lpwstr>Virtual Classroom Tools 8.12.2020 Autosaved</vt:lpwstr>
  </property>
</Properties>
</file>