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0076753-BE9B-4DD1-9D8A-6692D8B9B402}" type="datetimeFigureOut">
              <a:rPr lang="en-US" smtClean="0"/>
              <a:t>12/30/2020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3537F5E-223F-4FBA-A5F8-9C028C3A7EBD}"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D3B90E94-DFA7-4715-BBE9-7D5DF582CC1B}" type="datetime1">
              <a:rPr lang="en-US" smtClean="0"/>
              <a:t>12/30/2020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9E72DDDE-07D8-4754-A3AA-8D08F039CE4E}"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F354310-91B2-4D93-A202-C7D4DCD8B59E}" type="datetime1">
              <a:rPr lang="en-US" smtClean="0"/>
              <a:t>12/30/2020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72DDDE-07D8-4754-A3AA-8D08F039CE4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460D087-E4F0-4B8B-A222-CAAAE6016620}" type="datetime1">
              <a:rPr lang="en-US" smtClean="0"/>
              <a:t>12/30/2020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72DDDE-07D8-4754-A3AA-8D08F039CE4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9CB24EC-4CBA-418D-BB04-DAEC0560FA81}" type="datetime1">
              <a:rPr lang="en-US" smtClean="0"/>
              <a:t>12/30/2020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72DDDE-07D8-4754-A3AA-8D08F039CE4E}"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3D04DA0E-CF45-4D4F-92CF-CCB5F57ED583}" type="datetime1">
              <a:rPr lang="en-US" smtClean="0"/>
              <a:t>12/30/2020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72DDDE-07D8-4754-A3AA-8D08F039CE4E}"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4888E2F-013E-4DF3-8033-9A50B8088FEC}" type="datetime1">
              <a:rPr lang="en-US" smtClean="0"/>
              <a:t>12/30/2020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72DDDE-07D8-4754-A3AA-8D08F039CE4E}"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3BE65DF3-1C63-4DE8-B8DB-08B8DE918F44}" type="datetime1">
              <a:rPr lang="en-US" smtClean="0"/>
              <a:t>12/30/2020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E72DDDE-07D8-4754-A3AA-8D08F039CE4E}"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96A96B5-CB7E-4CF7-B0CF-E76819A3C7F0}" type="datetime1">
              <a:rPr lang="en-US" smtClean="0"/>
              <a:t>12/30/2020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E72DDDE-07D8-4754-A3AA-8D08F039CE4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F73626-28C5-4079-9021-B9CCA671004E}" type="datetime1">
              <a:rPr lang="en-US" smtClean="0"/>
              <a:t>12/30/2020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E72DDDE-07D8-4754-A3AA-8D08F039CE4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9B768F5-4E27-4E65-B71C-C27E2795BF55}" type="datetime1">
              <a:rPr lang="en-US" smtClean="0"/>
              <a:t>12/30/2020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72DDDE-07D8-4754-A3AA-8D08F039CE4E}"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F233709-E44D-4D02-8BAB-140667F52278}" type="datetime1">
              <a:rPr lang="en-US" smtClean="0"/>
              <a:t>12/30/2020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9E72DDDE-07D8-4754-A3AA-8D08F039CE4E}"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C1D4C5E-DBA3-4CAB-B1E7-A1ECCE9AC689}" type="datetime1">
              <a:rPr lang="en-US" smtClean="0"/>
              <a:t>12/30/2020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9E72DDDE-07D8-4754-A3AA-8D08F039CE4E}"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hyperlink" Target="https://www.xp-pen.com/"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smtClean="0"/>
              <a:t>USING WHITEBOARDS IN A REMOTE CLASSROOM</a:t>
            </a:r>
            <a:endParaRPr lang="en-US" dirty="0"/>
          </a:p>
        </p:txBody>
      </p:sp>
      <p:sp>
        <p:nvSpPr>
          <p:cNvPr id="3" name="Subtitle 2"/>
          <p:cNvSpPr>
            <a:spLocks noGrp="1"/>
          </p:cNvSpPr>
          <p:nvPr>
            <p:ph type="subTitle" idx="1"/>
          </p:nvPr>
        </p:nvSpPr>
        <p:spPr/>
        <p:txBody>
          <a:bodyPr/>
          <a:lstStyle/>
          <a:p>
            <a:endParaRPr lang="en-US" dirty="0"/>
          </a:p>
        </p:txBody>
      </p:sp>
      <p:pic>
        <p:nvPicPr>
          <p:cNvPr id="1028" name="Picture 4"/>
          <p:cNvPicPr>
            <a:picLocks noChangeAspect="1" noChangeArrowheads="1"/>
          </p:cNvPicPr>
          <p:nvPr/>
        </p:nvPicPr>
        <p:blipFill>
          <a:blip r:embed="rId2" cstate="print"/>
          <a:srcRect/>
          <a:stretch>
            <a:fillRect/>
          </a:stretch>
        </p:blipFill>
        <p:spPr bwMode="auto">
          <a:xfrm>
            <a:off x="685800" y="3276600"/>
            <a:ext cx="7650163" cy="1771650"/>
          </a:xfrm>
          <a:prstGeom prst="rect">
            <a:avLst/>
          </a:prstGeom>
          <a:noFill/>
          <a:ln w="9525">
            <a:noFill/>
            <a:miter lim="800000"/>
            <a:headEnd/>
            <a:tailEnd/>
          </a:ln>
          <a:effectLst/>
        </p:spPr>
      </p:pic>
      <p:sp>
        <p:nvSpPr>
          <p:cNvPr id="7" name="Slide Number Placeholder 6"/>
          <p:cNvSpPr>
            <a:spLocks noGrp="1"/>
          </p:cNvSpPr>
          <p:nvPr>
            <p:ph type="sldNum" sz="quarter" idx="12"/>
          </p:nvPr>
        </p:nvSpPr>
        <p:spPr/>
        <p:txBody>
          <a:bodyPr/>
          <a:lstStyle/>
          <a:p>
            <a:fld id="{9E72DDDE-07D8-4754-A3AA-8D08F039CE4E}" type="slidenum">
              <a:rPr lang="en-US" smtClean="0"/>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715000"/>
            <a:ext cx="8305800" cy="1143000"/>
          </a:xfrm>
        </p:spPr>
        <p:txBody>
          <a:bodyPr>
            <a:normAutofit fontScale="90000"/>
          </a:bodyPr>
          <a:lstStyle/>
          <a:p>
            <a:r>
              <a:rPr lang="en-US" sz="3600" u="sng" dirty="0" err="1" smtClean="0"/>
              <a:t>Collaborate's</a:t>
            </a:r>
            <a:r>
              <a:rPr lang="en-US" sz="3600" u="sng" dirty="0" smtClean="0"/>
              <a:t> Internal </a:t>
            </a:r>
            <a:r>
              <a:rPr lang="en-US" sz="3600" u="sng" dirty="0" smtClean="0"/>
              <a:t>Whiteboard  </a:t>
            </a:r>
            <a:r>
              <a:rPr lang="en-US" sz="3600" dirty="0" smtClean="0"/>
              <a:t/>
            </a:r>
            <a:br>
              <a:rPr lang="en-US" sz="3600" dirty="0" smtClean="0"/>
            </a:br>
            <a:r>
              <a:rPr lang="en-US" sz="3600" dirty="0" smtClean="0"/>
              <a:t>	-Easy </a:t>
            </a:r>
            <a:r>
              <a:rPr lang="en-US" sz="3600" dirty="0" smtClean="0"/>
              <a:t>to use for quick demonstrations </a:t>
            </a:r>
            <a:r>
              <a:rPr lang="en-US" sz="3600" dirty="0" smtClean="0"/>
              <a:t>			 	without </a:t>
            </a:r>
            <a:r>
              <a:rPr lang="en-US" sz="3600" dirty="0" smtClean="0"/>
              <a:t>going to screen-sharing</a:t>
            </a:r>
            <a:br>
              <a:rPr lang="en-US" sz="3600" dirty="0" smtClean="0"/>
            </a:br>
            <a:r>
              <a:rPr lang="en-US" sz="3600" dirty="0" smtClean="0"/>
              <a:t>	-Writing </a:t>
            </a:r>
            <a:r>
              <a:rPr lang="en-US" sz="3600" dirty="0" smtClean="0"/>
              <a:t>function can be used with other </a:t>
            </a:r>
            <a:r>
              <a:rPr lang="en-US" sz="3600" dirty="0" smtClean="0"/>
              <a:t>	  		documents </a:t>
            </a:r>
            <a:r>
              <a:rPr lang="en-US" sz="3600" dirty="0" smtClean="0"/>
              <a:t>that have been uploaded </a:t>
            </a:r>
            <a:r>
              <a:rPr lang="en-US" sz="3600" dirty="0" smtClean="0"/>
              <a:t>			to Collaborate</a:t>
            </a:r>
            <a:r>
              <a:rPr lang="en-US" sz="3600" dirty="0" smtClean="0"/>
              <a:t/>
            </a:r>
            <a:br>
              <a:rPr lang="en-US" sz="3600" dirty="0" smtClean="0"/>
            </a:br>
            <a:r>
              <a:rPr lang="en-US" sz="3600" dirty="0" smtClean="0"/>
              <a:t>	-Can </a:t>
            </a:r>
            <a:r>
              <a:rPr lang="en-US" sz="3600" dirty="0" smtClean="0"/>
              <a:t>allow students to use this as </a:t>
            </a:r>
            <a:r>
              <a:rPr lang="en-US" sz="3600" dirty="0" smtClean="0"/>
              <a:t>well</a:t>
            </a:r>
            <a:r>
              <a:rPr lang="en-US" sz="3600" dirty="0" smtClean="0"/>
              <a:t/>
            </a:r>
            <a:br>
              <a:rPr lang="en-US" sz="3600" dirty="0" smtClean="0"/>
            </a:br>
            <a:r>
              <a:rPr lang="en-US" sz="3600" dirty="0" smtClean="0"/>
              <a:t>	-Not </a:t>
            </a:r>
            <a:r>
              <a:rPr lang="en-US" sz="3600" dirty="0" smtClean="0"/>
              <a:t>large </a:t>
            </a:r>
            <a:r>
              <a:rPr lang="en-US" sz="3600" dirty="0" smtClean="0"/>
              <a:t>enough</a:t>
            </a:r>
            <a:r>
              <a:rPr lang="en-US" sz="3600" dirty="0" smtClean="0"/>
              <a:t/>
            </a:r>
            <a:br>
              <a:rPr lang="en-US" sz="3600" dirty="0" smtClean="0"/>
            </a:br>
            <a:r>
              <a:rPr lang="en-US" sz="3600" dirty="0" smtClean="0"/>
              <a:t>	-Can </a:t>
            </a:r>
            <a:r>
              <a:rPr lang="en-US" sz="3600" dirty="0" smtClean="0"/>
              <a:t>only erase entire writing instead of </a:t>
            </a:r>
            <a:r>
              <a:rPr lang="en-US" sz="3600" dirty="0" smtClean="0"/>
              <a:t>just 		a </a:t>
            </a:r>
            <a:r>
              <a:rPr lang="en-US" sz="3600" dirty="0" smtClean="0"/>
              <a:t>portion</a:t>
            </a:r>
            <a:r>
              <a:rPr lang="en-US" dirty="0" smtClean="0"/>
              <a:t/>
            </a:r>
            <a:br>
              <a:rPr lang="en-US" dirty="0" smtClean="0"/>
            </a:br>
            <a:endParaRPr lang="en-US" dirty="0"/>
          </a:p>
        </p:txBody>
      </p:sp>
      <p:sp>
        <p:nvSpPr>
          <p:cNvPr id="3" name="Slide Number Placeholder 2"/>
          <p:cNvSpPr>
            <a:spLocks noGrp="1"/>
          </p:cNvSpPr>
          <p:nvPr>
            <p:ph type="sldNum" sz="quarter" idx="12"/>
          </p:nvPr>
        </p:nvSpPr>
        <p:spPr/>
        <p:txBody>
          <a:bodyPr/>
          <a:lstStyle/>
          <a:p>
            <a:fld id="{9E72DDDE-07D8-4754-A3AA-8D08F039CE4E}" type="slidenum">
              <a:rPr lang="en-US" smtClean="0"/>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648200"/>
            <a:ext cx="8305800" cy="1143000"/>
          </a:xfrm>
        </p:spPr>
        <p:txBody>
          <a:bodyPr>
            <a:normAutofit fontScale="90000"/>
          </a:bodyPr>
          <a:lstStyle/>
          <a:p>
            <a:r>
              <a:rPr lang="en-US" sz="4000" u="sng" dirty="0" smtClean="0"/>
              <a:t>Microsoft Paint 3D</a:t>
            </a:r>
            <a:r>
              <a:rPr lang="en-US" sz="4000" dirty="0" smtClean="0"/>
              <a:t/>
            </a:r>
            <a:br>
              <a:rPr lang="en-US" sz="4000" dirty="0" smtClean="0"/>
            </a:br>
            <a:r>
              <a:rPr lang="en-US" sz="4000" dirty="0" smtClean="0"/>
              <a:t>	-Accessed </a:t>
            </a:r>
            <a:r>
              <a:rPr lang="en-US" sz="4000" dirty="0" smtClean="0"/>
              <a:t>though screen-sharing</a:t>
            </a:r>
            <a:br>
              <a:rPr lang="en-US" sz="4000" dirty="0" smtClean="0"/>
            </a:br>
            <a:r>
              <a:rPr lang="en-US" sz="4000" dirty="0" smtClean="0"/>
              <a:t>	-Larger </a:t>
            </a:r>
            <a:r>
              <a:rPr lang="en-US" sz="4000" dirty="0" smtClean="0"/>
              <a:t>than </a:t>
            </a:r>
            <a:r>
              <a:rPr lang="en-US" sz="4000" dirty="0" err="1" smtClean="0"/>
              <a:t>Collaborate's</a:t>
            </a:r>
            <a:r>
              <a:rPr lang="en-US" sz="4000" dirty="0" smtClean="0"/>
              <a:t> Whiteboard</a:t>
            </a:r>
            <a:br>
              <a:rPr lang="en-US" sz="4000" dirty="0" smtClean="0"/>
            </a:br>
            <a:r>
              <a:rPr lang="en-US" sz="4000" dirty="0" smtClean="0"/>
              <a:t>	-Can </a:t>
            </a:r>
            <a:r>
              <a:rPr lang="en-US" sz="4000" dirty="0" smtClean="0"/>
              <a:t>create multiple Whiteboards</a:t>
            </a:r>
            <a:br>
              <a:rPr lang="en-US" sz="4000" dirty="0" smtClean="0"/>
            </a:br>
            <a:r>
              <a:rPr lang="en-US" sz="4000" dirty="0" smtClean="0"/>
              <a:t>	-Pinpoint </a:t>
            </a:r>
            <a:r>
              <a:rPr lang="en-US" sz="4000" dirty="0" smtClean="0"/>
              <a:t>eraser, removing just what </a:t>
            </a:r>
            <a:r>
              <a:rPr lang="en-US" sz="4000" dirty="0" smtClean="0"/>
              <a:t>			you </a:t>
            </a:r>
            <a:r>
              <a:rPr lang="en-US" sz="4000" dirty="0" smtClean="0"/>
              <a:t>want</a:t>
            </a:r>
            <a:r>
              <a:rPr lang="en-US" dirty="0" smtClean="0"/>
              <a:t/>
            </a:r>
            <a:br>
              <a:rPr lang="en-US" dirty="0" smtClean="0"/>
            </a:br>
            <a:endParaRPr lang="en-US" dirty="0"/>
          </a:p>
        </p:txBody>
      </p:sp>
      <p:sp>
        <p:nvSpPr>
          <p:cNvPr id="3" name="Slide Number Placeholder 2"/>
          <p:cNvSpPr>
            <a:spLocks noGrp="1"/>
          </p:cNvSpPr>
          <p:nvPr>
            <p:ph type="sldNum" sz="quarter" idx="12"/>
          </p:nvPr>
        </p:nvSpPr>
        <p:spPr/>
        <p:txBody>
          <a:bodyPr/>
          <a:lstStyle/>
          <a:p>
            <a:fld id="{9E72DDDE-07D8-4754-A3AA-8D08F039CE4E}" type="slidenum">
              <a:rPr lang="en-US" smtClean="0"/>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800600"/>
            <a:ext cx="8305800" cy="1143000"/>
          </a:xfrm>
        </p:spPr>
        <p:txBody>
          <a:bodyPr>
            <a:normAutofit fontScale="90000"/>
          </a:bodyPr>
          <a:lstStyle/>
          <a:p>
            <a:r>
              <a:rPr lang="en-US" sz="4000" u="sng" dirty="0" smtClean="0"/>
              <a:t>Microsoft Office 365 Whiteboard</a:t>
            </a:r>
            <a:r>
              <a:rPr lang="en-US" sz="4000" dirty="0" smtClean="0"/>
              <a:t/>
            </a:r>
            <a:br>
              <a:rPr lang="en-US" sz="4000" dirty="0" smtClean="0"/>
            </a:br>
            <a:r>
              <a:rPr lang="en-US" sz="4000" dirty="0" smtClean="0"/>
              <a:t>	-</a:t>
            </a:r>
            <a:r>
              <a:rPr lang="en-US" sz="4000" b="1" dirty="0" smtClean="0">
                <a:solidFill>
                  <a:srgbClr val="FF0000"/>
                </a:solidFill>
              </a:rPr>
              <a:t>THE </a:t>
            </a:r>
            <a:r>
              <a:rPr lang="en-US" sz="4000" b="1" dirty="0" smtClean="0">
                <a:solidFill>
                  <a:srgbClr val="FF0000"/>
                </a:solidFill>
              </a:rPr>
              <a:t>BEST!!!!!</a:t>
            </a:r>
            <a:r>
              <a:rPr lang="en-US" sz="4000" dirty="0" smtClean="0">
                <a:solidFill>
                  <a:srgbClr val="FF0000"/>
                </a:solidFill>
              </a:rPr>
              <a:t>  </a:t>
            </a:r>
            <a:r>
              <a:rPr lang="en-US" sz="4000" dirty="0" smtClean="0"/>
              <a:t>Everyone should try </a:t>
            </a:r>
            <a:r>
              <a:rPr lang="en-US" sz="4000" dirty="0" smtClean="0"/>
              <a:t>			using </a:t>
            </a:r>
            <a:r>
              <a:rPr lang="en-US" sz="4000" dirty="0" smtClean="0"/>
              <a:t>this, regardless of platform</a:t>
            </a:r>
            <a:br>
              <a:rPr lang="en-US" sz="4000" dirty="0" smtClean="0"/>
            </a:br>
            <a:r>
              <a:rPr lang="en-US" sz="4000" dirty="0" smtClean="0"/>
              <a:t>	-Huge </a:t>
            </a:r>
            <a:r>
              <a:rPr lang="en-US" sz="4000" dirty="0" smtClean="0"/>
              <a:t>Whiteboard with the ability to </a:t>
            </a:r>
            <a:r>
              <a:rPr lang="en-US" sz="4000" dirty="0" smtClean="0"/>
              <a:t>			move </a:t>
            </a:r>
            <a:r>
              <a:rPr lang="en-US" sz="4000" dirty="0" smtClean="0"/>
              <a:t>it up, down and sideways</a:t>
            </a:r>
            <a:br>
              <a:rPr lang="en-US" sz="4000" dirty="0" smtClean="0"/>
            </a:br>
            <a:r>
              <a:rPr lang="en-US" sz="4000" dirty="0" smtClean="0"/>
              <a:t>	-Multiple </a:t>
            </a:r>
            <a:r>
              <a:rPr lang="en-US" sz="4000" dirty="0" smtClean="0"/>
              <a:t>Whiteboards</a:t>
            </a:r>
            <a:br>
              <a:rPr lang="en-US" sz="4000" dirty="0" smtClean="0"/>
            </a:br>
            <a:r>
              <a:rPr lang="en-US" sz="4000" dirty="0" smtClean="0"/>
              <a:t>	-Selective </a:t>
            </a:r>
            <a:r>
              <a:rPr lang="en-US" sz="4000" dirty="0" smtClean="0"/>
              <a:t>contiguous area eraser</a:t>
            </a:r>
            <a:r>
              <a:rPr lang="en-US" dirty="0" smtClean="0"/>
              <a:t/>
            </a:r>
            <a:br>
              <a:rPr lang="en-US" dirty="0" smtClean="0"/>
            </a:br>
            <a:endParaRPr lang="en-US" dirty="0"/>
          </a:p>
        </p:txBody>
      </p:sp>
      <p:sp>
        <p:nvSpPr>
          <p:cNvPr id="3" name="Slide Number Placeholder 2"/>
          <p:cNvSpPr>
            <a:spLocks noGrp="1"/>
          </p:cNvSpPr>
          <p:nvPr>
            <p:ph type="sldNum" sz="quarter" idx="12"/>
          </p:nvPr>
        </p:nvSpPr>
        <p:spPr/>
        <p:txBody>
          <a:bodyPr/>
          <a:lstStyle/>
          <a:p>
            <a:fld id="{9E72DDDE-07D8-4754-A3AA-8D08F039CE4E}" type="slidenum">
              <a:rPr lang="en-US" smtClean="0"/>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105400"/>
            <a:ext cx="8305800" cy="1143000"/>
          </a:xfrm>
        </p:spPr>
        <p:txBody>
          <a:bodyPr>
            <a:noAutofit/>
          </a:bodyPr>
          <a:lstStyle/>
          <a:p>
            <a:r>
              <a:rPr lang="en-US" sz="3600" u="sng" dirty="0" smtClean="0"/>
              <a:t>How to write on a whiteboard</a:t>
            </a:r>
            <a:r>
              <a:rPr lang="en-US" sz="3600" dirty="0" smtClean="0"/>
              <a:t/>
            </a:r>
            <a:br>
              <a:rPr lang="en-US" sz="3600" dirty="0" smtClean="0"/>
            </a:br>
            <a:r>
              <a:rPr lang="en-US" sz="3600" dirty="0" smtClean="0"/>
              <a:t>	-With </a:t>
            </a:r>
            <a:r>
              <a:rPr lang="en-US" sz="3600" dirty="0" smtClean="0"/>
              <a:t>Mouse - </a:t>
            </a:r>
            <a:r>
              <a:rPr lang="en-US" sz="3600" b="1" dirty="0" err="1" smtClean="0">
                <a:solidFill>
                  <a:srgbClr val="FF0000"/>
                </a:solidFill>
              </a:rPr>
              <a:t>Aargh</a:t>
            </a:r>
            <a:r>
              <a:rPr lang="en-US" sz="3600" b="1" dirty="0" smtClean="0">
                <a:solidFill>
                  <a:srgbClr val="FF0000"/>
                </a:solidFill>
              </a:rPr>
              <a:t>!!!!!</a:t>
            </a:r>
            <a:r>
              <a:rPr lang="en-US" sz="3600" dirty="0" smtClean="0"/>
              <a:t/>
            </a:r>
            <a:br>
              <a:rPr lang="en-US" sz="3600" dirty="0" smtClean="0"/>
            </a:br>
            <a:r>
              <a:rPr lang="en-US" sz="3600" dirty="0" smtClean="0"/>
              <a:t>	-With </a:t>
            </a:r>
            <a:r>
              <a:rPr lang="en-US" sz="3600" dirty="0" smtClean="0"/>
              <a:t>a writing board - </a:t>
            </a:r>
            <a:r>
              <a:rPr lang="en-US" sz="3600" b="1" dirty="0" err="1" smtClean="0">
                <a:solidFill>
                  <a:srgbClr val="FF0000"/>
                </a:solidFill>
              </a:rPr>
              <a:t>Ahhhhh</a:t>
            </a:r>
            <a:r>
              <a:rPr lang="en-US" sz="3600" b="1" dirty="0" smtClean="0">
                <a:solidFill>
                  <a:srgbClr val="FF0000"/>
                </a:solidFill>
              </a:rPr>
              <a:t>!!!!!</a:t>
            </a:r>
            <a:r>
              <a:rPr lang="en-US" sz="3600" dirty="0" smtClean="0"/>
              <a:t/>
            </a:r>
            <a:br>
              <a:rPr lang="en-US" sz="3600" dirty="0" smtClean="0"/>
            </a:br>
            <a:r>
              <a:rPr lang="en-US" sz="3600" dirty="0" smtClean="0"/>
              <a:t> </a:t>
            </a:r>
            <a:br>
              <a:rPr lang="en-US" sz="3600" dirty="0" smtClean="0"/>
            </a:br>
            <a:r>
              <a:rPr lang="en-US" sz="3600" dirty="0" smtClean="0"/>
              <a:t>I use an </a:t>
            </a:r>
            <a:r>
              <a:rPr lang="en-US" sz="3600" dirty="0" smtClean="0"/>
              <a:t>XP-Pen DECO 01</a:t>
            </a:r>
            <a:r>
              <a:rPr lang="en-US" sz="3600" dirty="0" smtClean="0"/>
              <a:t/>
            </a:r>
            <a:br>
              <a:rPr lang="en-US" sz="3600" dirty="0" smtClean="0"/>
            </a:br>
            <a:r>
              <a:rPr lang="en-US" sz="3600" dirty="0" smtClean="0"/>
              <a:t>	</a:t>
            </a:r>
            <a:r>
              <a:rPr lang="en-US" sz="3600" dirty="0" smtClean="0">
                <a:solidFill>
                  <a:srgbClr val="7030A0"/>
                </a:solidFill>
                <a:hlinkClick r:id="rId2"/>
              </a:rPr>
              <a:t>https</a:t>
            </a:r>
            <a:r>
              <a:rPr lang="en-US" sz="3600" dirty="0" smtClean="0">
                <a:solidFill>
                  <a:srgbClr val="7030A0"/>
                </a:solidFill>
                <a:hlinkClick r:id="rId2"/>
              </a:rPr>
              <a:t>://</a:t>
            </a:r>
            <a:r>
              <a:rPr lang="en-US" sz="3600" dirty="0" smtClean="0">
                <a:solidFill>
                  <a:srgbClr val="7030A0"/>
                </a:solidFill>
                <a:hlinkClick r:id="rId2"/>
              </a:rPr>
              <a:t>www.xp-pen.com</a:t>
            </a:r>
            <a:r>
              <a:rPr lang="en-US" sz="3600" dirty="0" smtClean="0"/>
              <a:t/>
            </a:r>
            <a:br>
              <a:rPr lang="en-US" sz="3600" dirty="0" smtClean="0"/>
            </a:br>
            <a:r>
              <a:rPr lang="en-US" sz="3600" dirty="0" smtClean="0"/>
              <a:t/>
            </a:r>
            <a:br>
              <a:rPr lang="en-US" sz="3600" dirty="0" smtClean="0"/>
            </a:br>
            <a:endParaRPr lang="en-US" sz="3600" dirty="0"/>
          </a:p>
        </p:txBody>
      </p:sp>
      <p:sp>
        <p:nvSpPr>
          <p:cNvPr id="3" name="Slide Number Placeholder 2"/>
          <p:cNvSpPr>
            <a:spLocks noGrp="1"/>
          </p:cNvSpPr>
          <p:nvPr>
            <p:ph type="sldNum" sz="quarter" idx="12"/>
          </p:nvPr>
        </p:nvSpPr>
        <p:spPr/>
        <p:txBody>
          <a:bodyPr/>
          <a:lstStyle/>
          <a:p>
            <a:fld id="{9E72DDDE-07D8-4754-A3AA-8D08F039CE4E}" type="slidenum">
              <a:rPr lang="en-US" smtClean="0"/>
              <a:t>13</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85800"/>
            <a:ext cx="8382000" cy="5772912"/>
          </a:xfrm>
        </p:spPr>
        <p:txBody>
          <a:bodyPr>
            <a:normAutofit/>
          </a:bodyPr>
          <a:lstStyle/>
          <a:p>
            <a:r>
              <a:rPr lang="en-US" sz="4000" dirty="0" smtClean="0"/>
              <a:t>The consequences of the current pandemic have been a challenging. An important lesson for both us and our students is how to make the best of unexpected circumstances and events. Because we have the tools, remote classrooms can foster effective learning.</a:t>
            </a:r>
            <a:r>
              <a:rPr lang="en-US" dirty="0" smtClean="0"/>
              <a:t/>
            </a:r>
            <a:br>
              <a:rPr lang="en-US" dirty="0" smtClean="0"/>
            </a:br>
            <a:endParaRPr lang="en-US" dirty="0"/>
          </a:p>
        </p:txBody>
      </p:sp>
      <p:sp>
        <p:nvSpPr>
          <p:cNvPr id="3" name="Slide Number Placeholder 2"/>
          <p:cNvSpPr>
            <a:spLocks noGrp="1"/>
          </p:cNvSpPr>
          <p:nvPr>
            <p:ph type="sldNum" sz="quarter" idx="12"/>
          </p:nvPr>
        </p:nvSpPr>
        <p:spPr/>
        <p:txBody>
          <a:bodyPr/>
          <a:lstStyle/>
          <a:p>
            <a:fld id="{9E72DDDE-07D8-4754-A3AA-8D08F039CE4E}" type="slidenum">
              <a:rPr lang="en-US" smtClean="0"/>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52600"/>
            <a:ext cx="8382000" cy="4724400"/>
          </a:xfrm>
        </p:spPr>
        <p:txBody>
          <a:bodyPr>
            <a:normAutofit fontScale="90000"/>
          </a:bodyPr>
          <a:lstStyle/>
          <a:p>
            <a:r>
              <a:rPr lang="en-US" sz="4000" dirty="0" smtClean="0"/>
              <a:t>In moving to a remote learning environment, we should simulate effective pedagogy as used in a traditional classroom.  Students should receive no less than they would otherwise experience if they had not been moved to the "new abnormal" due to the current pandemic.  Fortunately, we have tools to accomplish such simulation.</a:t>
            </a:r>
            <a:r>
              <a:rPr lang="en-US" dirty="0" smtClean="0"/>
              <a:t/>
            </a:r>
            <a:br>
              <a:rPr lang="en-US" dirty="0" smtClean="0"/>
            </a:br>
            <a:endParaRPr lang="en-US" dirty="0"/>
          </a:p>
        </p:txBody>
      </p:sp>
      <p:sp>
        <p:nvSpPr>
          <p:cNvPr id="3" name="Slide Number Placeholder 2"/>
          <p:cNvSpPr>
            <a:spLocks noGrp="1"/>
          </p:cNvSpPr>
          <p:nvPr>
            <p:ph type="sldNum" sz="quarter" idx="12"/>
          </p:nvPr>
        </p:nvSpPr>
        <p:spPr/>
        <p:txBody>
          <a:bodyPr/>
          <a:lstStyle/>
          <a:p>
            <a:fld id="{9E72DDDE-07D8-4754-A3AA-8D08F039CE4E}" type="slidenum">
              <a:rPr lang="en-US" smtClean="0"/>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505200"/>
            <a:ext cx="8305800" cy="1143000"/>
          </a:xfrm>
        </p:spPr>
        <p:txBody>
          <a:bodyPr>
            <a:normAutofit fontScale="90000"/>
          </a:bodyPr>
          <a:lstStyle/>
          <a:p>
            <a:r>
              <a:rPr lang="en-US" sz="4000" dirty="0" smtClean="0"/>
              <a:t>We can easily lecture via webcam and interact with our students in conversation and Q&amp;A.</a:t>
            </a:r>
            <a:r>
              <a:rPr lang="en-US" dirty="0" smtClean="0"/>
              <a:t/>
            </a:r>
            <a:br>
              <a:rPr lang="en-US" dirty="0" smtClean="0"/>
            </a:br>
            <a:endParaRPr lang="en-US" dirty="0"/>
          </a:p>
        </p:txBody>
      </p:sp>
      <p:sp>
        <p:nvSpPr>
          <p:cNvPr id="3" name="Slide Number Placeholder 2"/>
          <p:cNvSpPr>
            <a:spLocks noGrp="1"/>
          </p:cNvSpPr>
          <p:nvPr>
            <p:ph type="sldNum" sz="quarter" idx="12"/>
          </p:nvPr>
        </p:nvSpPr>
        <p:spPr/>
        <p:txBody>
          <a:bodyPr/>
          <a:lstStyle/>
          <a:p>
            <a:fld id="{9E72DDDE-07D8-4754-A3AA-8D08F039CE4E}" type="slidenum">
              <a:rPr lang="en-US" smtClean="0"/>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67000"/>
            <a:ext cx="8305800" cy="4782312"/>
          </a:xfrm>
        </p:spPr>
        <p:txBody>
          <a:bodyPr>
            <a:normAutofit fontScale="90000"/>
          </a:bodyPr>
          <a:lstStyle/>
          <a:p>
            <a:pPr lvl="0"/>
            <a:r>
              <a:rPr lang="en-US" sz="3600" dirty="0" smtClean="0"/>
              <a:t>We all do the same uploading and linking of a variety of content, some of which has been created by others and some of it home grown:</a:t>
            </a:r>
            <a:br>
              <a:rPr lang="en-US" sz="3600" dirty="0" smtClean="0"/>
            </a:br>
            <a:r>
              <a:rPr lang="en-US" sz="3600" dirty="0" smtClean="0"/>
              <a:t>	</a:t>
            </a:r>
            <a:r>
              <a:rPr lang="en-US" sz="3600" dirty="0" smtClean="0"/>
              <a:t>PowerPoint </a:t>
            </a:r>
            <a:r>
              <a:rPr lang="en-US" sz="3600" dirty="0" smtClean="0"/>
              <a:t>Presentations</a:t>
            </a:r>
            <a:br>
              <a:rPr lang="en-US" sz="3600" dirty="0" smtClean="0"/>
            </a:br>
            <a:r>
              <a:rPr lang="en-US" sz="3600" dirty="0" smtClean="0"/>
              <a:t>	Tables</a:t>
            </a:r>
            <a:r>
              <a:rPr lang="en-US" sz="3600" dirty="0" smtClean="0"/>
              <a:t/>
            </a:r>
            <a:br>
              <a:rPr lang="en-US" sz="3600" dirty="0" smtClean="0"/>
            </a:br>
            <a:r>
              <a:rPr lang="en-US" sz="3600" dirty="0" smtClean="0"/>
              <a:t>	Articles</a:t>
            </a:r>
            <a:r>
              <a:rPr lang="en-US" sz="3600" dirty="0" smtClean="0"/>
              <a:t/>
            </a:r>
            <a:br>
              <a:rPr lang="en-US" sz="3600" dirty="0" smtClean="0"/>
            </a:br>
            <a:r>
              <a:rPr lang="en-US" sz="3600" dirty="0" smtClean="0"/>
              <a:t>	Internet </a:t>
            </a:r>
            <a:r>
              <a:rPr lang="en-US" sz="3600" dirty="0" smtClean="0"/>
              <a:t>Links</a:t>
            </a:r>
            <a:br>
              <a:rPr lang="en-US" sz="3600" dirty="0" smtClean="0"/>
            </a:br>
            <a:r>
              <a:rPr lang="en-US" sz="3600" dirty="0" smtClean="0"/>
              <a:t>	Library </a:t>
            </a:r>
            <a:r>
              <a:rPr lang="en-US" sz="3600" dirty="0" smtClean="0"/>
              <a:t>Resources</a:t>
            </a:r>
            <a:br>
              <a:rPr lang="en-US" sz="3600" dirty="0" smtClean="0"/>
            </a:br>
            <a:r>
              <a:rPr lang="en-US" sz="3600" dirty="0" smtClean="0"/>
              <a:t>	The </a:t>
            </a:r>
            <a:r>
              <a:rPr lang="en-US" sz="3600" dirty="0" smtClean="0"/>
              <a:t>Entire Library of Conges (if you want to </a:t>
            </a:r>
            <a:r>
              <a:rPr lang="en-US" sz="3600" dirty="0" smtClean="0"/>
              <a:t>			confuse </a:t>
            </a:r>
            <a:r>
              <a:rPr lang="en-US" sz="3600" dirty="0" smtClean="0"/>
              <a:t>your students)</a:t>
            </a:r>
            <a:r>
              <a:rPr lang="en-US" sz="3100" dirty="0" smtClean="0"/>
              <a:t/>
            </a:r>
            <a:br>
              <a:rPr lang="en-US" sz="3100" dirty="0" smtClean="0"/>
            </a:br>
            <a:r>
              <a:rPr lang="en-US" dirty="0" smtClean="0"/>
              <a:t/>
            </a:r>
            <a:br>
              <a:rPr lang="en-US" dirty="0" smtClean="0"/>
            </a:br>
            <a:endParaRPr lang="en-US" dirty="0"/>
          </a:p>
        </p:txBody>
      </p:sp>
      <p:sp>
        <p:nvSpPr>
          <p:cNvPr id="3" name="Slide Number Placeholder 2"/>
          <p:cNvSpPr>
            <a:spLocks noGrp="1"/>
          </p:cNvSpPr>
          <p:nvPr>
            <p:ph type="sldNum" sz="quarter" idx="12"/>
          </p:nvPr>
        </p:nvSpPr>
        <p:spPr/>
        <p:txBody>
          <a:bodyPr/>
          <a:lstStyle/>
          <a:p>
            <a:fld id="{9E72DDDE-07D8-4754-A3AA-8D08F039CE4E}" type="slidenum">
              <a:rPr lang="en-US" smtClean="0"/>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0"/>
            <a:ext cx="8305800" cy="1143000"/>
          </a:xfrm>
        </p:spPr>
        <p:txBody>
          <a:bodyPr>
            <a:noAutofit/>
          </a:bodyPr>
          <a:lstStyle/>
          <a:p>
            <a:r>
              <a:rPr lang="en-US" sz="3600" dirty="0" smtClean="0"/>
              <a:t>Through screen-sharing we can show any presentation while highlighting key points through lecture, as well as entertain questions from our students.</a:t>
            </a:r>
            <a:br>
              <a:rPr lang="en-US" sz="3600" dirty="0" smtClean="0"/>
            </a:br>
            <a:endParaRPr lang="en-US" sz="3600" dirty="0"/>
          </a:p>
        </p:txBody>
      </p:sp>
      <p:sp>
        <p:nvSpPr>
          <p:cNvPr id="3" name="Slide Number Placeholder 2"/>
          <p:cNvSpPr>
            <a:spLocks noGrp="1"/>
          </p:cNvSpPr>
          <p:nvPr>
            <p:ph type="sldNum" sz="quarter" idx="12"/>
          </p:nvPr>
        </p:nvSpPr>
        <p:spPr/>
        <p:txBody>
          <a:bodyPr/>
          <a:lstStyle/>
          <a:p>
            <a:fld id="{9E72DDDE-07D8-4754-A3AA-8D08F039CE4E}" type="slidenum">
              <a:rPr lang="en-US" smtClean="0"/>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943600"/>
            <a:ext cx="8305800" cy="1143000"/>
          </a:xfrm>
        </p:spPr>
        <p:txBody>
          <a:bodyPr>
            <a:normAutofit fontScale="90000"/>
          </a:bodyPr>
          <a:lstStyle/>
          <a:p>
            <a:r>
              <a:rPr lang="en-US" sz="4000" dirty="0" smtClean="0"/>
              <a:t>But what about Whiteboards?  In my on campus classes, writing on a board (whiteboard, blackboard, </a:t>
            </a:r>
            <a:r>
              <a:rPr lang="en-US" sz="4000" dirty="0" err="1" smtClean="0"/>
              <a:t>greenboard</a:t>
            </a:r>
            <a:r>
              <a:rPr lang="en-US" sz="4000" dirty="0" smtClean="0"/>
              <a:t> - at a different college I even had a </a:t>
            </a:r>
            <a:r>
              <a:rPr lang="en-US" sz="4000" dirty="0" err="1" smtClean="0"/>
              <a:t>grayboard</a:t>
            </a:r>
            <a:r>
              <a:rPr lang="en-US" sz="4000" dirty="0" smtClean="0"/>
              <a:t>) I rely heavily on impromptu (as well as planned to look impromptu) board writing.  Additionally, I've found board writing by students to be one of the most effective ways to achieve immersive class engagement.</a:t>
            </a:r>
            <a:r>
              <a:rPr lang="en-US" dirty="0" smtClean="0"/>
              <a:t/>
            </a:r>
            <a:br>
              <a:rPr lang="en-US" dirty="0" smtClean="0"/>
            </a:br>
            <a:endParaRPr lang="en-US" dirty="0"/>
          </a:p>
        </p:txBody>
      </p:sp>
      <p:sp>
        <p:nvSpPr>
          <p:cNvPr id="3" name="Slide Number Placeholder 2"/>
          <p:cNvSpPr>
            <a:spLocks noGrp="1"/>
          </p:cNvSpPr>
          <p:nvPr>
            <p:ph type="sldNum" sz="quarter" idx="12"/>
          </p:nvPr>
        </p:nvSpPr>
        <p:spPr/>
        <p:txBody>
          <a:bodyPr/>
          <a:lstStyle/>
          <a:p>
            <a:fld id="{9E72DDDE-07D8-4754-A3AA-8D08F039CE4E}" type="slidenum">
              <a:rPr lang="en-US" smtClean="0"/>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24400"/>
            <a:ext cx="8305800" cy="1143000"/>
          </a:xfrm>
        </p:spPr>
        <p:txBody>
          <a:bodyPr>
            <a:normAutofit fontScale="90000"/>
          </a:bodyPr>
          <a:lstStyle/>
          <a:p>
            <a:r>
              <a:rPr lang="en-US" sz="4000" dirty="0" smtClean="0"/>
              <a:t>For remote classes, I've been using Blackboard Collaborate Ultra (Collaborate) and my demonstration will be limited to that platform.  However, most of what will be presented today may be used with any of the other platforms that you choose.</a:t>
            </a:r>
            <a:r>
              <a:rPr lang="en-US" dirty="0" smtClean="0"/>
              <a:t/>
            </a:r>
            <a:br>
              <a:rPr lang="en-US" dirty="0" smtClean="0"/>
            </a:br>
            <a:endParaRPr lang="en-US" dirty="0"/>
          </a:p>
        </p:txBody>
      </p:sp>
      <p:sp>
        <p:nvSpPr>
          <p:cNvPr id="3" name="Slide Number Placeholder 2"/>
          <p:cNvSpPr>
            <a:spLocks noGrp="1"/>
          </p:cNvSpPr>
          <p:nvPr>
            <p:ph type="sldNum" sz="quarter" idx="12"/>
          </p:nvPr>
        </p:nvSpPr>
        <p:spPr/>
        <p:txBody>
          <a:bodyPr/>
          <a:lstStyle/>
          <a:p>
            <a:fld id="{9E72DDDE-07D8-4754-A3AA-8D08F039CE4E}" type="slidenum">
              <a:rPr lang="en-US" smtClean="0"/>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038600"/>
            <a:ext cx="8305800" cy="1143000"/>
          </a:xfrm>
        </p:spPr>
        <p:txBody>
          <a:bodyPr>
            <a:noAutofit/>
          </a:bodyPr>
          <a:lstStyle/>
          <a:p>
            <a:r>
              <a:rPr lang="en-US" sz="3600" dirty="0" smtClean="0"/>
              <a:t>Together with </a:t>
            </a:r>
            <a:r>
              <a:rPr lang="en-US" sz="3600" dirty="0" smtClean="0"/>
              <a:t>Collaborate, I've tried several whiteboards, but have narrowed my use to three:</a:t>
            </a:r>
            <a:br>
              <a:rPr lang="en-US" sz="3600" dirty="0" smtClean="0"/>
            </a:br>
            <a:r>
              <a:rPr lang="en-US" sz="3600" dirty="0" smtClean="0"/>
              <a:t>	</a:t>
            </a:r>
            <a:r>
              <a:rPr lang="en-US" sz="3600" dirty="0" err="1" smtClean="0"/>
              <a:t>Collaborate's</a:t>
            </a:r>
            <a:r>
              <a:rPr lang="en-US" sz="3600" dirty="0" smtClean="0"/>
              <a:t> </a:t>
            </a:r>
            <a:r>
              <a:rPr lang="en-US" sz="3600" dirty="0" smtClean="0"/>
              <a:t>Internal Whiteboard</a:t>
            </a:r>
            <a:br>
              <a:rPr lang="en-US" sz="3600" dirty="0" smtClean="0"/>
            </a:br>
            <a:r>
              <a:rPr lang="en-US" sz="3600" dirty="0" smtClean="0"/>
              <a:t>	Microsoft </a:t>
            </a:r>
            <a:r>
              <a:rPr lang="en-US" sz="3600" dirty="0" smtClean="0"/>
              <a:t>Paint 3D</a:t>
            </a:r>
            <a:br>
              <a:rPr lang="en-US" sz="3600" dirty="0" smtClean="0"/>
            </a:br>
            <a:r>
              <a:rPr lang="en-US" sz="3600" dirty="0" smtClean="0"/>
              <a:t>	Microsoft </a:t>
            </a:r>
            <a:r>
              <a:rPr lang="en-US" sz="3600" dirty="0" smtClean="0"/>
              <a:t>Office 365 Whiteboard</a:t>
            </a:r>
            <a:br>
              <a:rPr lang="en-US" sz="3600" dirty="0" smtClean="0"/>
            </a:br>
            <a:endParaRPr lang="en-US" sz="3600" dirty="0"/>
          </a:p>
        </p:txBody>
      </p:sp>
      <p:sp>
        <p:nvSpPr>
          <p:cNvPr id="3" name="Slide Number Placeholder 2"/>
          <p:cNvSpPr>
            <a:spLocks noGrp="1"/>
          </p:cNvSpPr>
          <p:nvPr>
            <p:ph type="sldNum" sz="quarter" idx="12"/>
          </p:nvPr>
        </p:nvSpPr>
        <p:spPr/>
        <p:txBody>
          <a:bodyPr/>
          <a:lstStyle/>
          <a:p>
            <a:fld id="{9E72DDDE-07D8-4754-A3AA-8D08F039CE4E}" type="slidenum">
              <a:rPr lang="en-US" smtClean="0"/>
              <a:t>9</a:t>
            </a:fld>
            <a:endParaRPr lang="en-U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Custom 3">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0F6FC6"/>
      </a:hlink>
      <a:folHlink>
        <a:srgbClr val="A0206C"/>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22801</TotalTime>
  <Words>339</Words>
  <Application>Microsoft Office PowerPoint</Application>
  <PresentationFormat>On-screen Show (4:3)</PresentationFormat>
  <Paragraphs>26</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Flow</vt:lpstr>
      <vt:lpstr>USING WHITEBOARDS IN A REMOTE CLASSROOM</vt:lpstr>
      <vt:lpstr>The consequences of the current pandemic have been a challenging. An important lesson for both us and our students is how to make the best of unexpected circumstances and events. Because we have the tools, remote classrooms can foster effective learning. </vt:lpstr>
      <vt:lpstr>In moving to a remote learning environment, we should simulate effective pedagogy as used in a traditional classroom.  Students should receive no less than they would otherwise experience if they had not been moved to the "new abnormal" due to the current pandemic.  Fortunately, we have tools to accomplish such simulation. </vt:lpstr>
      <vt:lpstr>We can easily lecture via webcam and interact with our students in conversation and Q&amp;A. </vt:lpstr>
      <vt:lpstr>We all do the same uploading and linking of a variety of content, some of which has been created by others and some of it home grown:  PowerPoint Presentations  Tables  Articles  Internet Links  Library Resources  The Entire Library of Conges (if you want to    confuse your students)  </vt:lpstr>
      <vt:lpstr>Through screen-sharing we can show any presentation while highlighting key points through lecture, as well as entertain questions from our students. </vt:lpstr>
      <vt:lpstr>But what about Whiteboards?  In my on campus classes, writing on a board (whiteboard, blackboard, greenboard - at a different college I even had a grayboard) I rely heavily on impromptu (as well as planned to look impromptu) board writing.  Additionally, I've found board writing by students to be one of the most effective ways to achieve immersive class engagement. </vt:lpstr>
      <vt:lpstr>For remote classes, I've been using Blackboard Collaborate Ultra (Collaborate) and my demonstration will be limited to that platform.  However, most of what will be presented today may be used with any of the other platforms that you choose. </vt:lpstr>
      <vt:lpstr>Together with Collaborate, I've tried several whiteboards, but have narrowed my use to three:  Collaborate's Internal Whiteboard  Microsoft Paint 3D  Microsoft Office 365 Whiteboard </vt:lpstr>
      <vt:lpstr>Collaborate's Internal Whiteboard    -Easy to use for quick demonstrations      without going to screen-sharing  -Writing function can be used with other      documents that have been uploaded    to Collaborate  -Can allow students to use this as well  -Not large enough  -Can only erase entire writing instead of just   a portion </vt:lpstr>
      <vt:lpstr>Microsoft Paint 3D  -Accessed though screen-sharing  -Larger than Collaborate's Whiteboard  -Can create multiple Whiteboards  -Pinpoint eraser, removing just what    you want </vt:lpstr>
      <vt:lpstr>Microsoft Office 365 Whiteboard  -THE BEST!!!!!  Everyone should try    using this, regardless of platform  -Huge Whiteboard with the ability to    move it up, down and sideways  -Multiple Whiteboards  -Selective contiguous area eraser </vt:lpstr>
      <vt:lpstr>How to write on a whiteboard  -With Mouse - Aargh!!!!!  -With a writing board - Ahhhhh!!!!!   I use an XP-Pen DECO 01  https://www.xp-pen.com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USING WHITEBOARDS IN A REMOTE CLASSROOM</dc:title>
  <dc:creator>Kenneth Horowitz</dc:creator>
  <cp:lastModifiedBy>Kenneth Horowitz</cp:lastModifiedBy>
  <cp:revision>9</cp:revision>
  <dcterms:created xsi:type="dcterms:W3CDTF">2020-12-30T19:49:39Z</dcterms:created>
  <dcterms:modified xsi:type="dcterms:W3CDTF">2021-01-15T15:50:45Z</dcterms:modified>
</cp:coreProperties>
</file>