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comments/modernComment_154_5855540F.xml" ContentType="application/vnd.ms-powerpoint.comment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70" r:id="rId3"/>
    <p:sldId id="271" r:id="rId4"/>
    <p:sldId id="272" r:id="rId5"/>
    <p:sldId id="280" r:id="rId6"/>
    <p:sldId id="281" r:id="rId7"/>
    <p:sldId id="282" r:id="rId8"/>
    <p:sldId id="283" r:id="rId9"/>
    <p:sldId id="284" r:id="rId10"/>
    <p:sldId id="285" r:id="rId11"/>
    <p:sldId id="291" r:id="rId12"/>
    <p:sldId id="290" r:id="rId13"/>
    <p:sldId id="292" r:id="rId14"/>
    <p:sldId id="294" r:id="rId15"/>
    <p:sldId id="295" r:id="rId16"/>
    <p:sldId id="297" r:id="rId17"/>
    <p:sldId id="299" r:id="rId18"/>
    <p:sldId id="298" r:id="rId19"/>
    <p:sldId id="300" r:id="rId20"/>
    <p:sldId id="301" r:id="rId21"/>
    <p:sldId id="302" r:id="rId22"/>
    <p:sldId id="303" r:id="rId23"/>
    <p:sldId id="304" r:id="rId24"/>
    <p:sldId id="305" r:id="rId25"/>
    <p:sldId id="306" r:id="rId26"/>
    <p:sldId id="307" r:id="rId27"/>
    <p:sldId id="324" r:id="rId28"/>
    <p:sldId id="327" r:id="rId29"/>
    <p:sldId id="326" r:id="rId30"/>
    <p:sldId id="328" r:id="rId31"/>
    <p:sldId id="329" r:id="rId32"/>
    <p:sldId id="330" r:id="rId33"/>
    <p:sldId id="331" r:id="rId34"/>
    <p:sldId id="332" r:id="rId35"/>
    <p:sldId id="392" r:id="rId36"/>
    <p:sldId id="333" r:id="rId37"/>
    <p:sldId id="334" r:id="rId38"/>
    <p:sldId id="335" r:id="rId39"/>
    <p:sldId id="325" r:id="rId40"/>
    <p:sldId id="309" r:id="rId41"/>
    <p:sldId id="314" r:id="rId42"/>
    <p:sldId id="312" r:id="rId43"/>
    <p:sldId id="313" r:id="rId44"/>
    <p:sldId id="315" r:id="rId45"/>
    <p:sldId id="316" r:id="rId46"/>
    <p:sldId id="317" r:id="rId47"/>
    <p:sldId id="393" r:id="rId48"/>
    <p:sldId id="319" r:id="rId49"/>
    <p:sldId id="322" r:id="rId50"/>
    <p:sldId id="323" r:id="rId51"/>
    <p:sldId id="336" r:id="rId52"/>
    <p:sldId id="337" r:id="rId53"/>
    <p:sldId id="338" r:id="rId54"/>
    <p:sldId id="339" r:id="rId55"/>
    <p:sldId id="394" r:id="rId56"/>
    <p:sldId id="340" r:id="rId57"/>
    <p:sldId id="341" r:id="rId58"/>
    <p:sldId id="390" r:id="rId59"/>
    <p:sldId id="342" r:id="rId60"/>
    <p:sldId id="343" r:id="rId61"/>
    <p:sldId id="345" r:id="rId62"/>
    <p:sldId id="391" r:id="rId63"/>
    <p:sldId id="376" r:id="rId64"/>
    <p:sldId id="377" r:id="rId65"/>
    <p:sldId id="378" r:id="rId66"/>
    <p:sldId id="379" r:id="rId67"/>
    <p:sldId id="380" r:id="rId68"/>
    <p:sldId id="381" r:id="rId69"/>
    <p:sldId id="382" r:id="rId70"/>
    <p:sldId id="383" r:id="rId71"/>
    <p:sldId id="384" r:id="rId72"/>
    <p:sldId id="358" r:id="rId73"/>
    <p:sldId id="356" r:id="rId74"/>
    <p:sldId id="357" r:id="rId75"/>
    <p:sldId id="359" r:id="rId76"/>
    <p:sldId id="365" r:id="rId77"/>
    <p:sldId id="388" r:id="rId78"/>
    <p:sldId id="387" r:id="rId79"/>
    <p:sldId id="386" r:id="rId80"/>
    <p:sldId id="385" r:id="rId81"/>
    <p:sldId id="366" r:id="rId82"/>
    <p:sldId id="367" r:id="rId83"/>
    <p:sldId id="369" r:id="rId84"/>
    <p:sldId id="368" r:id="rId85"/>
    <p:sldId id="395" r:id="rId86"/>
    <p:sldId id="370" r:id="rId87"/>
    <p:sldId id="371" r:id="rId88"/>
    <p:sldId id="396" r:id="rId89"/>
    <p:sldId id="372" r:id="rId90"/>
    <p:sldId id="373" r:id="rId91"/>
    <p:sldId id="397" r:id="rId92"/>
    <p:sldId id="374" r:id="rId93"/>
    <p:sldId id="375" r:id="rId94"/>
    <p:sldId id="389" r:id="rId95"/>
    <p:sldId id="398" r:id="rId96"/>
  </p:sldIdLst>
  <p:sldSz cx="12192000" cy="6858000"/>
  <p:notesSz cx="6858000" cy="9144000"/>
  <p:custDataLst>
    <p:tags r:id="rId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696C01-65D9-28C3-8B42-8B6929479794}" name="Tijana Pavlovic (RS)" initials="TP" userId="S::tijana.pavlovic@pwc.com::f535b972-f522-412c-9dce-b87349ac2116" providerId="AD"/>
  <p188:author id="{D0714450-F6DB-06B2-3BFB-760B5D356EF6}" name="Zavadilová Klára" initials="KZ" userId="S::zavadilova@ppf.cz::cc169cef-983f-4de6-9502-cf681fc7438f" providerId="AD"/>
  <p188:author id="{B2069851-5BF2-D1F1-F51F-FC37E385ED7F}" name="Vanja Stokic" initials="VS" userId="b6b67c1851053dce" providerId="Windows Live"/>
  <p188:author id="{9B8F8765-FA37-D02B-ABD2-961D6A5E3886}" name="Pflimpfl Ladislav" initials="" userId="S::pflimpfl@ppf.cz::635e2d02-9a35-4f58-835d-88279b3a8f3c" providerId="AD"/>
  <p188:author id="{0FCE7A78-9488-A9B8-007E-E235569B1B82}" name="Zhasmina Shopova (BG)" initials="ZS" userId="S::zhasmina.shopova@pwc.com::35f19616-cc63-46d7-8054-6b0bc9b122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A"/>
    <a:srgbClr val="000000"/>
    <a:srgbClr val="AE6B3B"/>
    <a:srgbClr val="BB4B3A"/>
    <a:srgbClr val="D5E3FF"/>
    <a:srgbClr val="E5E5E5"/>
    <a:srgbClr val="003A74"/>
    <a:srgbClr val="B7B7B7"/>
    <a:srgbClr val="F2DAD6"/>
    <a:srgbClr val="D2F0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F6BF4-AFD5-439B-B80A-959DB77B30F3}" v="70" dt="2025-07-09T11:49:05.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4699"/>
  </p:normalViewPr>
  <p:slideViewPr>
    <p:cSldViewPr snapToGrid="0">
      <p:cViewPr varScale="1">
        <p:scale>
          <a:sx n="97" d="100"/>
          <a:sy n="97" d="100"/>
        </p:scale>
        <p:origin x="136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omments/modernComment_154_5855540F.xml><?xml version="1.0" encoding="utf-8"?>
<p188:cmLst xmlns:a="http://schemas.openxmlformats.org/drawingml/2006/main" xmlns:r="http://schemas.openxmlformats.org/officeDocument/2006/relationships" xmlns:p188="http://schemas.microsoft.com/office/powerpoint/2018/8/main">
  <p188:cm id="{CE6EF453-B43D-4593-9221-35897E1B8293}" authorId="{3E696C01-65D9-28C3-8B42-8B6929479794}" created="2026-01-19T12:50:55.006">
    <ac:txMkLst xmlns:ac="http://schemas.microsoft.com/office/drawing/2013/main/command">
      <pc:docMk xmlns:pc="http://schemas.microsoft.com/office/powerpoint/2013/main/command"/>
      <pc:sldMk xmlns:pc="http://schemas.microsoft.com/office/powerpoint/2013/main/command" cId="1481987087" sldId="340"/>
      <ac:spMk id="15" creationId="{DFB9D2AA-A2AF-E431-8AB3-B6ACBA4C2FE5}"/>
      <ac:txMk cp="95" len="27">
        <ac:context len="429" hash="3243449393"/>
      </ac:txMk>
    </ac:txMkLst>
    <p188:pos x="4804149" y="505020"/>
    <p188:txBody>
      <a:bodyPr/>
      <a:lstStyle/>
      <a:p>
        <a:r>
          <a:rPr lang="en-GB"/>
          <a:t>https://etickalinka.ppf.eu/default.aspx</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2700-707E-F354-5CE4-66BFF9FE3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54DAC8-A17A-4667-0F04-48D9F4E15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515E0F-4997-C1C5-0C1F-E8D6CBC3E045}"/>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5" name="Footer Placeholder 4">
            <a:extLst>
              <a:ext uri="{FF2B5EF4-FFF2-40B4-BE49-F238E27FC236}">
                <a16:creationId xmlns:a16="http://schemas.microsoft.com/office/drawing/2014/main" id="{F7B7B099-23D9-2233-60EA-10B457329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9E031-095F-CD57-185F-1CB79E5D3B46}"/>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3972460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2FC8-6820-F87F-33F2-1FACA36C7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B9FFA-84DA-EA0B-D7F3-B37B8428B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2E418-0783-5861-0DD9-AE744D7B82EE}"/>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5" name="Footer Placeholder 4">
            <a:extLst>
              <a:ext uri="{FF2B5EF4-FFF2-40B4-BE49-F238E27FC236}">
                <a16:creationId xmlns:a16="http://schemas.microsoft.com/office/drawing/2014/main" id="{19B11C67-1264-10E6-AE10-636872D14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CD444-D9F3-A798-F4A1-9DD36BA66ACE}"/>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292381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D247C-11BC-0799-494F-CEDF6B114E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2336AD-DBDA-8D96-F09F-0FCE860A3D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7F869-D6A9-D4B2-1819-688887D1FACA}"/>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5" name="Footer Placeholder 4">
            <a:extLst>
              <a:ext uri="{FF2B5EF4-FFF2-40B4-BE49-F238E27FC236}">
                <a16:creationId xmlns:a16="http://schemas.microsoft.com/office/drawing/2014/main" id="{9ECA7966-C83D-2E16-61BA-64A6FF440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EAF8D-FD28-677D-7BD5-32D8ADFA5898}"/>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39633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4D08-AB69-700F-6E78-AB58B01544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83B22-3A0A-0074-FE85-9822CC34C7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FC206-3801-9585-DEAE-2FFFADEC9AA4}"/>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5" name="Footer Placeholder 4">
            <a:extLst>
              <a:ext uri="{FF2B5EF4-FFF2-40B4-BE49-F238E27FC236}">
                <a16:creationId xmlns:a16="http://schemas.microsoft.com/office/drawing/2014/main" id="{E6A18AE9-577C-CB72-346D-6FE69D297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33F84-F91B-3629-88E4-B43EF9E4DDBF}"/>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64828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ED94-5001-EAF4-6883-C42FC347D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CFC08F-086F-2D7B-1232-474F9F68EE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A006E5-3662-EA2C-2A04-1568C4F04CC0}"/>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5" name="Footer Placeholder 4">
            <a:extLst>
              <a:ext uri="{FF2B5EF4-FFF2-40B4-BE49-F238E27FC236}">
                <a16:creationId xmlns:a16="http://schemas.microsoft.com/office/drawing/2014/main" id="{ABCDEEE0-4613-AFB4-EADA-EC17800BD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16920-DB45-4A18-AD37-FC8C59D12568}"/>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121687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98BE-7CB5-2057-38EB-27F8C8AB5C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84629-6F79-260F-74CA-3CB273CF33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F097AC-ABD1-D801-1435-5FEFD08CA2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A398AE-4A80-5445-D6CC-CE890E568F20}"/>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6" name="Footer Placeholder 5">
            <a:extLst>
              <a:ext uri="{FF2B5EF4-FFF2-40B4-BE49-F238E27FC236}">
                <a16:creationId xmlns:a16="http://schemas.microsoft.com/office/drawing/2014/main" id="{8FBAA30A-8ECF-C940-B72D-A549FA737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28A18-1C38-B971-EF53-5E7F279A5B24}"/>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203956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5E78-0AC0-51B3-4C2F-A1766F049B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4D50B-9497-1434-42F8-9AD3554DE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27DBAD-8442-59E0-05B2-FD57DD320B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C2AF0C-03A5-0C62-2390-55FDA4503D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32E005-0BD7-5A6A-FF49-8083190071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640C35-4442-1505-50AE-211C14C68712}"/>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8" name="Footer Placeholder 7">
            <a:extLst>
              <a:ext uri="{FF2B5EF4-FFF2-40B4-BE49-F238E27FC236}">
                <a16:creationId xmlns:a16="http://schemas.microsoft.com/office/drawing/2014/main" id="{B24F100E-B038-8C29-A07E-E0D0927E7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BE770D-9935-6880-63A0-A32969D7A729}"/>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95844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4914-B688-4BE7-65FA-4A54231BD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B5BB83-0229-ABC6-5EFE-141B7826194B}"/>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4" name="Footer Placeholder 3">
            <a:extLst>
              <a:ext uri="{FF2B5EF4-FFF2-40B4-BE49-F238E27FC236}">
                <a16:creationId xmlns:a16="http://schemas.microsoft.com/office/drawing/2014/main" id="{D5D79313-BB18-9522-8D59-A7B876FE1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9B4E6C-9FEB-1B9F-5B66-438FB97A0114}"/>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197925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AC74C-F006-F321-E4AF-00EBE7D7138E}"/>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3" name="Footer Placeholder 2">
            <a:extLst>
              <a:ext uri="{FF2B5EF4-FFF2-40B4-BE49-F238E27FC236}">
                <a16:creationId xmlns:a16="http://schemas.microsoft.com/office/drawing/2014/main" id="{321BA201-2B7C-E8DF-7DCF-0CE30BDFF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629DA8-DB20-3AE9-CC2D-87B4B31B23F1}"/>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55767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444D-15E1-3911-1BBB-9E75AC3C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B2D81B-2220-1991-4557-153D02094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AD491C-FBBC-AD5D-9C15-BF639BB44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B3D53B-754D-7EC6-E930-A54F6A5DEEB9}"/>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6" name="Footer Placeholder 5">
            <a:extLst>
              <a:ext uri="{FF2B5EF4-FFF2-40B4-BE49-F238E27FC236}">
                <a16:creationId xmlns:a16="http://schemas.microsoft.com/office/drawing/2014/main" id="{21093D96-B474-1C00-4A4B-3B0634633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7CEBA-D797-C52F-C625-1AACA55068BC}"/>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349942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0C4-6794-3C0D-0387-9A3F32B67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7F2C62-A391-AD04-7366-0A2DE7985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E05308-20F3-7FB4-7F0A-631D01F5B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C9FE37-8879-C2EC-4D46-47B286CDD9E1}"/>
              </a:ext>
            </a:extLst>
          </p:cNvPr>
          <p:cNvSpPr>
            <a:spLocks noGrp="1"/>
          </p:cNvSpPr>
          <p:nvPr>
            <p:ph type="dt" sz="half" idx="10"/>
          </p:nvPr>
        </p:nvSpPr>
        <p:spPr/>
        <p:txBody>
          <a:bodyPr/>
          <a:lstStyle/>
          <a:p>
            <a:fld id="{5271AF81-F851-48CD-AAFC-718EE915BBDA}" type="datetimeFigureOut">
              <a:rPr lang="en-US" smtClean="0"/>
              <a:t>1/19/2026</a:t>
            </a:fld>
            <a:endParaRPr lang="en-US"/>
          </a:p>
        </p:txBody>
      </p:sp>
      <p:sp>
        <p:nvSpPr>
          <p:cNvPr id="6" name="Footer Placeholder 5">
            <a:extLst>
              <a:ext uri="{FF2B5EF4-FFF2-40B4-BE49-F238E27FC236}">
                <a16:creationId xmlns:a16="http://schemas.microsoft.com/office/drawing/2014/main" id="{9E6487A5-8DE3-E082-F6EF-936741DDF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3E31E-4D0C-361B-BFFB-538A0007290C}"/>
              </a:ext>
            </a:extLst>
          </p:cNvPr>
          <p:cNvSpPr>
            <a:spLocks noGrp="1"/>
          </p:cNvSpPr>
          <p:nvPr>
            <p:ph type="sldNum" sz="quarter" idx="12"/>
          </p:nvPr>
        </p:nvSpPr>
        <p:spPr/>
        <p:txBody>
          <a:bodyPr/>
          <a:lstStyle/>
          <a:p>
            <a:fld id="{CBD4313B-57D2-47B6-A0C0-FD866FFC82D4}" type="slidenum">
              <a:rPr lang="en-US" smtClean="0"/>
              <a:t>‹#›</a:t>
            </a:fld>
            <a:endParaRPr lang="en-US"/>
          </a:p>
        </p:txBody>
      </p:sp>
    </p:spTree>
    <p:extLst>
      <p:ext uri="{BB962C8B-B14F-4D97-AF65-F5344CB8AC3E}">
        <p14:creationId xmlns:p14="http://schemas.microsoft.com/office/powerpoint/2010/main" val="196199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40BB13-8B56-6D23-6B06-907F48299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99DA15-B6D3-23EF-E0DE-EA4796A21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89023-0E3A-42A3-0D17-6E269EE024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71AF81-F851-48CD-AAFC-718EE915BBDA}" type="datetimeFigureOut">
              <a:rPr lang="en-US" smtClean="0"/>
              <a:t>1/19/2026</a:t>
            </a:fld>
            <a:endParaRPr lang="en-US"/>
          </a:p>
        </p:txBody>
      </p:sp>
      <p:sp>
        <p:nvSpPr>
          <p:cNvPr id="5" name="Footer Placeholder 4">
            <a:extLst>
              <a:ext uri="{FF2B5EF4-FFF2-40B4-BE49-F238E27FC236}">
                <a16:creationId xmlns:a16="http://schemas.microsoft.com/office/drawing/2014/main" id="{0AF50CAB-C0F7-8C50-9C85-47A13A6FB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66CF60-2ED0-8EB1-9737-86F9E6033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4313B-57D2-47B6-A0C0-FD866FFC82D4}" type="slidenum">
              <a:rPr lang="en-US" smtClean="0"/>
              <a:t>‹#›</a:t>
            </a:fld>
            <a:endParaRPr lang="en-US"/>
          </a:p>
        </p:txBody>
      </p:sp>
    </p:spTree>
    <p:extLst>
      <p:ext uri="{BB962C8B-B14F-4D97-AF65-F5344CB8AC3E}">
        <p14:creationId xmlns:p14="http://schemas.microsoft.com/office/powerpoint/2010/main" val="2461079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4.png"/><Relationship Id="rId11" Type="http://schemas.openxmlformats.org/officeDocument/2006/relationships/image" Target="../media/image9.sv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7.svg"/><Relationship Id="rId4" Type="http://schemas.openxmlformats.org/officeDocument/2006/relationships/image" Target="../media/image12.png"/><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jpg"/><Relationship Id="rId7" Type="http://schemas.microsoft.com/office/2007/relationships/hdphoto" Target="../media/hdphoto3.wdp"/><Relationship Id="rId12"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12.png"/><Relationship Id="rId9"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3.png"/><Relationship Id="rId11" Type="http://schemas.openxmlformats.org/officeDocument/2006/relationships/image" Target="../media/image8.png"/><Relationship Id="rId5" Type="http://schemas.microsoft.com/office/2007/relationships/hdphoto" Target="../media/hdphoto4.wdp"/><Relationship Id="rId10" Type="http://schemas.openxmlformats.org/officeDocument/2006/relationships/image" Target="../media/image7.svg"/><Relationship Id="rId4" Type="http://schemas.openxmlformats.org/officeDocument/2006/relationships/image" Target="../media/image17.png"/><Relationship Id="rId9"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0.jp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svg"/><Relationship Id="rId11" Type="http://schemas.openxmlformats.org/officeDocument/2006/relationships/image" Target="../media/image14.pn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8.pn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5.svg"/><Relationship Id="rId2" Type="http://schemas.microsoft.com/office/2007/relationships/media" Target="../media/media1.mp4"/><Relationship Id="rId1" Type="http://schemas.openxmlformats.org/officeDocument/2006/relationships/tags" Target="../tags/tag20.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5.svg"/><Relationship Id="rId2" Type="http://schemas.microsoft.com/office/2007/relationships/media" Target="../media/media1.mp4"/><Relationship Id="rId1" Type="http://schemas.openxmlformats.org/officeDocument/2006/relationships/tags" Target="../tags/tag26.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jpe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jpe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3.png"/><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jpe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3.png"/><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8.sv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jpeg"/><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jpeg"/><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jpeg"/><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2.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8.svg"/></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2.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2.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5.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8.svg"/></Relationships>
</file>

<file path=ppt/slides/_rels/slide5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jpeg"/><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54_5855540F.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5.svg"/><Relationship Id="rId2" Type="http://schemas.microsoft.com/office/2007/relationships/media" Target="../media/media1.mp4"/><Relationship Id="rId1" Type="http://schemas.openxmlformats.org/officeDocument/2006/relationships/tags" Target="../tags/tag60.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7.svg"/><Relationship Id="rId5" Type="http://schemas.openxmlformats.org/officeDocument/2006/relationships/image" Target="../media/image3.png"/><Relationship Id="rId4" Type="http://schemas.openxmlformats.org/officeDocument/2006/relationships/image" Target="../media/image9.sv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47.sv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7.sv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47.sv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47.sv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47.sv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7.sv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47.svg"/></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9.sv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9.sv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7.sv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7.sv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7.svg"/></Relationships>
</file>

<file path=ppt/slides/_rels/slide7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5.svg"/><Relationship Id="rId2" Type="http://schemas.microsoft.com/office/2007/relationships/media" Target="../media/media1.mp4"/><Relationship Id="rId1" Type="http://schemas.openxmlformats.org/officeDocument/2006/relationships/tags" Target="../tags/tag76.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jpeg"/><Relationship Id="rId7"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50.png"/><Relationship Id="rId5" Type="http://schemas.openxmlformats.org/officeDocument/2006/relationships/image" Target="../media/image7.sv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51.png"/><Relationship Id="rId5" Type="http://schemas.openxmlformats.org/officeDocument/2006/relationships/image" Target="../media/image7.sv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52.png"/><Relationship Id="rId5" Type="http://schemas.openxmlformats.org/officeDocument/2006/relationships/image" Target="../media/image7.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sv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7.sv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38.svg"/><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39.png"/></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38.svg"/><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39.png"/></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0.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38.svg"/><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38.svg"/><Relationship Id="rId4" Type="http://schemas.openxmlformats.org/officeDocument/2006/relationships/image" Target="../media/image37.png"/></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54.svg"/><Relationship Id="rId4" Type="http://schemas.openxmlformats.org/officeDocument/2006/relationships/image" Target="../media/image53.png"/></Relationships>
</file>

<file path=ppt/slides/_rels/slide9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14B76-72C4-75B6-542C-51A0D23D110C}"/>
            </a:ext>
          </a:extLst>
        </p:cNvPr>
        <p:cNvGrpSpPr/>
        <p:nvPr/>
      </p:nvGrpSpPr>
      <p:grpSpPr>
        <a:xfrm>
          <a:off x="0" y="0"/>
          <a:ext cx="0" cy="0"/>
          <a:chOff x="0" y="0"/>
          <a:chExt cx="0" cy="0"/>
        </a:xfrm>
      </p:grpSpPr>
      <p:pic>
        <p:nvPicPr>
          <p:cNvPr id="5" name="Picture 4" descr="A room with trees and plants&#10;&#10;AI-generated content may be incorrect.">
            <a:extLst>
              <a:ext uri="{FF2B5EF4-FFF2-40B4-BE49-F238E27FC236}">
                <a16:creationId xmlns:a16="http://schemas.microsoft.com/office/drawing/2014/main" id="{C43755F8-D854-885B-8664-FE79B705BF64}"/>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083" b="108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17CD323-BEB7-7E07-9AF2-1B2625B6569E}"/>
              </a:ext>
            </a:extLst>
          </p:cNvPr>
          <p:cNvSpPr/>
          <p:nvPr/>
        </p:nvSpPr>
        <p:spPr>
          <a:xfrm>
            <a:off x="0" y="-1"/>
            <a:ext cx="12192000" cy="6858000"/>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103567F4-6F60-A4FA-0348-ABC54871283D}"/>
              </a:ext>
            </a:extLst>
          </p:cNvPr>
          <p:cNvSpPr txBox="1">
            <a:spLocks/>
          </p:cNvSpPr>
          <p:nvPr/>
        </p:nvSpPr>
        <p:spPr>
          <a:xfrm>
            <a:off x="1506939" y="2423933"/>
            <a:ext cx="8142027" cy="3422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B06F41"/>
                </a:solidFill>
                <a:latin typeface="Arial" panose="020B0604020202020204" pitchFamily="34" charset="0"/>
                <a:cs typeface="Arial" panose="020B0604020202020204" pitchFamily="34" charset="0"/>
              </a:rPr>
              <a:t>Welcome to</a:t>
            </a:r>
            <a:r>
              <a:rPr lang="cs-CZ" sz="2000" b="1" dirty="0">
                <a:solidFill>
                  <a:srgbClr val="B06F41"/>
                </a:solidFill>
                <a:latin typeface="Arial" panose="020B0604020202020204" pitchFamily="34" charset="0"/>
                <a:cs typeface="Arial" panose="020B0604020202020204" pitchFamily="34" charset="0"/>
              </a:rPr>
              <a:t> </a:t>
            </a:r>
            <a:r>
              <a:rPr lang="cs-CZ" sz="2000" b="1" dirty="0" err="1">
                <a:solidFill>
                  <a:srgbClr val="B06F41"/>
                </a:solidFill>
                <a:latin typeface="Arial" panose="020B0604020202020204" pitchFamily="34" charset="0"/>
                <a:cs typeface="Arial" panose="020B0604020202020204" pitchFamily="34" charset="0"/>
              </a:rPr>
              <a:t>our</a:t>
            </a:r>
            <a:endParaRPr lang="bg-BG" sz="2000" b="1" dirty="0">
              <a:solidFill>
                <a:srgbClr val="B06F4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1A8E897-0261-41EE-8F65-8B4C18F20854}"/>
              </a:ext>
            </a:extLst>
          </p:cNvPr>
          <p:cNvSpPr/>
          <p:nvPr/>
        </p:nvSpPr>
        <p:spPr>
          <a:xfrm>
            <a:off x="1561530" y="4434066"/>
            <a:ext cx="1045192" cy="383594"/>
          </a:xfrm>
          <a:prstGeom prst="rect">
            <a:avLst/>
          </a:prstGeom>
          <a:solidFill>
            <a:schemeClr val="bg1"/>
          </a:solidFill>
          <a:ln>
            <a:solidFill>
              <a:srgbClr val="B06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B06F41"/>
                </a:solidFill>
                <a:latin typeface="Arial" panose="020B0604020202020204" pitchFamily="34" charset="0"/>
                <a:cs typeface="Arial" panose="020B0604020202020204" pitchFamily="34" charset="0"/>
              </a:rPr>
              <a:t>Start</a:t>
            </a:r>
          </a:p>
        </p:txBody>
      </p:sp>
      <p:sp>
        <p:nvSpPr>
          <p:cNvPr id="4" name="Title 1">
            <a:extLst>
              <a:ext uri="{FF2B5EF4-FFF2-40B4-BE49-F238E27FC236}">
                <a16:creationId xmlns:a16="http://schemas.microsoft.com/office/drawing/2014/main" id="{45FCC24C-73A7-5D26-DFA5-4FE215573DA3}"/>
              </a:ext>
            </a:extLst>
          </p:cNvPr>
          <p:cNvSpPr txBox="1">
            <a:spLocks/>
          </p:cNvSpPr>
          <p:nvPr/>
        </p:nvSpPr>
        <p:spPr>
          <a:xfrm>
            <a:off x="1506941" y="2766218"/>
            <a:ext cx="78097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PPF Display" panose="00000500000000000000" pitchFamily="2" charset="0"/>
                <a:cs typeface="Arial" panose="020B0604020202020204" pitchFamily="34" charset="0"/>
              </a:rPr>
              <a:t>Sustainable Supply Chain Management</a:t>
            </a:r>
            <a:endParaRPr lang="bg-BG" sz="3200" b="1" dirty="0">
              <a:solidFill>
                <a:schemeClr val="bg1"/>
              </a:solidFill>
              <a:highlight>
                <a:srgbClr val="FFFF00"/>
              </a:highlight>
              <a:latin typeface="Arial" panose="020B0604020202020204" pitchFamily="34" charset="0"/>
              <a:cs typeface="Arial" panose="020B0604020202020204" pitchFamily="34" charset="0"/>
            </a:endParaRPr>
          </a:p>
        </p:txBody>
      </p:sp>
      <p:pic>
        <p:nvPicPr>
          <p:cNvPr id="9" name="Picture 8" descr="A black and white sign with white letters&#10;&#10;AI-generated content may be incorrect.">
            <a:extLst>
              <a:ext uri="{FF2B5EF4-FFF2-40B4-BE49-F238E27FC236}">
                <a16:creationId xmlns:a16="http://schemas.microsoft.com/office/drawing/2014/main" id="{11C49697-7028-08CF-F7A5-9112717A0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65" y="317979"/>
            <a:ext cx="1400787" cy="546474"/>
          </a:xfrm>
          <a:prstGeom prst="rect">
            <a:avLst/>
          </a:prstGeom>
        </p:spPr>
      </p:pic>
    </p:spTree>
    <p:custDataLst>
      <p:tags r:id="rId1"/>
    </p:custDataLst>
    <p:extLst>
      <p:ext uri="{BB962C8B-B14F-4D97-AF65-F5344CB8AC3E}">
        <p14:creationId xmlns:p14="http://schemas.microsoft.com/office/powerpoint/2010/main" val="415694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D54CB42D-75A7-2502-8578-2C03FC5DE546}"/>
            </a:ext>
          </a:extLst>
        </p:cNvPr>
        <p:cNvGrpSpPr/>
        <p:nvPr/>
      </p:nvGrpSpPr>
      <p:grpSpPr>
        <a:xfrm>
          <a:off x="0" y="0"/>
          <a:ext cx="0" cy="0"/>
          <a:chOff x="0" y="0"/>
          <a:chExt cx="0" cy="0"/>
        </a:xfrm>
      </p:grpSpPr>
      <p:pic>
        <p:nvPicPr>
          <p:cNvPr id="12" name="Picture 11" descr="A group of people sitting around a table&#10;&#10;AI-generated content may be incorrect.">
            <a:extLst>
              <a:ext uri="{FF2B5EF4-FFF2-40B4-BE49-F238E27FC236}">
                <a16:creationId xmlns:a16="http://schemas.microsoft.com/office/drawing/2014/main" id="{43894C90-9CBD-D213-7BEE-A789959B43C5}"/>
              </a:ext>
            </a:extLst>
          </p:cNvPr>
          <p:cNvPicPr>
            <a:picLocks noChangeAspect="1"/>
          </p:cNvPicPr>
          <p:nvPr/>
        </p:nvPicPr>
        <p:blipFill>
          <a:blip r:embed="rId3">
            <a:extLst>
              <a:ext uri="{28A0092B-C50C-407E-A947-70E740481C1C}">
                <a14:useLocalDpi xmlns:a14="http://schemas.microsoft.com/office/drawing/2010/main" val="0"/>
              </a:ext>
            </a:extLst>
          </a:blip>
          <a:srcRect l="57797" t="2811" r="21629" b="138"/>
          <a:stretch>
            <a:fillRect/>
          </a:stretch>
        </p:blipFill>
        <p:spPr>
          <a:xfrm>
            <a:off x="-530" y="892688"/>
            <a:ext cx="1896450" cy="5961453"/>
          </a:xfrm>
          <a:prstGeom prst="rect">
            <a:avLst/>
          </a:prstGeom>
        </p:spPr>
      </p:pic>
      <p:sp>
        <p:nvSpPr>
          <p:cNvPr id="6" name="Rectangle 5">
            <a:extLst>
              <a:ext uri="{FF2B5EF4-FFF2-40B4-BE49-F238E27FC236}">
                <a16:creationId xmlns:a16="http://schemas.microsoft.com/office/drawing/2014/main" id="{23C8B600-F795-808F-23C5-E98FDD401B11}"/>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7D9355-AC9C-F7B9-2580-BF05B5BFA358}"/>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does ESG stand for?</a:t>
            </a:r>
          </a:p>
        </p:txBody>
      </p:sp>
      <p:sp>
        <p:nvSpPr>
          <p:cNvPr id="23" name="Rectangle 22">
            <a:extLst>
              <a:ext uri="{FF2B5EF4-FFF2-40B4-BE49-F238E27FC236}">
                <a16:creationId xmlns:a16="http://schemas.microsoft.com/office/drawing/2014/main" id="{F8287073-7E37-4DA7-DC00-561A6982D322}"/>
              </a:ext>
            </a:extLst>
          </p:cNvPr>
          <p:cNvSpPr/>
          <p:nvPr/>
        </p:nvSpPr>
        <p:spPr>
          <a:xfrm>
            <a:off x="-530" y="899521"/>
            <a:ext cx="1896450" cy="5957248"/>
          </a:xfrm>
          <a:prstGeom prst="rect">
            <a:avLst/>
          </a:prstGeom>
          <a:solidFill>
            <a:srgbClr val="E5E5E5">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C4D5F72-54DE-55C2-0D38-EE9026D07C67}"/>
              </a:ext>
            </a:extLst>
          </p:cNvPr>
          <p:cNvSpPr/>
          <p:nvPr/>
        </p:nvSpPr>
        <p:spPr>
          <a:xfrm>
            <a:off x="5099185" y="3090340"/>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28219D-2CE2-8EA6-9E9C-DFD8B6837E7B}"/>
              </a:ext>
            </a:extLst>
          </p:cNvPr>
          <p:cNvSpPr/>
          <p:nvPr/>
        </p:nvSpPr>
        <p:spPr>
          <a:xfrm>
            <a:off x="6832480" y="4812291"/>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98A0BE-9D28-6A9F-32FD-E24225D3967D}"/>
              </a:ext>
            </a:extLst>
          </p:cNvPr>
          <p:cNvSpPr/>
          <p:nvPr/>
        </p:nvSpPr>
        <p:spPr>
          <a:xfrm>
            <a:off x="6955468" y="2284043"/>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2B208FF-5582-DC3A-0C71-2E6262D9737C}"/>
              </a:ext>
            </a:extLst>
          </p:cNvPr>
          <p:cNvCxnSpPr>
            <a:cxnSpLocks/>
            <a:stCxn id="8" idx="7"/>
            <a:endCxn id="10" idx="2"/>
          </p:cNvCxnSpPr>
          <p:nvPr/>
        </p:nvCxnSpPr>
        <p:spPr>
          <a:xfrm flipV="1">
            <a:off x="5927473" y="2769243"/>
            <a:ext cx="1027995" cy="463209"/>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741691F-1645-089D-9B2B-40D58147E8C4}"/>
              </a:ext>
            </a:extLst>
          </p:cNvPr>
          <p:cNvCxnSpPr>
            <a:cxnSpLocks/>
            <a:stCxn id="8" idx="5"/>
            <a:endCxn id="9" idx="1"/>
          </p:cNvCxnSpPr>
          <p:nvPr/>
        </p:nvCxnSpPr>
        <p:spPr>
          <a:xfrm>
            <a:off x="5927473" y="3918628"/>
            <a:ext cx="1047119" cy="1035775"/>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65D3A8-8D0E-14A4-32F8-33A1381865AC}"/>
              </a:ext>
            </a:extLst>
          </p:cNvPr>
          <p:cNvCxnSpPr>
            <a:cxnSpLocks/>
            <a:stCxn id="10" idx="4"/>
            <a:endCxn id="9" idx="0"/>
          </p:cNvCxnSpPr>
          <p:nvPr/>
        </p:nvCxnSpPr>
        <p:spPr>
          <a:xfrm flipH="1">
            <a:off x="7317680" y="3254443"/>
            <a:ext cx="122988" cy="1557848"/>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96A2D276-A89E-2B8C-493E-06E171701E49}"/>
              </a:ext>
            </a:extLst>
          </p:cNvPr>
          <p:cNvSpPr txBox="1"/>
          <p:nvPr/>
        </p:nvSpPr>
        <p:spPr>
          <a:xfrm>
            <a:off x="2381120" y="1378161"/>
            <a:ext cx="1348285" cy="253916"/>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circle.</a:t>
            </a:r>
          </a:p>
        </p:txBody>
      </p:sp>
      <p:pic>
        <p:nvPicPr>
          <p:cNvPr id="7" name="Picture 6" descr="A blue line drawing of a gavel on a book&#10;&#10;AI-generated content may be incorrect.">
            <a:extLst>
              <a:ext uri="{FF2B5EF4-FFF2-40B4-BE49-F238E27FC236}">
                <a16:creationId xmlns:a16="http://schemas.microsoft.com/office/drawing/2014/main" id="{4444F578-E332-4183-234A-7938383A8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995" y="5047126"/>
            <a:ext cx="521049" cy="521049"/>
          </a:xfrm>
          <a:prstGeom prst="rect">
            <a:avLst/>
          </a:prstGeom>
        </p:spPr>
      </p:pic>
      <p:pic>
        <p:nvPicPr>
          <p:cNvPr id="17" name="Picture 16" descr="A blue line drawing of a plant&#10;&#10;AI-generated content may be incorrect.">
            <a:extLst>
              <a:ext uri="{FF2B5EF4-FFF2-40B4-BE49-F238E27FC236}">
                <a16:creationId xmlns:a16="http://schemas.microsoft.com/office/drawing/2014/main" id="{BE557A16-2182-4543-182A-6BEAC2AAE9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860" y="3315015"/>
            <a:ext cx="521049" cy="521049"/>
          </a:xfrm>
          <a:prstGeom prst="rect">
            <a:avLst/>
          </a:prstGeom>
        </p:spPr>
      </p:pic>
      <p:pic>
        <p:nvPicPr>
          <p:cNvPr id="21" name="Picture 20" descr="A blue outline of a group of people in a hands&#10;&#10;AI-generated content may be incorrect.">
            <a:extLst>
              <a:ext uri="{FF2B5EF4-FFF2-40B4-BE49-F238E27FC236}">
                <a16:creationId xmlns:a16="http://schemas.microsoft.com/office/drawing/2014/main" id="{FCAC1CEB-69DA-45E1-8F04-8BB8551B6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064" y="2508639"/>
            <a:ext cx="521208" cy="521208"/>
          </a:xfrm>
          <a:prstGeom prst="rect">
            <a:avLst/>
          </a:prstGeom>
        </p:spPr>
      </p:pic>
      <p:pic>
        <p:nvPicPr>
          <p:cNvPr id="2" name="Graphic 1" descr="Caret Down with solid fill">
            <a:extLst>
              <a:ext uri="{FF2B5EF4-FFF2-40B4-BE49-F238E27FC236}">
                <a16:creationId xmlns:a16="http://schemas.microsoft.com/office/drawing/2014/main" id="{E36FD1D0-AA55-F5BA-68C2-FB7218569F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416351" y="6320742"/>
            <a:ext cx="457200" cy="457200"/>
          </a:xfrm>
          <a:prstGeom prst="rect">
            <a:avLst/>
          </a:prstGeom>
        </p:spPr>
      </p:pic>
      <p:pic>
        <p:nvPicPr>
          <p:cNvPr id="3" name="Graphic 2" descr="Caret Down with solid fill">
            <a:extLst>
              <a:ext uri="{FF2B5EF4-FFF2-40B4-BE49-F238E27FC236}">
                <a16:creationId xmlns:a16="http://schemas.microsoft.com/office/drawing/2014/main" id="{07909584-6578-4BF8-9B8E-F42CC25C18FA}"/>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rot="5400000" flipH="1">
            <a:off x="318449" y="6320741"/>
            <a:ext cx="457200" cy="457200"/>
          </a:xfrm>
          <a:prstGeom prst="rect">
            <a:avLst/>
          </a:prstGeom>
        </p:spPr>
      </p:pic>
      <p:pic>
        <p:nvPicPr>
          <p:cNvPr id="11" name="Graphic 10" descr="Caret Down with solid fill">
            <a:extLst>
              <a:ext uri="{FF2B5EF4-FFF2-40B4-BE49-F238E27FC236}">
                <a16:creationId xmlns:a16="http://schemas.microsoft.com/office/drawing/2014/main" id="{62AB46E3-5015-5FDC-347D-ACE5CE3A0D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11568751" y="6320742"/>
            <a:ext cx="457200" cy="457200"/>
          </a:xfrm>
          <a:prstGeom prst="rect">
            <a:avLst/>
          </a:prstGeom>
        </p:spPr>
      </p:pic>
    </p:spTree>
    <p:custDataLst>
      <p:tags r:id="rId1"/>
    </p:custDataLst>
    <p:extLst>
      <p:ext uri="{BB962C8B-B14F-4D97-AF65-F5344CB8AC3E}">
        <p14:creationId xmlns:p14="http://schemas.microsoft.com/office/powerpoint/2010/main" val="1933209190"/>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C1776B80-27B1-22AD-914C-190A048BF524}"/>
            </a:ext>
          </a:extLst>
        </p:cNvPr>
        <p:cNvGrpSpPr/>
        <p:nvPr/>
      </p:nvGrpSpPr>
      <p:grpSpPr>
        <a:xfrm>
          <a:off x="0" y="0"/>
          <a:ext cx="0" cy="0"/>
          <a:chOff x="0" y="0"/>
          <a:chExt cx="0" cy="0"/>
        </a:xfrm>
      </p:grpSpPr>
      <p:pic>
        <p:nvPicPr>
          <p:cNvPr id="12" name="Picture 11" descr="A group of people sitting around a table&#10;&#10;AI-generated content may be incorrect.">
            <a:extLst>
              <a:ext uri="{FF2B5EF4-FFF2-40B4-BE49-F238E27FC236}">
                <a16:creationId xmlns:a16="http://schemas.microsoft.com/office/drawing/2014/main" id="{E7D94A07-AD45-6546-98C8-BAAE064BCA1A}"/>
              </a:ext>
            </a:extLst>
          </p:cNvPr>
          <p:cNvPicPr>
            <a:picLocks noChangeAspect="1"/>
          </p:cNvPicPr>
          <p:nvPr/>
        </p:nvPicPr>
        <p:blipFill>
          <a:blip r:embed="rId3">
            <a:extLst>
              <a:ext uri="{28A0092B-C50C-407E-A947-70E740481C1C}">
                <a14:useLocalDpi xmlns:a14="http://schemas.microsoft.com/office/drawing/2010/main" val="0"/>
              </a:ext>
            </a:extLst>
          </a:blip>
          <a:srcRect l="57797" t="2811" r="21629" b="138"/>
          <a:stretch>
            <a:fillRect/>
          </a:stretch>
        </p:blipFill>
        <p:spPr>
          <a:xfrm>
            <a:off x="-530" y="892688"/>
            <a:ext cx="1896450" cy="5961453"/>
          </a:xfrm>
          <a:prstGeom prst="rect">
            <a:avLst/>
          </a:prstGeom>
        </p:spPr>
      </p:pic>
      <p:sp>
        <p:nvSpPr>
          <p:cNvPr id="6" name="Rectangle 5">
            <a:extLst>
              <a:ext uri="{FF2B5EF4-FFF2-40B4-BE49-F238E27FC236}">
                <a16:creationId xmlns:a16="http://schemas.microsoft.com/office/drawing/2014/main" id="{F6061117-6B86-8EDC-2221-1AE973E30A6A}"/>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4FDD37-BFE0-D571-A4D0-BA3D296D2655}"/>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does ESG stand for?</a:t>
            </a:r>
          </a:p>
        </p:txBody>
      </p:sp>
      <p:sp>
        <p:nvSpPr>
          <p:cNvPr id="23" name="Rectangle 22">
            <a:extLst>
              <a:ext uri="{FF2B5EF4-FFF2-40B4-BE49-F238E27FC236}">
                <a16:creationId xmlns:a16="http://schemas.microsoft.com/office/drawing/2014/main" id="{3412958A-7E75-8210-317D-5307D8CFA4DE}"/>
              </a:ext>
            </a:extLst>
          </p:cNvPr>
          <p:cNvSpPr/>
          <p:nvPr/>
        </p:nvSpPr>
        <p:spPr>
          <a:xfrm>
            <a:off x="-530" y="899521"/>
            <a:ext cx="1896450" cy="5957248"/>
          </a:xfrm>
          <a:prstGeom prst="rect">
            <a:avLst/>
          </a:prstGeom>
          <a:solidFill>
            <a:srgbClr val="E5E5E5">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547EC91-5CBE-C5FC-46B7-CA599FEE91C4}"/>
              </a:ext>
            </a:extLst>
          </p:cNvPr>
          <p:cNvSpPr/>
          <p:nvPr/>
        </p:nvSpPr>
        <p:spPr>
          <a:xfrm>
            <a:off x="5099185" y="3090340"/>
            <a:ext cx="970400" cy="970400"/>
          </a:xfrm>
          <a:prstGeom prst="ellipse">
            <a:avLst/>
          </a:prstGeom>
          <a:solidFill>
            <a:srgbClr val="B06F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B4DEBE-3FC7-137E-9B3F-545F4345F8C5}"/>
              </a:ext>
            </a:extLst>
          </p:cNvPr>
          <p:cNvSpPr/>
          <p:nvPr/>
        </p:nvSpPr>
        <p:spPr>
          <a:xfrm>
            <a:off x="6832480" y="4812291"/>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69EC89-C113-47EB-A970-06A207E5CCBE}"/>
              </a:ext>
            </a:extLst>
          </p:cNvPr>
          <p:cNvSpPr/>
          <p:nvPr/>
        </p:nvSpPr>
        <p:spPr>
          <a:xfrm>
            <a:off x="6955468" y="2284043"/>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BBC4A30-929C-3760-4A3C-A373E27B7A2D}"/>
              </a:ext>
            </a:extLst>
          </p:cNvPr>
          <p:cNvCxnSpPr>
            <a:cxnSpLocks/>
            <a:stCxn id="8" idx="7"/>
            <a:endCxn id="10" idx="2"/>
          </p:cNvCxnSpPr>
          <p:nvPr/>
        </p:nvCxnSpPr>
        <p:spPr>
          <a:xfrm flipV="1">
            <a:off x="5927473" y="2769243"/>
            <a:ext cx="1027995" cy="463209"/>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725F522-1E2B-CD9C-7437-D8E575A83792}"/>
              </a:ext>
            </a:extLst>
          </p:cNvPr>
          <p:cNvCxnSpPr>
            <a:cxnSpLocks/>
            <a:stCxn id="8" idx="5"/>
            <a:endCxn id="9" idx="1"/>
          </p:cNvCxnSpPr>
          <p:nvPr/>
        </p:nvCxnSpPr>
        <p:spPr>
          <a:xfrm>
            <a:off x="5927473" y="3918628"/>
            <a:ext cx="1047119" cy="1035775"/>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C476669-1D59-5E01-C170-983AC46095F2}"/>
              </a:ext>
            </a:extLst>
          </p:cNvPr>
          <p:cNvCxnSpPr>
            <a:cxnSpLocks/>
            <a:stCxn id="10" idx="4"/>
            <a:endCxn id="9" idx="0"/>
          </p:cNvCxnSpPr>
          <p:nvPr/>
        </p:nvCxnSpPr>
        <p:spPr>
          <a:xfrm flipH="1">
            <a:off x="7317680" y="3254443"/>
            <a:ext cx="122988" cy="1557848"/>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335A577-5A09-88E1-49EA-6569BF7FE34C}"/>
              </a:ext>
            </a:extLst>
          </p:cNvPr>
          <p:cNvSpPr txBox="1"/>
          <p:nvPr/>
        </p:nvSpPr>
        <p:spPr>
          <a:xfrm>
            <a:off x="2381120" y="1378161"/>
            <a:ext cx="1348285" cy="253916"/>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circle.</a:t>
            </a:r>
          </a:p>
        </p:txBody>
      </p:sp>
      <p:pic>
        <p:nvPicPr>
          <p:cNvPr id="7" name="Picture 6" descr="A blue line drawing of a gavel on a book&#10;&#10;AI-generated content may be incorrect.">
            <a:extLst>
              <a:ext uri="{FF2B5EF4-FFF2-40B4-BE49-F238E27FC236}">
                <a16:creationId xmlns:a16="http://schemas.microsoft.com/office/drawing/2014/main" id="{2B091F85-5111-71EB-FB91-1986AE487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995" y="5047126"/>
            <a:ext cx="521049" cy="521049"/>
          </a:xfrm>
          <a:prstGeom prst="rect">
            <a:avLst/>
          </a:prstGeom>
        </p:spPr>
      </p:pic>
      <p:pic>
        <p:nvPicPr>
          <p:cNvPr id="17" name="Picture 16" descr="A blue line drawing of a plant&#10;&#10;AI-generated content may be incorrect.">
            <a:extLst>
              <a:ext uri="{FF2B5EF4-FFF2-40B4-BE49-F238E27FC236}">
                <a16:creationId xmlns:a16="http://schemas.microsoft.com/office/drawing/2014/main" id="{E383E146-E8B0-0D03-1497-51F27F22A26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323860" y="3315015"/>
            <a:ext cx="521049" cy="521049"/>
          </a:xfrm>
          <a:prstGeom prst="rect">
            <a:avLst/>
          </a:prstGeom>
        </p:spPr>
      </p:pic>
      <p:pic>
        <p:nvPicPr>
          <p:cNvPr id="21" name="Picture 20" descr="A blue outline of a group of people in a hands&#10;&#10;AI-generated content may be incorrect.">
            <a:extLst>
              <a:ext uri="{FF2B5EF4-FFF2-40B4-BE49-F238E27FC236}">
                <a16:creationId xmlns:a16="http://schemas.microsoft.com/office/drawing/2014/main" id="{4C2750E8-C6A5-2E90-1770-A63A32414D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0064" y="2508639"/>
            <a:ext cx="521208" cy="521208"/>
          </a:xfrm>
          <a:prstGeom prst="rect">
            <a:avLst/>
          </a:prstGeom>
        </p:spPr>
      </p:pic>
      <p:sp>
        <p:nvSpPr>
          <p:cNvPr id="2" name="Rectangle 1">
            <a:extLst>
              <a:ext uri="{FF2B5EF4-FFF2-40B4-BE49-F238E27FC236}">
                <a16:creationId xmlns:a16="http://schemas.microsoft.com/office/drawing/2014/main" id="{1280BF4E-197F-AD82-8312-ABEA5900151C}"/>
              </a:ext>
            </a:extLst>
          </p:cNvPr>
          <p:cNvSpPr/>
          <p:nvPr/>
        </p:nvSpPr>
        <p:spPr>
          <a:xfrm>
            <a:off x="2116367" y="3315015"/>
            <a:ext cx="2845281" cy="1365777"/>
          </a:xfrm>
          <a:prstGeom prst="rect">
            <a:avLst/>
          </a:prstGeom>
          <a:solidFill>
            <a:srgbClr val="E5E5E5"/>
          </a:solidFill>
          <a:ln>
            <a:solidFill>
              <a:srgbClr val="B06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Environmental</a:t>
            </a:r>
          </a:p>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This includes factors like climate change, circular economy, waste, and pollution.</a:t>
            </a:r>
          </a:p>
        </p:txBody>
      </p:sp>
      <p:pic>
        <p:nvPicPr>
          <p:cNvPr id="3" name="Graphic 2" descr="Caret Down with solid fill">
            <a:extLst>
              <a:ext uri="{FF2B5EF4-FFF2-40B4-BE49-F238E27FC236}">
                <a16:creationId xmlns:a16="http://schemas.microsoft.com/office/drawing/2014/main" id="{69A3B99F-45F0-F97F-C813-24D7196E18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416351" y="6320742"/>
            <a:ext cx="457200" cy="457200"/>
          </a:xfrm>
          <a:prstGeom prst="rect">
            <a:avLst/>
          </a:prstGeom>
        </p:spPr>
      </p:pic>
      <p:pic>
        <p:nvPicPr>
          <p:cNvPr id="11" name="Graphic 10" descr="Caret Down with solid fill">
            <a:extLst>
              <a:ext uri="{FF2B5EF4-FFF2-40B4-BE49-F238E27FC236}">
                <a16:creationId xmlns:a16="http://schemas.microsoft.com/office/drawing/2014/main" id="{2926794E-BBB8-F0A5-A494-DE8BA1568E3C}"/>
              </a:ext>
            </a:extLst>
          </p:cNvPr>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flipH="1">
            <a:off x="318449" y="6320741"/>
            <a:ext cx="457200" cy="457200"/>
          </a:xfrm>
          <a:prstGeom prst="rect">
            <a:avLst/>
          </a:prstGeom>
        </p:spPr>
      </p:pic>
      <p:pic>
        <p:nvPicPr>
          <p:cNvPr id="14" name="Graphic 13" descr="Caret Down with solid fill">
            <a:extLst>
              <a:ext uri="{FF2B5EF4-FFF2-40B4-BE49-F238E27FC236}">
                <a16:creationId xmlns:a16="http://schemas.microsoft.com/office/drawing/2014/main" id="{F6F36AE0-EBCF-FD4C-589C-8D83115967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11568751" y="6320742"/>
            <a:ext cx="457200" cy="457200"/>
          </a:xfrm>
          <a:prstGeom prst="rect">
            <a:avLst/>
          </a:prstGeom>
        </p:spPr>
      </p:pic>
    </p:spTree>
    <p:custDataLst>
      <p:tags r:id="rId1"/>
    </p:custDataLst>
    <p:extLst>
      <p:ext uri="{BB962C8B-B14F-4D97-AF65-F5344CB8AC3E}">
        <p14:creationId xmlns:p14="http://schemas.microsoft.com/office/powerpoint/2010/main" val="166518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A1DD45D0-9A0D-01D3-4320-03243A0CE3DB}"/>
            </a:ext>
          </a:extLst>
        </p:cNvPr>
        <p:cNvGrpSpPr/>
        <p:nvPr/>
      </p:nvGrpSpPr>
      <p:grpSpPr>
        <a:xfrm>
          <a:off x="0" y="0"/>
          <a:ext cx="0" cy="0"/>
          <a:chOff x="0" y="0"/>
          <a:chExt cx="0" cy="0"/>
        </a:xfrm>
      </p:grpSpPr>
      <p:pic>
        <p:nvPicPr>
          <p:cNvPr id="12" name="Picture 11" descr="A group of people sitting around a table&#10;&#10;AI-generated content may be incorrect.">
            <a:extLst>
              <a:ext uri="{FF2B5EF4-FFF2-40B4-BE49-F238E27FC236}">
                <a16:creationId xmlns:a16="http://schemas.microsoft.com/office/drawing/2014/main" id="{EBDB2F31-F475-1C07-D21C-50B4095D56F5}"/>
              </a:ext>
            </a:extLst>
          </p:cNvPr>
          <p:cNvPicPr>
            <a:picLocks noChangeAspect="1"/>
          </p:cNvPicPr>
          <p:nvPr/>
        </p:nvPicPr>
        <p:blipFill>
          <a:blip r:embed="rId3">
            <a:extLst>
              <a:ext uri="{28A0092B-C50C-407E-A947-70E740481C1C}">
                <a14:useLocalDpi xmlns:a14="http://schemas.microsoft.com/office/drawing/2010/main" val="0"/>
              </a:ext>
            </a:extLst>
          </a:blip>
          <a:srcRect l="57797" t="2811" r="21629" b="138"/>
          <a:stretch>
            <a:fillRect/>
          </a:stretch>
        </p:blipFill>
        <p:spPr>
          <a:xfrm>
            <a:off x="-530" y="892688"/>
            <a:ext cx="1896450" cy="5961453"/>
          </a:xfrm>
          <a:prstGeom prst="rect">
            <a:avLst/>
          </a:prstGeom>
        </p:spPr>
      </p:pic>
      <p:sp>
        <p:nvSpPr>
          <p:cNvPr id="6" name="Rectangle 5">
            <a:extLst>
              <a:ext uri="{FF2B5EF4-FFF2-40B4-BE49-F238E27FC236}">
                <a16:creationId xmlns:a16="http://schemas.microsoft.com/office/drawing/2014/main" id="{1FBBB337-AD5B-9080-7363-FBFBB562C049}"/>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0B0BE6-F2A5-E289-3B6D-C15D2E51715C}"/>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does ESG stand for?</a:t>
            </a:r>
          </a:p>
        </p:txBody>
      </p:sp>
      <p:sp>
        <p:nvSpPr>
          <p:cNvPr id="23" name="Rectangle 22">
            <a:extLst>
              <a:ext uri="{FF2B5EF4-FFF2-40B4-BE49-F238E27FC236}">
                <a16:creationId xmlns:a16="http://schemas.microsoft.com/office/drawing/2014/main" id="{45A4BC8A-E767-4E95-8937-0441DE9AC8B7}"/>
              </a:ext>
            </a:extLst>
          </p:cNvPr>
          <p:cNvSpPr/>
          <p:nvPr/>
        </p:nvSpPr>
        <p:spPr>
          <a:xfrm>
            <a:off x="-530" y="899521"/>
            <a:ext cx="1896450" cy="5957248"/>
          </a:xfrm>
          <a:prstGeom prst="rect">
            <a:avLst/>
          </a:prstGeom>
          <a:solidFill>
            <a:srgbClr val="E5E5E5">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7EFA850-3060-22AE-0E38-E28859CB9FDD}"/>
              </a:ext>
            </a:extLst>
          </p:cNvPr>
          <p:cNvSpPr/>
          <p:nvPr/>
        </p:nvSpPr>
        <p:spPr>
          <a:xfrm>
            <a:off x="5099185" y="3090340"/>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5C37F54-50FF-56EA-C06F-6D43E7D9370C}"/>
              </a:ext>
            </a:extLst>
          </p:cNvPr>
          <p:cNvSpPr/>
          <p:nvPr/>
        </p:nvSpPr>
        <p:spPr>
          <a:xfrm>
            <a:off x="6832480" y="4812291"/>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7449C4-C15E-8C4E-83F1-7BA0C18E1915}"/>
              </a:ext>
            </a:extLst>
          </p:cNvPr>
          <p:cNvSpPr/>
          <p:nvPr/>
        </p:nvSpPr>
        <p:spPr>
          <a:xfrm>
            <a:off x="6955468" y="2284043"/>
            <a:ext cx="970400" cy="970400"/>
          </a:xfrm>
          <a:prstGeom prst="ellipse">
            <a:avLst/>
          </a:prstGeom>
          <a:solidFill>
            <a:srgbClr val="B06F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8B73DA3-0154-A4F0-04A7-405CD789631C}"/>
              </a:ext>
            </a:extLst>
          </p:cNvPr>
          <p:cNvCxnSpPr>
            <a:cxnSpLocks/>
            <a:stCxn id="8" idx="7"/>
            <a:endCxn id="10" idx="2"/>
          </p:cNvCxnSpPr>
          <p:nvPr/>
        </p:nvCxnSpPr>
        <p:spPr>
          <a:xfrm flipV="1">
            <a:off x="5927473" y="2769243"/>
            <a:ext cx="1027995" cy="463209"/>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6E7063B-403E-C60D-6FD4-EEF86B0DCA19}"/>
              </a:ext>
            </a:extLst>
          </p:cNvPr>
          <p:cNvCxnSpPr>
            <a:cxnSpLocks/>
            <a:stCxn id="8" idx="5"/>
            <a:endCxn id="9" idx="1"/>
          </p:cNvCxnSpPr>
          <p:nvPr/>
        </p:nvCxnSpPr>
        <p:spPr>
          <a:xfrm>
            <a:off x="5927473" y="3918628"/>
            <a:ext cx="1047119" cy="1035775"/>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43FACF2-481B-BB59-79E7-CDB753019375}"/>
              </a:ext>
            </a:extLst>
          </p:cNvPr>
          <p:cNvCxnSpPr>
            <a:cxnSpLocks/>
            <a:stCxn id="10" idx="4"/>
            <a:endCxn id="9" idx="0"/>
          </p:cNvCxnSpPr>
          <p:nvPr/>
        </p:nvCxnSpPr>
        <p:spPr>
          <a:xfrm flipH="1">
            <a:off x="7317680" y="3254443"/>
            <a:ext cx="122988" cy="1557848"/>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E1DC26E-9BF8-55F7-97AE-0D3637D6E8D9}"/>
              </a:ext>
            </a:extLst>
          </p:cNvPr>
          <p:cNvSpPr txBox="1"/>
          <p:nvPr/>
        </p:nvSpPr>
        <p:spPr>
          <a:xfrm>
            <a:off x="2381120" y="1378161"/>
            <a:ext cx="1348285" cy="253916"/>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circle.</a:t>
            </a:r>
          </a:p>
        </p:txBody>
      </p:sp>
      <p:pic>
        <p:nvPicPr>
          <p:cNvPr id="7" name="Picture 6" descr="A blue line drawing of a gavel on a book&#10;&#10;AI-generated content may be incorrect.">
            <a:extLst>
              <a:ext uri="{FF2B5EF4-FFF2-40B4-BE49-F238E27FC236}">
                <a16:creationId xmlns:a16="http://schemas.microsoft.com/office/drawing/2014/main" id="{F4629ABC-4175-593D-B56A-652CD6F27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995" y="5047126"/>
            <a:ext cx="521049" cy="521049"/>
          </a:xfrm>
          <a:prstGeom prst="rect">
            <a:avLst/>
          </a:prstGeom>
        </p:spPr>
      </p:pic>
      <p:pic>
        <p:nvPicPr>
          <p:cNvPr id="17" name="Picture 16" descr="A blue line drawing of a plant&#10;&#10;AI-generated content may be incorrect.">
            <a:extLst>
              <a:ext uri="{FF2B5EF4-FFF2-40B4-BE49-F238E27FC236}">
                <a16:creationId xmlns:a16="http://schemas.microsoft.com/office/drawing/2014/main" id="{E7359376-63CB-4FFA-9E38-81809FBF5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860" y="3315015"/>
            <a:ext cx="521049" cy="521049"/>
          </a:xfrm>
          <a:prstGeom prst="rect">
            <a:avLst/>
          </a:prstGeom>
        </p:spPr>
      </p:pic>
      <p:pic>
        <p:nvPicPr>
          <p:cNvPr id="21" name="Picture 20" descr="A blue outline of a group of people in a hands&#10;&#10;AI-generated content may be incorrect.">
            <a:extLst>
              <a:ext uri="{FF2B5EF4-FFF2-40B4-BE49-F238E27FC236}">
                <a16:creationId xmlns:a16="http://schemas.microsoft.com/office/drawing/2014/main" id="{AECD6D29-C30B-F8F3-758C-0706194C428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180064" y="2508639"/>
            <a:ext cx="521208" cy="521208"/>
          </a:xfrm>
          <a:prstGeom prst="rect">
            <a:avLst/>
          </a:prstGeom>
        </p:spPr>
      </p:pic>
      <p:sp>
        <p:nvSpPr>
          <p:cNvPr id="2" name="Rectangle 1">
            <a:extLst>
              <a:ext uri="{FF2B5EF4-FFF2-40B4-BE49-F238E27FC236}">
                <a16:creationId xmlns:a16="http://schemas.microsoft.com/office/drawing/2014/main" id="{0B47A7BA-6B98-C8E9-FB2B-1BEEC54406B7}"/>
              </a:ext>
            </a:extLst>
          </p:cNvPr>
          <p:cNvSpPr/>
          <p:nvPr/>
        </p:nvSpPr>
        <p:spPr>
          <a:xfrm>
            <a:off x="8150464" y="2095164"/>
            <a:ext cx="3403600" cy="1348157"/>
          </a:xfrm>
          <a:prstGeom prst="rect">
            <a:avLst/>
          </a:prstGeom>
          <a:solidFill>
            <a:srgbClr val="E5E5E5"/>
          </a:solidFill>
          <a:ln>
            <a:solidFill>
              <a:srgbClr val="B06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Social</a:t>
            </a:r>
          </a:p>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This covers aspects such as protection of human rights, labor practices, occupational health and safety, and community impact.</a:t>
            </a:r>
          </a:p>
        </p:txBody>
      </p:sp>
      <p:pic>
        <p:nvPicPr>
          <p:cNvPr id="3" name="Graphic 2" descr="Caret Down with solid fill">
            <a:extLst>
              <a:ext uri="{FF2B5EF4-FFF2-40B4-BE49-F238E27FC236}">
                <a16:creationId xmlns:a16="http://schemas.microsoft.com/office/drawing/2014/main" id="{657815BB-E7B6-3075-BFF3-AFDD2EBD3E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416351" y="6320742"/>
            <a:ext cx="457200" cy="457200"/>
          </a:xfrm>
          <a:prstGeom prst="rect">
            <a:avLst/>
          </a:prstGeom>
        </p:spPr>
      </p:pic>
      <p:pic>
        <p:nvPicPr>
          <p:cNvPr id="11" name="Graphic 10" descr="Caret Down with solid fill">
            <a:extLst>
              <a:ext uri="{FF2B5EF4-FFF2-40B4-BE49-F238E27FC236}">
                <a16:creationId xmlns:a16="http://schemas.microsoft.com/office/drawing/2014/main" id="{D3B372B8-D463-AE54-9AE8-C5708D75BD00}"/>
              </a:ext>
            </a:extLst>
          </p:cNvPr>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flipH="1">
            <a:off x="318449" y="6320741"/>
            <a:ext cx="457200" cy="457200"/>
          </a:xfrm>
          <a:prstGeom prst="rect">
            <a:avLst/>
          </a:prstGeom>
        </p:spPr>
      </p:pic>
      <p:pic>
        <p:nvPicPr>
          <p:cNvPr id="14" name="Graphic 13" descr="Caret Down with solid fill">
            <a:extLst>
              <a:ext uri="{FF2B5EF4-FFF2-40B4-BE49-F238E27FC236}">
                <a16:creationId xmlns:a16="http://schemas.microsoft.com/office/drawing/2014/main" id="{F7F96ABE-A41A-5F27-9A34-4E9AC94B32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11568751" y="6320742"/>
            <a:ext cx="457200" cy="457200"/>
          </a:xfrm>
          <a:prstGeom prst="rect">
            <a:avLst/>
          </a:prstGeom>
        </p:spPr>
      </p:pic>
    </p:spTree>
    <p:custDataLst>
      <p:tags r:id="rId1"/>
    </p:custDataLst>
    <p:extLst>
      <p:ext uri="{BB962C8B-B14F-4D97-AF65-F5344CB8AC3E}">
        <p14:creationId xmlns:p14="http://schemas.microsoft.com/office/powerpoint/2010/main" val="72561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55235413-0936-381E-9C48-6128464776AA}"/>
            </a:ext>
          </a:extLst>
        </p:cNvPr>
        <p:cNvGrpSpPr/>
        <p:nvPr/>
      </p:nvGrpSpPr>
      <p:grpSpPr>
        <a:xfrm>
          <a:off x="0" y="0"/>
          <a:ext cx="0" cy="0"/>
          <a:chOff x="0" y="0"/>
          <a:chExt cx="0" cy="0"/>
        </a:xfrm>
      </p:grpSpPr>
      <p:pic>
        <p:nvPicPr>
          <p:cNvPr id="12" name="Picture 11" descr="A group of people sitting around a table&#10;&#10;AI-generated content may be incorrect.">
            <a:extLst>
              <a:ext uri="{FF2B5EF4-FFF2-40B4-BE49-F238E27FC236}">
                <a16:creationId xmlns:a16="http://schemas.microsoft.com/office/drawing/2014/main" id="{1027B0D4-A2FC-7787-1142-C0FED50487D6}"/>
              </a:ext>
            </a:extLst>
          </p:cNvPr>
          <p:cNvPicPr>
            <a:picLocks noChangeAspect="1"/>
          </p:cNvPicPr>
          <p:nvPr/>
        </p:nvPicPr>
        <p:blipFill>
          <a:blip r:embed="rId3">
            <a:extLst>
              <a:ext uri="{28A0092B-C50C-407E-A947-70E740481C1C}">
                <a14:useLocalDpi xmlns:a14="http://schemas.microsoft.com/office/drawing/2010/main" val="0"/>
              </a:ext>
            </a:extLst>
          </a:blip>
          <a:srcRect l="57797" t="2811" r="21629" b="138"/>
          <a:stretch>
            <a:fillRect/>
          </a:stretch>
        </p:blipFill>
        <p:spPr>
          <a:xfrm>
            <a:off x="-530" y="892688"/>
            <a:ext cx="1896450" cy="5961453"/>
          </a:xfrm>
          <a:prstGeom prst="rect">
            <a:avLst/>
          </a:prstGeom>
        </p:spPr>
      </p:pic>
      <p:sp>
        <p:nvSpPr>
          <p:cNvPr id="6" name="Rectangle 5">
            <a:extLst>
              <a:ext uri="{FF2B5EF4-FFF2-40B4-BE49-F238E27FC236}">
                <a16:creationId xmlns:a16="http://schemas.microsoft.com/office/drawing/2014/main" id="{9CD6D9D3-DCCA-7585-2611-B350A2FB40B4}"/>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A5CDCE-C968-8888-848E-D40398B1EC29}"/>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does ESG stand for?</a:t>
            </a:r>
          </a:p>
        </p:txBody>
      </p:sp>
      <p:sp>
        <p:nvSpPr>
          <p:cNvPr id="23" name="Rectangle 22">
            <a:extLst>
              <a:ext uri="{FF2B5EF4-FFF2-40B4-BE49-F238E27FC236}">
                <a16:creationId xmlns:a16="http://schemas.microsoft.com/office/drawing/2014/main" id="{F6D9051F-3352-7D08-DC54-677043EA8D81}"/>
              </a:ext>
            </a:extLst>
          </p:cNvPr>
          <p:cNvSpPr/>
          <p:nvPr/>
        </p:nvSpPr>
        <p:spPr>
          <a:xfrm>
            <a:off x="-530" y="899521"/>
            <a:ext cx="1896450" cy="5957248"/>
          </a:xfrm>
          <a:prstGeom prst="rect">
            <a:avLst/>
          </a:prstGeom>
          <a:solidFill>
            <a:srgbClr val="E5E5E5">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678D248-391F-6C14-B4EA-0072603FA774}"/>
              </a:ext>
            </a:extLst>
          </p:cNvPr>
          <p:cNvSpPr/>
          <p:nvPr/>
        </p:nvSpPr>
        <p:spPr>
          <a:xfrm>
            <a:off x="5099185" y="3090340"/>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CD098D-1BE5-78A3-EF4B-7858B9DE90B6}"/>
              </a:ext>
            </a:extLst>
          </p:cNvPr>
          <p:cNvSpPr/>
          <p:nvPr/>
        </p:nvSpPr>
        <p:spPr>
          <a:xfrm>
            <a:off x="6832480" y="4812291"/>
            <a:ext cx="970400" cy="970400"/>
          </a:xfrm>
          <a:prstGeom prst="ellipse">
            <a:avLst/>
          </a:prstGeom>
          <a:solidFill>
            <a:srgbClr val="B06F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DC3CF06-7238-4354-14C1-43FA056A169C}"/>
              </a:ext>
            </a:extLst>
          </p:cNvPr>
          <p:cNvSpPr/>
          <p:nvPr/>
        </p:nvSpPr>
        <p:spPr>
          <a:xfrm>
            <a:off x="6955468" y="2284043"/>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69B37DB-31BB-2A80-5C09-9F08D514AABE}"/>
              </a:ext>
            </a:extLst>
          </p:cNvPr>
          <p:cNvCxnSpPr>
            <a:cxnSpLocks/>
            <a:stCxn id="8" idx="7"/>
            <a:endCxn id="10" idx="2"/>
          </p:cNvCxnSpPr>
          <p:nvPr/>
        </p:nvCxnSpPr>
        <p:spPr>
          <a:xfrm flipV="1">
            <a:off x="5927473" y="2769243"/>
            <a:ext cx="1027995" cy="463209"/>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57D8DF3-3469-6279-8C30-87EEB8F612B5}"/>
              </a:ext>
            </a:extLst>
          </p:cNvPr>
          <p:cNvCxnSpPr>
            <a:cxnSpLocks/>
            <a:stCxn id="8" idx="5"/>
            <a:endCxn id="9" idx="1"/>
          </p:cNvCxnSpPr>
          <p:nvPr/>
        </p:nvCxnSpPr>
        <p:spPr>
          <a:xfrm>
            <a:off x="5927473" y="3918628"/>
            <a:ext cx="1047119" cy="1035775"/>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BA6E424-CD01-595A-A54E-8976790F44C8}"/>
              </a:ext>
            </a:extLst>
          </p:cNvPr>
          <p:cNvCxnSpPr>
            <a:cxnSpLocks/>
            <a:stCxn id="10" idx="4"/>
            <a:endCxn id="9" idx="0"/>
          </p:cNvCxnSpPr>
          <p:nvPr/>
        </p:nvCxnSpPr>
        <p:spPr>
          <a:xfrm flipH="1">
            <a:off x="7317680" y="3254443"/>
            <a:ext cx="122988" cy="1557848"/>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9FA8E56-CB30-69CC-CA1C-063685C51D9B}"/>
              </a:ext>
            </a:extLst>
          </p:cNvPr>
          <p:cNvSpPr txBox="1"/>
          <p:nvPr/>
        </p:nvSpPr>
        <p:spPr>
          <a:xfrm>
            <a:off x="2381120" y="1378161"/>
            <a:ext cx="1348285" cy="253916"/>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circle.</a:t>
            </a:r>
          </a:p>
        </p:txBody>
      </p:sp>
      <p:pic>
        <p:nvPicPr>
          <p:cNvPr id="7" name="Picture 6" descr="A blue line drawing of a gavel on a book&#10;&#10;AI-generated content may be incorrect.">
            <a:extLst>
              <a:ext uri="{FF2B5EF4-FFF2-40B4-BE49-F238E27FC236}">
                <a16:creationId xmlns:a16="http://schemas.microsoft.com/office/drawing/2014/main" id="{0AD7036E-1A06-D79A-DA82-AE4B8383799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046995" y="5047126"/>
            <a:ext cx="521049" cy="521049"/>
          </a:xfrm>
          <a:prstGeom prst="rect">
            <a:avLst/>
          </a:prstGeom>
        </p:spPr>
      </p:pic>
      <p:pic>
        <p:nvPicPr>
          <p:cNvPr id="17" name="Picture 16" descr="A blue line drawing of a plant&#10;&#10;AI-generated content may be incorrect.">
            <a:extLst>
              <a:ext uri="{FF2B5EF4-FFF2-40B4-BE49-F238E27FC236}">
                <a16:creationId xmlns:a16="http://schemas.microsoft.com/office/drawing/2014/main" id="{AE0401EB-9643-9276-FE5C-2F71E2DDBA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3860" y="3315015"/>
            <a:ext cx="521049" cy="521049"/>
          </a:xfrm>
          <a:prstGeom prst="rect">
            <a:avLst/>
          </a:prstGeom>
        </p:spPr>
      </p:pic>
      <p:pic>
        <p:nvPicPr>
          <p:cNvPr id="21" name="Picture 20" descr="A blue outline of a group of people in a hands&#10;&#10;AI-generated content may be incorrect.">
            <a:extLst>
              <a:ext uri="{FF2B5EF4-FFF2-40B4-BE49-F238E27FC236}">
                <a16:creationId xmlns:a16="http://schemas.microsoft.com/office/drawing/2014/main" id="{2E7C1F1A-0687-A3B6-67AD-854086D79E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0064" y="2508639"/>
            <a:ext cx="521208" cy="521208"/>
          </a:xfrm>
          <a:prstGeom prst="rect">
            <a:avLst/>
          </a:prstGeom>
        </p:spPr>
      </p:pic>
      <p:sp>
        <p:nvSpPr>
          <p:cNvPr id="2" name="Rectangle 1">
            <a:extLst>
              <a:ext uri="{FF2B5EF4-FFF2-40B4-BE49-F238E27FC236}">
                <a16:creationId xmlns:a16="http://schemas.microsoft.com/office/drawing/2014/main" id="{586E6F50-4031-8AE1-E63D-BC69A61A7CB3}"/>
              </a:ext>
            </a:extLst>
          </p:cNvPr>
          <p:cNvSpPr/>
          <p:nvPr/>
        </p:nvSpPr>
        <p:spPr>
          <a:xfrm>
            <a:off x="8017395" y="4284260"/>
            <a:ext cx="3214049" cy="1821899"/>
          </a:xfrm>
          <a:prstGeom prst="rect">
            <a:avLst/>
          </a:prstGeom>
          <a:solidFill>
            <a:srgbClr val="E5E5E5"/>
          </a:solidFill>
          <a:ln>
            <a:solidFill>
              <a:srgbClr val="B06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Governance</a:t>
            </a:r>
          </a:p>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This involves topics such as corporate governance and responsibility, ethics, transparent communication with stakeholders, compliance with relevant laws and regulations, and prevention of corruption and bribery</a:t>
            </a:r>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p:txBody>
      </p:sp>
      <p:pic>
        <p:nvPicPr>
          <p:cNvPr id="3" name="Graphic 2" descr="Caret Down with solid fill">
            <a:extLst>
              <a:ext uri="{FF2B5EF4-FFF2-40B4-BE49-F238E27FC236}">
                <a16:creationId xmlns:a16="http://schemas.microsoft.com/office/drawing/2014/main" id="{63BDC28C-6EE4-78F5-9DBC-1359D359EB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416351" y="6320742"/>
            <a:ext cx="457200" cy="457200"/>
          </a:xfrm>
          <a:prstGeom prst="rect">
            <a:avLst/>
          </a:prstGeom>
        </p:spPr>
      </p:pic>
      <p:pic>
        <p:nvPicPr>
          <p:cNvPr id="11" name="Graphic 10" descr="Caret Down with solid fill">
            <a:extLst>
              <a:ext uri="{FF2B5EF4-FFF2-40B4-BE49-F238E27FC236}">
                <a16:creationId xmlns:a16="http://schemas.microsoft.com/office/drawing/2014/main" id="{D659F44F-8F44-4B6E-9ED8-1B6D9E8A1188}"/>
              </a:ext>
            </a:extLst>
          </p:cNvPr>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flipH="1">
            <a:off x="318449" y="6320741"/>
            <a:ext cx="457200" cy="457200"/>
          </a:xfrm>
          <a:prstGeom prst="rect">
            <a:avLst/>
          </a:prstGeom>
        </p:spPr>
      </p:pic>
      <p:pic>
        <p:nvPicPr>
          <p:cNvPr id="14" name="Graphic 13" descr="Caret Down with solid fill">
            <a:extLst>
              <a:ext uri="{FF2B5EF4-FFF2-40B4-BE49-F238E27FC236}">
                <a16:creationId xmlns:a16="http://schemas.microsoft.com/office/drawing/2014/main" id="{66F9A262-5766-CEF9-931E-3134B1F6EE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11568751" y="6320742"/>
            <a:ext cx="457200" cy="457200"/>
          </a:xfrm>
          <a:prstGeom prst="rect">
            <a:avLst/>
          </a:prstGeom>
        </p:spPr>
      </p:pic>
    </p:spTree>
    <p:custDataLst>
      <p:tags r:id="rId1"/>
    </p:custDataLst>
    <p:extLst>
      <p:ext uri="{BB962C8B-B14F-4D97-AF65-F5344CB8AC3E}">
        <p14:creationId xmlns:p14="http://schemas.microsoft.com/office/powerpoint/2010/main" val="954963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7ED8406C-CEA0-196A-442A-6083343015D7}"/>
            </a:ext>
          </a:extLst>
        </p:cNvPr>
        <p:cNvGrpSpPr/>
        <p:nvPr/>
      </p:nvGrpSpPr>
      <p:grpSpPr>
        <a:xfrm>
          <a:off x="0" y="0"/>
          <a:ext cx="0" cy="0"/>
          <a:chOff x="0" y="0"/>
          <a:chExt cx="0" cy="0"/>
        </a:xfrm>
      </p:grpSpPr>
      <p:pic>
        <p:nvPicPr>
          <p:cNvPr id="12" name="Picture 11" descr="A group of people sitting around a table&#10;&#10;AI-generated content may be incorrect.">
            <a:extLst>
              <a:ext uri="{FF2B5EF4-FFF2-40B4-BE49-F238E27FC236}">
                <a16:creationId xmlns:a16="http://schemas.microsoft.com/office/drawing/2014/main" id="{C2DE5255-3398-8D66-58A5-FAF3CB34922A}"/>
              </a:ext>
            </a:extLst>
          </p:cNvPr>
          <p:cNvPicPr>
            <a:picLocks noChangeAspect="1"/>
          </p:cNvPicPr>
          <p:nvPr/>
        </p:nvPicPr>
        <p:blipFill>
          <a:blip r:embed="rId3">
            <a:extLst>
              <a:ext uri="{28A0092B-C50C-407E-A947-70E740481C1C}">
                <a14:useLocalDpi xmlns:a14="http://schemas.microsoft.com/office/drawing/2010/main" val="0"/>
              </a:ext>
            </a:extLst>
          </a:blip>
          <a:srcRect l="57797" t="2811" r="21629" b="138"/>
          <a:stretch>
            <a:fillRect/>
          </a:stretch>
        </p:blipFill>
        <p:spPr>
          <a:xfrm>
            <a:off x="-530" y="892688"/>
            <a:ext cx="1896450" cy="5961453"/>
          </a:xfrm>
          <a:prstGeom prst="rect">
            <a:avLst/>
          </a:prstGeom>
        </p:spPr>
      </p:pic>
      <p:sp>
        <p:nvSpPr>
          <p:cNvPr id="6" name="Rectangle 5">
            <a:extLst>
              <a:ext uri="{FF2B5EF4-FFF2-40B4-BE49-F238E27FC236}">
                <a16:creationId xmlns:a16="http://schemas.microsoft.com/office/drawing/2014/main" id="{5534CB46-BCA4-920D-A3EF-EE23C33BC21A}"/>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651AAC-656E-7CE9-CD09-7ABBC845FC02}"/>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does ESG stand for?</a:t>
            </a:r>
          </a:p>
        </p:txBody>
      </p:sp>
      <p:pic>
        <p:nvPicPr>
          <p:cNvPr id="24" name="Graphic 23" descr="Caret Down with solid fill">
            <a:extLst>
              <a:ext uri="{FF2B5EF4-FFF2-40B4-BE49-F238E27FC236}">
                <a16:creationId xmlns:a16="http://schemas.microsoft.com/office/drawing/2014/main" id="{7DC51662-E2B8-E7B0-395D-E7724C64E3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416351" y="6320742"/>
            <a:ext cx="457200" cy="457200"/>
          </a:xfrm>
          <a:prstGeom prst="rect">
            <a:avLst/>
          </a:prstGeom>
        </p:spPr>
      </p:pic>
      <p:sp>
        <p:nvSpPr>
          <p:cNvPr id="23" name="Rectangle 22">
            <a:extLst>
              <a:ext uri="{FF2B5EF4-FFF2-40B4-BE49-F238E27FC236}">
                <a16:creationId xmlns:a16="http://schemas.microsoft.com/office/drawing/2014/main" id="{922F5711-559E-3FAB-A25C-3E04612E364C}"/>
              </a:ext>
            </a:extLst>
          </p:cNvPr>
          <p:cNvSpPr/>
          <p:nvPr/>
        </p:nvSpPr>
        <p:spPr>
          <a:xfrm>
            <a:off x="-530" y="899521"/>
            <a:ext cx="1896450" cy="5957248"/>
          </a:xfrm>
          <a:prstGeom prst="rect">
            <a:avLst/>
          </a:prstGeom>
          <a:solidFill>
            <a:srgbClr val="E5E5E5">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Caret Down with solid fill">
            <a:extLst>
              <a:ext uri="{FF2B5EF4-FFF2-40B4-BE49-F238E27FC236}">
                <a16:creationId xmlns:a16="http://schemas.microsoft.com/office/drawing/2014/main" id="{63D43C8E-F8A8-6984-D921-1C54A65985AF}"/>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5400000" flipH="1">
            <a:off x="318449" y="6320741"/>
            <a:ext cx="457200" cy="457200"/>
          </a:xfrm>
          <a:prstGeom prst="rect">
            <a:avLst/>
          </a:prstGeom>
        </p:spPr>
      </p:pic>
      <p:cxnSp>
        <p:nvCxnSpPr>
          <p:cNvPr id="13" name="Straight Connector 12">
            <a:extLst>
              <a:ext uri="{FF2B5EF4-FFF2-40B4-BE49-F238E27FC236}">
                <a16:creationId xmlns:a16="http://schemas.microsoft.com/office/drawing/2014/main" id="{B5C76B51-018D-6D62-E63A-99BE8B79A9F2}"/>
              </a:ext>
            </a:extLst>
          </p:cNvPr>
          <p:cNvCxnSpPr>
            <a:cxnSpLocks/>
            <a:stCxn id="8" idx="7"/>
            <a:endCxn id="10" idx="2"/>
          </p:cNvCxnSpPr>
          <p:nvPr/>
        </p:nvCxnSpPr>
        <p:spPr>
          <a:xfrm flipV="1">
            <a:off x="3181567" y="2415346"/>
            <a:ext cx="648071" cy="947885"/>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7E3B0B-5F95-FE1D-E359-DC3223B1B090}"/>
              </a:ext>
            </a:extLst>
          </p:cNvPr>
          <p:cNvCxnSpPr>
            <a:cxnSpLocks/>
            <a:stCxn id="8" idx="5"/>
            <a:endCxn id="9" idx="1"/>
          </p:cNvCxnSpPr>
          <p:nvPr/>
        </p:nvCxnSpPr>
        <p:spPr>
          <a:xfrm>
            <a:off x="3181567" y="3934461"/>
            <a:ext cx="766376" cy="789058"/>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7126AEC-E451-18C7-D4B5-B54DA3DB7CD0}"/>
              </a:ext>
            </a:extLst>
          </p:cNvPr>
          <p:cNvCxnSpPr>
            <a:cxnSpLocks/>
            <a:stCxn id="10" idx="4"/>
            <a:endCxn id="9" idx="0"/>
          </p:cNvCxnSpPr>
          <p:nvPr/>
        </p:nvCxnSpPr>
        <p:spPr>
          <a:xfrm>
            <a:off x="4233558" y="2819266"/>
            <a:ext cx="0" cy="1785948"/>
          </a:xfrm>
          <a:prstGeom prst="line">
            <a:avLst/>
          </a:prstGeom>
          <a:ln w="38100">
            <a:solidFill>
              <a:srgbClr val="E5E5E5"/>
            </a:solidFill>
          </a:ln>
        </p:spPr>
        <p:style>
          <a:lnRef idx="2">
            <a:schemeClr val="accent1"/>
          </a:lnRef>
          <a:fillRef idx="0">
            <a:schemeClr val="accent1"/>
          </a:fillRef>
          <a:effectRef idx="1">
            <a:schemeClr val="accent1"/>
          </a:effectRef>
          <a:fontRef idx="minor">
            <a:schemeClr val="tx1"/>
          </a:fontRef>
        </p:style>
      </p:cxnSp>
      <p:pic>
        <p:nvPicPr>
          <p:cNvPr id="37" name="Graphic 36" descr="Caret Down with solid fill">
            <a:extLst>
              <a:ext uri="{FF2B5EF4-FFF2-40B4-BE49-F238E27FC236}">
                <a16:creationId xmlns:a16="http://schemas.microsoft.com/office/drawing/2014/main" id="{A729B300-91AE-698A-1A71-6276950E10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568751" y="6320742"/>
            <a:ext cx="457200" cy="457200"/>
          </a:xfrm>
          <a:prstGeom prst="rect">
            <a:avLst/>
          </a:prstGeom>
        </p:spPr>
      </p:pic>
      <p:grpSp>
        <p:nvGrpSpPr>
          <p:cNvPr id="11" name="Group 10">
            <a:extLst>
              <a:ext uri="{FF2B5EF4-FFF2-40B4-BE49-F238E27FC236}">
                <a16:creationId xmlns:a16="http://schemas.microsoft.com/office/drawing/2014/main" id="{DF00246D-EFDE-51E6-8137-107C5509B15E}"/>
              </a:ext>
            </a:extLst>
          </p:cNvPr>
          <p:cNvGrpSpPr/>
          <p:nvPr/>
        </p:nvGrpSpPr>
        <p:grpSpPr>
          <a:xfrm>
            <a:off x="3829638" y="4605214"/>
            <a:ext cx="807840" cy="807840"/>
            <a:chOff x="4404240" y="4656370"/>
            <a:chExt cx="970400" cy="970400"/>
          </a:xfrm>
        </p:grpSpPr>
        <p:sp>
          <p:nvSpPr>
            <p:cNvPr id="9" name="Oval 8">
              <a:extLst>
                <a:ext uri="{FF2B5EF4-FFF2-40B4-BE49-F238E27FC236}">
                  <a16:creationId xmlns:a16="http://schemas.microsoft.com/office/drawing/2014/main" id="{054AB2A0-72DF-6362-F4A7-50990E8491F8}"/>
                </a:ext>
              </a:extLst>
            </p:cNvPr>
            <p:cNvSpPr/>
            <p:nvPr/>
          </p:nvSpPr>
          <p:spPr>
            <a:xfrm>
              <a:off x="4404240" y="4656370"/>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line drawing of a gavel on a book&#10;&#10;AI-generated content may be incorrect.">
              <a:extLst>
                <a:ext uri="{FF2B5EF4-FFF2-40B4-BE49-F238E27FC236}">
                  <a16:creationId xmlns:a16="http://schemas.microsoft.com/office/drawing/2014/main" id="{780F76C0-681A-6A84-083D-6319E57796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8755" y="4891205"/>
              <a:ext cx="521049" cy="521049"/>
            </a:xfrm>
            <a:prstGeom prst="rect">
              <a:avLst/>
            </a:prstGeom>
          </p:spPr>
        </p:pic>
      </p:grpSp>
      <p:grpSp>
        <p:nvGrpSpPr>
          <p:cNvPr id="2" name="Group 1">
            <a:extLst>
              <a:ext uri="{FF2B5EF4-FFF2-40B4-BE49-F238E27FC236}">
                <a16:creationId xmlns:a16="http://schemas.microsoft.com/office/drawing/2014/main" id="{385F3860-D4E5-E9C1-3025-328109D3FFC8}"/>
              </a:ext>
            </a:extLst>
          </p:cNvPr>
          <p:cNvGrpSpPr/>
          <p:nvPr/>
        </p:nvGrpSpPr>
        <p:grpSpPr>
          <a:xfrm>
            <a:off x="2492032" y="3244926"/>
            <a:ext cx="807840" cy="807840"/>
            <a:chOff x="2670945" y="2934419"/>
            <a:chExt cx="970400" cy="970400"/>
          </a:xfrm>
        </p:grpSpPr>
        <p:sp>
          <p:nvSpPr>
            <p:cNvPr id="8" name="Oval 7">
              <a:extLst>
                <a:ext uri="{FF2B5EF4-FFF2-40B4-BE49-F238E27FC236}">
                  <a16:creationId xmlns:a16="http://schemas.microsoft.com/office/drawing/2014/main" id="{C358C6A7-F60A-338F-AA4B-296057450EB3}"/>
                </a:ext>
              </a:extLst>
            </p:cNvPr>
            <p:cNvSpPr/>
            <p:nvPr/>
          </p:nvSpPr>
          <p:spPr>
            <a:xfrm>
              <a:off x="2670945" y="2934419"/>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ue line drawing of a plant&#10;&#10;AI-generated content may be incorrect.">
              <a:extLst>
                <a:ext uri="{FF2B5EF4-FFF2-40B4-BE49-F238E27FC236}">
                  <a16:creationId xmlns:a16="http://schemas.microsoft.com/office/drawing/2014/main" id="{222521AA-EE77-73BE-BE08-B1F3B75ED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5620" y="3159094"/>
              <a:ext cx="521049" cy="521049"/>
            </a:xfrm>
            <a:prstGeom prst="rect">
              <a:avLst/>
            </a:prstGeom>
          </p:spPr>
        </p:pic>
      </p:grpSp>
      <p:grpSp>
        <p:nvGrpSpPr>
          <p:cNvPr id="3" name="Group 2">
            <a:extLst>
              <a:ext uri="{FF2B5EF4-FFF2-40B4-BE49-F238E27FC236}">
                <a16:creationId xmlns:a16="http://schemas.microsoft.com/office/drawing/2014/main" id="{45E7F940-3D0F-B3FE-8FCF-F875ADEDC96B}"/>
              </a:ext>
            </a:extLst>
          </p:cNvPr>
          <p:cNvGrpSpPr/>
          <p:nvPr/>
        </p:nvGrpSpPr>
        <p:grpSpPr>
          <a:xfrm>
            <a:off x="3829638" y="2011426"/>
            <a:ext cx="807840" cy="807840"/>
            <a:chOff x="4527228" y="2128122"/>
            <a:chExt cx="970400" cy="970400"/>
          </a:xfrm>
        </p:grpSpPr>
        <p:sp>
          <p:nvSpPr>
            <p:cNvPr id="10" name="Oval 9">
              <a:extLst>
                <a:ext uri="{FF2B5EF4-FFF2-40B4-BE49-F238E27FC236}">
                  <a16:creationId xmlns:a16="http://schemas.microsoft.com/office/drawing/2014/main" id="{DC80F033-4DDE-D0E7-D8D1-4309CD8A1FC0}"/>
                </a:ext>
              </a:extLst>
            </p:cNvPr>
            <p:cNvSpPr/>
            <p:nvPr/>
          </p:nvSpPr>
          <p:spPr>
            <a:xfrm>
              <a:off x="4527228" y="2128122"/>
              <a:ext cx="970400" cy="970400"/>
            </a:xfrm>
            <a:prstGeom prst="ellipse">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outline of a group of people in a hands&#10;&#10;AI-generated content may be incorrect.">
              <a:extLst>
                <a:ext uri="{FF2B5EF4-FFF2-40B4-BE49-F238E27FC236}">
                  <a16:creationId xmlns:a16="http://schemas.microsoft.com/office/drawing/2014/main" id="{2D9FACAF-96C8-28C9-380E-9B41734688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sp>
        <p:nvSpPr>
          <p:cNvPr id="14" name="Rectangle 13">
            <a:extLst>
              <a:ext uri="{FF2B5EF4-FFF2-40B4-BE49-F238E27FC236}">
                <a16:creationId xmlns:a16="http://schemas.microsoft.com/office/drawing/2014/main" id="{71C76807-8E26-AA67-9AA6-979EFBC693AA}"/>
              </a:ext>
            </a:extLst>
          </p:cNvPr>
          <p:cNvSpPr/>
          <p:nvPr/>
        </p:nvSpPr>
        <p:spPr>
          <a:xfrm>
            <a:off x="5387476" y="2874158"/>
            <a:ext cx="5141933" cy="182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rial" panose="020B0604020202020204" pitchFamily="34" charset="0"/>
                <a:ea typeface="Aptos" panose="020B0004020202020204" pitchFamily="34" charset="0"/>
                <a:cs typeface="Arial" panose="020B0604020202020204" pitchFamily="34" charset="0"/>
              </a:rPr>
              <a:t>Supply chain sustainability involves managing environmental, social, and economic impacts while promoting good governance practices throughout the value chain.</a:t>
            </a:r>
          </a:p>
        </p:txBody>
      </p:sp>
    </p:spTree>
    <p:custDataLst>
      <p:tags r:id="rId1"/>
    </p:custDataLst>
    <p:extLst>
      <p:ext uri="{BB962C8B-B14F-4D97-AF65-F5344CB8AC3E}">
        <p14:creationId xmlns:p14="http://schemas.microsoft.com/office/powerpoint/2010/main" val="251016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F51CF9A1-87A5-59B0-5664-0276253651F2}"/>
            </a:ext>
          </a:extLst>
        </p:cNvPr>
        <p:cNvGrpSpPr/>
        <p:nvPr/>
      </p:nvGrpSpPr>
      <p:grpSpPr>
        <a:xfrm>
          <a:off x="0" y="0"/>
          <a:ext cx="0" cy="0"/>
          <a:chOff x="0" y="0"/>
          <a:chExt cx="0" cy="0"/>
        </a:xfrm>
      </p:grpSpPr>
      <p:sp>
        <p:nvSpPr>
          <p:cNvPr id="33" name="Trapezoid 32">
            <a:extLst>
              <a:ext uri="{FF2B5EF4-FFF2-40B4-BE49-F238E27FC236}">
                <a16:creationId xmlns:a16="http://schemas.microsoft.com/office/drawing/2014/main" id="{F1733DD7-3B42-5D1A-FE37-CBAC111DE429}"/>
              </a:ext>
            </a:extLst>
          </p:cNvPr>
          <p:cNvSpPr/>
          <p:nvPr/>
        </p:nvSpPr>
        <p:spPr>
          <a:xfrm rot="10800000">
            <a:off x="7231380" y="2754309"/>
            <a:ext cx="3418840" cy="2505235"/>
          </a:xfrm>
          <a:prstGeom prst="trapezoid">
            <a:avLst>
              <a:gd name="adj" fmla="val 46429"/>
            </a:avLst>
          </a:prstGeom>
          <a:solidFill>
            <a:srgbClr val="003A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6DA653-DDAA-579D-6F07-810D48462546}"/>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E7317E-B71D-FADC-BF73-419B3E663B3F}"/>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is our supply chain?</a:t>
            </a:r>
          </a:p>
        </p:txBody>
      </p:sp>
      <p:pic>
        <p:nvPicPr>
          <p:cNvPr id="18" name="Graphic 17" descr="Caret Down with solid fill">
            <a:extLst>
              <a:ext uri="{FF2B5EF4-FFF2-40B4-BE49-F238E27FC236}">
                <a16:creationId xmlns:a16="http://schemas.microsoft.com/office/drawing/2014/main" id="{1FC77C3E-C0D9-2DF8-1D46-33DDE2706B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sp>
        <p:nvSpPr>
          <p:cNvPr id="25" name="TextBox 24">
            <a:extLst>
              <a:ext uri="{FF2B5EF4-FFF2-40B4-BE49-F238E27FC236}">
                <a16:creationId xmlns:a16="http://schemas.microsoft.com/office/drawing/2014/main" id="{CA801F68-AF8D-E858-EBE7-CE7347C13A10}"/>
              </a:ext>
            </a:extLst>
          </p:cNvPr>
          <p:cNvSpPr txBox="1"/>
          <p:nvPr/>
        </p:nvSpPr>
        <p:spPr>
          <a:xfrm>
            <a:off x="883920" y="2439966"/>
            <a:ext cx="3688080" cy="223651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Our supply chain includes multiple tiers of suppliers and business partners, where our suppliers have their own suppliers. </a:t>
            </a:r>
          </a:p>
          <a:p>
            <a:pPr indent="0">
              <a:spcAft>
                <a:spcPts val="800"/>
              </a:spcAft>
              <a:buNone/>
            </a:pPr>
            <a:r>
              <a:rPr lang="en-US" sz="1400" dirty="0">
                <a:solidFill>
                  <a:schemeClr val="bg1"/>
                </a:solidFill>
                <a:latin typeface="Arial" panose="020B0604020202020204" pitchFamily="34" charset="0"/>
                <a:cs typeface="Arial" panose="020B0604020202020204" pitchFamily="34" charset="0"/>
              </a:rPr>
              <a:t>The first tier supplies directly to us as a client, the second tier supplies to the first tier, and so on.</a:t>
            </a:r>
          </a:p>
          <a:p>
            <a:pPr indent="0">
              <a:spcAft>
                <a:spcPts val="800"/>
              </a:spcAft>
              <a:buNone/>
            </a:pPr>
            <a:r>
              <a:rPr lang="en-US" sz="1400" dirty="0">
                <a:solidFill>
                  <a:schemeClr val="bg1"/>
                </a:solidFill>
                <a:latin typeface="Arial" panose="020B0604020202020204" pitchFamily="34" charset="0"/>
                <a:cs typeface="Arial" panose="020B0604020202020204" pitchFamily="34" charset="0"/>
              </a:rPr>
              <a:t>This complexity, involving diverse industries and broad geographical reach, significantly impacts our sustainability efforts. </a:t>
            </a:r>
          </a:p>
        </p:txBody>
      </p:sp>
      <p:sp>
        <p:nvSpPr>
          <p:cNvPr id="27" name="Rectangle 26">
            <a:extLst>
              <a:ext uri="{FF2B5EF4-FFF2-40B4-BE49-F238E27FC236}">
                <a16:creationId xmlns:a16="http://schemas.microsoft.com/office/drawing/2014/main" id="{B330D871-9DBA-862A-BAE8-53929794953C}"/>
              </a:ext>
            </a:extLst>
          </p:cNvPr>
          <p:cNvSpPr/>
          <p:nvPr/>
        </p:nvSpPr>
        <p:spPr>
          <a:xfrm>
            <a:off x="6573520" y="2547467"/>
            <a:ext cx="4734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e&amp; PPF</a:t>
            </a:r>
          </a:p>
        </p:txBody>
      </p:sp>
      <p:sp>
        <p:nvSpPr>
          <p:cNvPr id="28" name="Rectangle 27">
            <a:extLst>
              <a:ext uri="{FF2B5EF4-FFF2-40B4-BE49-F238E27FC236}">
                <a16:creationId xmlns:a16="http://schemas.microsoft.com/office/drawing/2014/main" id="{8893CD5F-2962-B3E8-F310-541508CE4722}"/>
              </a:ext>
            </a:extLst>
          </p:cNvPr>
          <p:cNvSpPr/>
          <p:nvPr/>
        </p:nvSpPr>
        <p:spPr>
          <a:xfrm>
            <a:off x="8143240" y="4845860"/>
            <a:ext cx="15951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3</a:t>
            </a:r>
          </a:p>
        </p:txBody>
      </p:sp>
      <p:sp>
        <p:nvSpPr>
          <p:cNvPr id="29" name="Rectangle 28">
            <a:extLst>
              <a:ext uri="{FF2B5EF4-FFF2-40B4-BE49-F238E27FC236}">
                <a16:creationId xmlns:a16="http://schemas.microsoft.com/office/drawing/2014/main" id="{08EC33E5-21ED-26AD-622B-5ABF8D1EE841}"/>
              </a:ext>
            </a:extLst>
          </p:cNvPr>
          <p:cNvSpPr/>
          <p:nvPr/>
        </p:nvSpPr>
        <p:spPr>
          <a:xfrm>
            <a:off x="7589520" y="4160752"/>
            <a:ext cx="2702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2</a:t>
            </a:r>
          </a:p>
        </p:txBody>
      </p:sp>
      <p:sp>
        <p:nvSpPr>
          <p:cNvPr id="31" name="Rectangle 30">
            <a:extLst>
              <a:ext uri="{FF2B5EF4-FFF2-40B4-BE49-F238E27FC236}">
                <a16:creationId xmlns:a16="http://schemas.microsoft.com/office/drawing/2014/main" id="{A103D035-F939-C89F-729A-F8F761EF49DF}"/>
              </a:ext>
            </a:extLst>
          </p:cNvPr>
          <p:cNvSpPr/>
          <p:nvPr/>
        </p:nvSpPr>
        <p:spPr>
          <a:xfrm>
            <a:off x="7178040" y="3475644"/>
            <a:ext cx="35255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1</a:t>
            </a:r>
          </a:p>
        </p:txBody>
      </p:sp>
      <p:pic>
        <p:nvPicPr>
          <p:cNvPr id="40" name="Picture 39" descr="A white magnifying glass with a black background&#10;&#10;AI-generated content may be incorrect.">
            <a:extLst>
              <a:ext uri="{FF2B5EF4-FFF2-40B4-BE49-F238E27FC236}">
                <a16:creationId xmlns:a16="http://schemas.microsoft.com/office/drawing/2014/main" id="{A6C5302B-B656-3A04-4271-A0A13621D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358" y="3313598"/>
            <a:ext cx="413684" cy="413684"/>
          </a:xfrm>
          <a:prstGeom prst="rect">
            <a:avLst/>
          </a:prstGeom>
        </p:spPr>
      </p:pic>
      <p:sp>
        <p:nvSpPr>
          <p:cNvPr id="41" name="TextBox 40">
            <a:extLst>
              <a:ext uri="{FF2B5EF4-FFF2-40B4-BE49-F238E27FC236}">
                <a16:creationId xmlns:a16="http://schemas.microsoft.com/office/drawing/2014/main" id="{EA2E4BC8-1143-D32A-A9FA-2B6B5E56242F}"/>
              </a:ext>
            </a:extLst>
          </p:cNvPr>
          <p:cNvSpPr txBox="1"/>
          <p:nvPr/>
        </p:nvSpPr>
        <p:spPr>
          <a:xfrm>
            <a:off x="9586593" y="5611991"/>
            <a:ext cx="1782102" cy="400110"/>
          </a:xfrm>
          <a:prstGeom prst="rect">
            <a:avLst/>
          </a:prstGeom>
          <a:noFill/>
        </p:spPr>
        <p:txBody>
          <a:bodyPr wrap="square" rtlCol="0">
            <a:spAutoFit/>
          </a:bodyPr>
          <a:lstStyle/>
          <a:p>
            <a:pPr algn="r"/>
            <a:r>
              <a:rPr lang="en-US" sz="1000" i="1" dirty="0">
                <a:solidFill>
                  <a:schemeClr val="bg1"/>
                </a:solidFill>
                <a:latin typeface="Arial" panose="020B0604020202020204" pitchFamily="34" charset="0"/>
                <a:cs typeface="Arial" panose="020B0604020202020204" pitchFamily="34" charset="0"/>
              </a:rPr>
              <a:t>Click on the magnifying glass to read the example.</a:t>
            </a:r>
          </a:p>
        </p:txBody>
      </p:sp>
      <p:sp>
        <p:nvSpPr>
          <p:cNvPr id="43" name="TextBox 42">
            <a:extLst>
              <a:ext uri="{FF2B5EF4-FFF2-40B4-BE49-F238E27FC236}">
                <a16:creationId xmlns:a16="http://schemas.microsoft.com/office/drawing/2014/main" id="{6D445FE6-3CB5-B56D-259D-419D4C9B6432}"/>
              </a:ext>
            </a:extLst>
          </p:cNvPr>
          <p:cNvSpPr txBox="1"/>
          <p:nvPr/>
        </p:nvSpPr>
        <p:spPr>
          <a:xfrm>
            <a:off x="8172818" y="3131462"/>
            <a:ext cx="1535964" cy="307777"/>
          </a:xfrm>
          <a:prstGeom prst="rect">
            <a:avLst/>
          </a:prstGeom>
          <a:noFill/>
        </p:spPr>
        <p:txBody>
          <a:bodyPr wrap="square">
            <a:spAutoFit/>
          </a:bodyPr>
          <a:lstStyle/>
          <a:p>
            <a:pPr algn="ctr"/>
            <a:r>
              <a:rPr lang="en-US" sz="1400" dirty="0">
                <a:solidFill>
                  <a:schemeClr val="bg1"/>
                </a:solidFill>
                <a:latin typeface="Arial" panose="020B0604020202020204" pitchFamily="34" charset="0"/>
                <a:cs typeface="Arial" panose="020B0604020202020204" pitchFamily="34" charset="0"/>
              </a:rPr>
              <a:t>Suppliers</a:t>
            </a:r>
            <a:endParaRPr lang="en-US" sz="1400" dirty="0">
              <a:solidFill>
                <a:schemeClr val="bg1"/>
              </a:solidFill>
            </a:endParaRPr>
          </a:p>
        </p:txBody>
      </p:sp>
    </p:spTree>
    <p:custDataLst>
      <p:tags r:id="rId1"/>
    </p:custDataLst>
    <p:extLst>
      <p:ext uri="{BB962C8B-B14F-4D97-AF65-F5344CB8AC3E}">
        <p14:creationId xmlns:p14="http://schemas.microsoft.com/office/powerpoint/2010/main" val="18286304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7"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7"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7" grpId="0" animBg="1"/>
      <p:bldP spid="28" grpId="0" animBg="1"/>
      <p:bldP spid="29" grpId="0" animBg="1"/>
      <p:bldP spid="31" grpId="0" animBg="1"/>
      <p:bldP spid="41"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1A3A9800-E8D4-B630-9377-3A78AB68AB5A}"/>
            </a:ext>
          </a:extLst>
        </p:cNvPr>
        <p:cNvGrpSpPr/>
        <p:nvPr/>
      </p:nvGrpSpPr>
      <p:grpSpPr>
        <a:xfrm>
          <a:off x="0" y="0"/>
          <a:ext cx="0" cy="0"/>
          <a:chOff x="0" y="0"/>
          <a:chExt cx="0" cy="0"/>
        </a:xfrm>
      </p:grpSpPr>
      <p:sp>
        <p:nvSpPr>
          <p:cNvPr id="21" name="Trapezoid 20">
            <a:extLst>
              <a:ext uri="{FF2B5EF4-FFF2-40B4-BE49-F238E27FC236}">
                <a16:creationId xmlns:a16="http://schemas.microsoft.com/office/drawing/2014/main" id="{B1AF14F2-74B1-A9D8-E640-57878D08A4D1}"/>
              </a:ext>
            </a:extLst>
          </p:cNvPr>
          <p:cNvSpPr/>
          <p:nvPr/>
        </p:nvSpPr>
        <p:spPr>
          <a:xfrm rot="10800000">
            <a:off x="7231380" y="2754309"/>
            <a:ext cx="3418840" cy="2505235"/>
          </a:xfrm>
          <a:prstGeom prst="trapezoid">
            <a:avLst>
              <a:gd name="adj" fmla="val 46429"/>
            </a:avLst>
          </a:prstGeom>
          <a:solidFill>
            <a:srgbClr val="003A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601AEC5-94E6-D391-881B-3F76D29E45C2}"/>
              </a:ext>
            </a:extLst>
          </p:cNvPr>
          <p:cNvSpPr/>
          <p:nvPr/>
        </p:nvSpPr>
        <p:spPr>
          <a:xfrm>
            <a:off x="6573520" y="2547467"/>
            <a:ext cx="4734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e&amp; PPF</a:t>
            </a:r>
          </a:p>
        </p:txBody>
      </p:sp>
      <p:sp>
        <p:nvSpPr>
          <p:cNvPr id="23" name="Rectangle 22">
            <a:extLst>
              <a:ext uri="{FF2B5EF4-FFF2-40B4-BE49-F238E27FC236}">
                <a16:creationId xmlns:a16="http://schemas.microsoft.com/office/drawing/2014/main" id="{E0CEFD39-40CA-FEB4-3C03-CB8B01A9EE08}"/>
              </a:ext>
            </a:extLst>
          </p:cNvPr>
          <p:cNvSpPr/>
          <p:nvPr/>
        </p:nvSpPr>
        <p:spPr>
          <a:xfrm>
            <a:off x="8143240" y="4845860"/>
            <a:ext cx="15951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3</a:t>
            </a:r>
          </a:p>
        </p:txBody>
      </p:sp>
      <p:sp>
        <p:nvSpPr>
          <p:cNvPr id="24" name="Rectangle 23">
            <a:extLst>
              <a:ext uri="{FF2B5EF4-FFF2-40B4-BE49-F238E27FC236}">
                <a16:creationId xmlns:a16="http://schemas.microsoft.com/office/drawing/2014/main" id="{2D423D9C-8289-E46F-C949-803B34D66040}"/>
              </a:ext>
            </a:extLst>
          </p:cNvPr>
          <p:cNvSpPr/>
          <p:nvPr/>
        </p:nvSpPr>
        <p:spPr>
          <a:xfrm>
            <a:off x="7589520" y="4160752"/>
            <a:ext cx="2702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2</a:t>
            </a:r>
          </a:p>
        </p:txBody>
      </p:sp>
      <p:sp>
        <p:nvSpPr>
          <p:cNvPr id="26" name="Rectangle 25">
            <a:extLst>
              <a:ext uri="{FF2B5EF4-FFF2-40B4-BE49-F238E27FC236}">
                <a16:creationId xmlns:a16="http://schemas.microsoft.com/office/drawing/2014/main" id="{1B9AE6F9-A1D8-F705-2E03-E2D07FEC3699}"/>
              </a:ext>
            </a:extLst>
          </p:cNvPr>
          <p:cNvSpPr/>
          <p:nvPr/>
        </p:nvSpPr>
        <p:spPr>
          <a:xfrm>
            <a:off x="7178040" y="3475644"/>
            <a:ext cx="35255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1</a:t>
            </a:r>
          </a:p>
        </p:txBody>
      </p:sp>
      <p:pic>
        <p:nvPicPr>
          <p:cNvPr id="30" name="Picture 29" descr="A white magnifying glass with a black background&#10;&#10;AI-generated content may be incorrect.">
            <a:extLst>
              <a:ext uri="{FF2B5EF4-FFF2-40B4-BE49-F238E27FC236}">
                <a16:creationId xmlns:a16="http://schemas.microsoft.com/office/drawing/2014/main" id="{76D76DF6-524C-F0D0-E571-214DA8A6F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358" y="3313598"/>
            <a:ext cx="413684" cy="413684"/>
          </a:xfrm>
          <a:prstGeom prst="rect">
            <a:avLst/>
          </a:prstGeom>
        </p:spPr>
      </p:pic>
      <p:sp>
        <p:nvSpPr>
          <p:cNvPr id="32" name="TextBox 31">
            <a:extLst>
              <a:ext uri="{FF2B5EF4-FFF2-40B4-BE49-F238E27FC236}">
                <a16:creationId xmlns:a16="http://schemas.microsoft.com/office/drawing/2014/main" id="{E77F8CEB-B6C8-E901-ADE1-5AD0A1C6AE60}"/>
              </a:ext>
            </a:extLst>
          </p:cNvPr>
          <p:cNvSpPr txBox="1"/>
          <p:nvPr/>
        </p:nvSpPr>
        <p:spPr>
          <a:xfrm>
            <a:off x="8172818" y="3131462"/>
            <a:ext cx="1535964" cy="307777"/>
          </a:xfrm>
          <a:prstGeom prst="rect">
            <a:avLst/>
          </a:prstGeom>
          <a:noFill/>
        </p:spPr>
        <p:txBody>
          <a:bodyPr wrap="square">
            <a:spAutoFit/>
          </a:bodyPr>
          <a:lstStyle/>
          <a:p>
            <a:pPr algn="ctr"/>
            <a:r>
              <a:rPr lang="en-US" sz="1400" dirty="0">
                <a:solidFill>
                  <a:schemeClr val="bg1"/>
                </a:solidFill>
                <a:latin typeface="Arial" panose="020B0604020202020204" pitchFamily="34" charset="0"/>
                <a:cs typeface="Arial" panose="020B0604020202020204" pitchFamily="34" charset="0"/>
              </a:rPr>
              <a:t>Suppliers</a:t>
            </a:r>
            <a:endParaRPr lang="en-US" sz="1400" dirty="0">
              <a:solidFill>
                <a:schemeClr val="bg1"/>
              </a:solidFill>
            </a:endParaRPr>
          </a:p>
        </p:txBody>
      </p:sp>
      <p:sp>
        <p:nvSpPr>
          <p:cNvPr id="6" name="Rectangle 5">
            <a:extLst>
              <a:ext uri="{FF2B5EF4-FFF2-40B4-BE49-F238E27FC236}">
                <a16:creationId xmlns:a16="http://schemas.microsoft.com/office/drawing/2014/main" id="{21C6C68D-1424-9123-183F-5B4771E845B7}"/>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8109C2-7968-937A-E461-F03FE63489BD}"/>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is our supply chain?</a:t>
            </a:r>
          </a:p>
        </p:txBody>
      </p:sp>
      <p:pic>
        <p:nvPicPr>
          <p:cNvPr id="18" name="Graphic 17" descr="Caret Down with solid fill">
            <a:extLst>
              <a:ext uri="{FF2B5EF4-FFF2-40B4-BE49-F238E27FC236}">
                <a16:creationId xmlns:a16="http://schemas.microsoft.com/office/drawing/2014/main" id="{363B5C89-6D21-0D86-216D-A9CECCD845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B661FF02-83B6-9AA7-F032-3B10843B7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25" name="TextBox 24">
            <a:extLst>
              <a:ext uri="{FF2B5EF4-FFF2-40B4-BE49-F238E27FC236}">
                <a16:creationId xmlns:a16="http://schemas.microsoft.com/office/drawing/2014/main" id="{0BC4D3C9-CBCC-D983-25EE-9F18CE78C748}"/>
              </a:ext>
            </a:extLst>
          </p:cNvPr>
          <p:cNvSpPr txBox="1"/>
          <p:nvPr/>
        </p:nvSpPr>
        <p:spPr>
          <a:xfrm>
            <a:off x="883920" y="2439966"/>
            <a:ext cx="3688080" cy="223651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Our supply chain includes multiple tiers of suppliers and business partners, where our suppliers have their own suppliers. </a:t>
            </a:r>
          </a:p>
          <a:p>
            <a:pPr indent="0">
              <a:spcAft>
                <a:spcPts val="800"/>
              </a:spcAft>
              <a:buNone/>
            </a:pPr>
            <a:r>
              <a:rPr lang="en-US" sz="1400" dirty="0">
                <a:solidFill>
                  <a:schemeClr val="bg1"/>
                </a:solidFill>
                <a:latin typeface="Arial" panose="020B0604020202020204" pitchFamily="34" charset="0"/>
                <a:cs typeface="Arial" panose="020B0604020202020204" pitchFamily="34" charset="0"/>
              </a:rPr>
              <a:t>The first tier supplies directly to us as a client, the second tier supplies to the first tier, and so on.</a:t>
            </a:r>
          </a:p>
          <a:p>
            <a:pPr indent="0">
              <a:buNone/>
            </a:pPr>
            <a:r>
              <a:rPr lang="en-US" sz="1400" dirty="0">
                <a:solidFill>
                  <a:schemeClr val="bg1"/>
                </a:solidFill>
                <a:latin typeface="Arial" panose="020B0604020202020204" pitchFamily="34" charset="0"/>
                <a:cs typeface="Arial" panose="020B0604020202020204" pitchFamily="34" charset="0"/>
              </a:rPr>
              <a:t>This complexity, involving diverse industries and broad geographical reach, significantly impacts our sustainability efforts. </a:t>
            </a:r>
          </a:p>
        </p:txBody>
      </p:sp>
      <p:sp>
        <p:nvSpPr>
          <p:cNvPr id="2" name="Rectangle 1">
            <a:extLst>
              <a:ext uri="{FF2B5EF4-FFF2-40B4-BE49-F238E27FC236}">
                <a16:creationId xmlns:a16="http://schemas.microsoft.com/office/drawing/2014/main" id="{E580B81E-B78E-95F2-9602-F4DFDE42E6EC}"/>
              </a:ext>
            </a:extLst>
          </p:cNvPr>
          <p:cNvSpPr/>
          <p:nvPr/>
        </p:nvSpPr>
        <p:spPr>
          <a:xfrm>
            <a:off x="731752" y="1593209"/>
            <a:ext cx="4449847" cy="4018781"/>
          </a:xfrm>
          <a:prstGeom prst="rect">
            <a:avLst/>
          </a:prstGeom>
          <a:solidFill>
            <a:srgbClr val="002C5A">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D803CB-0FB0-A992-D442-BF694F62986D}"/>
              </a:ext>
            </a:extLst>
          </p:cNvPr>
          <p:cNvSpPr/>
          <p:nvPr/>
        </p:nvSpPr>
        <p:spPr>
          <a:xfrm>
            <a:off x="2047517" y="2514600"/>
            <a:ext cx="3914140" cy="27449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solidFill>
                <a:srgbClr val="002C5A"/>
              </a:solidFill>
              <a:latin typeface="Arial" panose="020B0604020202020204" pitchFamily="34" charset="0"/>
              <a:cs typeface="Arial" panose="020B0604020202020204" pitchFamily="34" charset="0"/>
            </a:endParaRPr>
          </a:p>
        </p:txBody>
      </p:sp>
      <p:pic>
        <p:nvPicPr>
          <p:cNvPr id="9" name="Graphic 8" descr="Arrow: Rotate left with solid fill">
            <a:extLst>
              <a:ext uri="{FF2B5EF4-FFF2-40B4-BE49-F238E27FC236}">
                <a16:creationId xmlns:a16="http://schemas.microsoft.com/office/drawing/2014/main" id="{A0298480-F8B3-4536-8B26-DFA680E6B2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9738360" y="2457052"/>
            <a:ext cx="1099269" cy="1099269"/>
          </a:xfrm>
          <a:prstGeom prst="rect">
            <a:avLst/>
          </a:prstGeom>
        </p:spPr>
      </p:pic>
      <p:pic>
        <p:nvPicPr>
          <p:cNvPr id="10" name="Graphic 9" descr="Arrow: Rotate left with solid fill">
            <a:extLst>
              <a:ext uri="{FF2B5EF4-FFF2-40B4-BE49-F238E27FC236}">
                <a16:creationId xmlns:a16="http://schemas.microsoft.com/office/drawing/2014/main" id="{871C1BFC-DD31-2302-FDD2-ADBFEF9DE2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flipH="1">
            <a:off x="7307581" y="3469628"/>
            <a:ext cx="914400" cy="914400"/>
          </a:xfrm>
          <a:prstGeom prst="rect">
            <a:avLst/>
          </a:prstGeom>
        </p:spPr>
      </p:pic>
      <p:pic>
        <p:nvPicPr>
          <p:cNvPr id="11" name="Picture 10" descr="A white magnifying glass with a black background&#10;&#10;AI-generated content may be incorrect.">
            <a:extLst>
              <a:ext uri="{FF2B5EF4-FFF2-40B4-BE49-F238E27FC236}">
                <a16:creationId xmlns:a16="http://schemas.microsoft.com/office/drawing/2014/main" id="{C556A7E5-C28F-8542-FF55-3BE0F9FF9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983" y="2547467"/>
            <a:ext cx="413684" cy="413684"/>
          </a:xfrm>
          <a:prstGeom prst="rect">
            <a:avLst/>
          </a:prstGeom>
        </p:spPr>
      </p:pic>
      <p:pic>
        <p:nvPicPr>
          <p:cNvPr id="13" name="Picture 12">
            <a:extLst>
              <a:ext uri="{FF2B5EF4-FFF2-40B4-BE49-F238E27FC236}">
                <a16:creationId xmlns:a16="http://schemas.microsoft.com/office/drawing/2014/main" id="{F723532B-ECEE-06DB-EA3C-B726E0C83B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7825" y="2730942"/>
            <a:ext cx="304843" cy="304843"/>
          </a:xfrm>
          <a:prstGeom prst="rect">
            <a:avLst/>
          </a:prstGeom>
        </p:spPr>
      </p:pic>
      <p:sp>
        <p:nvSpPr>
          <p:cNvPr id="15" name="TextBox 14">
            <a:extLst>
              <a:ext uri="{FF2B5EF4-FFF2-40B4-BE49-F238E27FC236}">
                <a16:creationId xmlns:a16="http://schemas.microsoft.com/office/drawing/2014/main" id="{F7E193D9-FC08-A830-983F-B236832DE3C1}"/>
              </a:ext>
            </a:extLst>
          </p:cNvPr>
          <p:cNvSpPr txBox="1"/>
          <p:nvPr/>
        </p:nvSpPr>
        <p:spPr>
          <a:xfrm>
            <a:off x="2245253" y="2805933"/>
            <a:ext cx="3518668" cy="2246769"/>
          </a:xfrm>
          <a:prstGeom prst="rect">
            <a:avLst/>
          </a:prstGeom>
          <a:noFill/>
        </p:spPr>
        <p:txBody>
          <a:bodyPr wrap="square">
            <a:spAutoFit/>
          </a:bodyPr>
          <a:lstStyle/>
          <a:p>
            <a:r>
              <a:rPr lang="en-US" sz="1400" dirty="0">
                <a:solidFill>
                  <a:srgbClr val="002C5A"/>
                </a:solidFill>
                <a:latin typeface="Arial" panose="020B0604020202020204" pitchFamily="34" charset="0"/>
                <a:cs typeface="Arial" panose="020B0604020202020204" pitchFamily="34" charset="0"/>
              </a:rPr>
              <a:t>For example, emissions from our suppliers contribute to our Scope 3 emissions, directly affecting our carbon footprint. </a:t>
            </a:r>
          </a:p>
          <a:p>
            <a:endParaRPr lang="en-US" sz="1400"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Sustainable practices by suppliers, such as using renewable energy or implementing efficient waste management, are crucial for reducing our environmental impact.</a:t>
            </a:r>
          </a:p>
        </p:txBody>
      </p:sp>
      <p:sp>
        <p:nvSpPr>
          <p:cNvPr id="34" name="TextBox 33">
            <a:extLst>
              <a:ext uri="{FF2B5EF4-FFF2-40B4-BE49-F238E27FC236}">
                <a16:creationId xmlns:a16="http://schemas.microsoft.com/office/drawing/2014/main" id="{89A1A0AF-B06F-EB55-B607-E1E191009FC9}"/>
              </a:ext>
            </a:extLst>
          </p:cNvPr>
          <p:cNvSpPr txBox="1"/>
          <p:nvPr/>
        </p:nvSpPr>
        <p:spPr>
          <a:xfrm>
            <a:off x="9586593" y="5611991"/>
            <a:ext cx="1782102" cy="400110"/>
          </a:xfrm>
          <a:prstGeom prst="rect">
            <a:avLst/>
          </a:prstGeom>
          <a:noFill/>
        </p:spPr>
        <p:txBody>
          <a:bodyPr wrap="square" rtlCol="0">
            <a:spAutoFit/>
          </a:bodyPr>
          <a:lstStyle/>
          <a:p>
            <a:pPr algn="r"/>
            <a:r>
              <a:rPr lang="en-US" sz="1000" i="1" dirty="0">
                <a:solidFill>
                  <a:schemeClr val="bg1"/>
                </a:solidFill>
                <a:latin typeface="Arial" panose="020B0604020202020204" pitchFamily="34" charset="0"/>
                <a:cs typeface="Arial" panose="020B0604020202020204" pitchFamily="34" charset="0"/>
              </a:rPr>
              <a:t>Click on the magnifying glass to read the example.</a:t>
            </a:r>
          </a:p>
        </p:txBody>
      </p:sp>
    </p:spTree>
    <p:custDataLst>
      <p:tags r:id="rId1"/>
    </p:custDataLst>
    <p:extLst>
      <p:ext uri="{BB962C8B-B14F-4D97-AF65-F5344CB8AC3E}">
        <p14:creationId xmlns:p14="http://schemas.microsoft.com/office/powerpoint/2010/main" val="4274411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4D19A839-93C0-FE88-DDDE-DAEAC145E04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865A939-81B3-1A28-7FE9-8791DB975C63}"/>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30D9AE-EE20-D8E5-66E2-589D7B9FCAB0}"/>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is our supply chain?</a:t>
            </a:r>
          </a:p>
        </p:txBody>
      </p:sp>
      <p:pic>
        <p:nvPicPr>
          <p:cNvPr id="18" name="Graphic 17" descr="Caret Down with solid fill">
            <a:extLst>
              <a:ext uri="{FF2B5EF4-FFF2-40B4-BE49-F238E27FC236}">
                <a16:creationId xmlns:a16="http://schemas.microsoft.com/office/drawing/2014/main" id="{CF4AB8EA-CB8A-5752-2F03-7E6538C0D1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C2FB33BE-462E-205C-7CAE-6C20A1E560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25" name="TextBox 24">
            <a:extLst>
              <a:ext uri="{FF2B5EF4-FFF2-40B4-BE49-F238E27FC236}">
                <a16:creationId xmlns:a16="http://schemas.microsoft.com/office/drawing/2014/main" id="{BA134A9D-3D6A-1225-8EFF-E32896E80A82}"/>
              </a:ext>
            </a:extLst>
          </p:cNvPr>
          <p:cNvSpPr txBox="1"/>
          <p:nvPr/>
        </p:nvSpPr>
        <p:spPr>
          <a:xfrm>
            <a:off x="883920" y="2439966"/>
            <a:ext cx="3688080" cy="223651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Our supply chain includes multiple tiers of suppliers and business partners, where our suppliers have their own suppliers. </a:t>
            </a:r>
          </a:p>
          <a:p>
            <a:pPr indent="0">
              <a:spcAft>
                <a:spcPts val="800"/>
              </a:spcAft>
              <a:buNone/>
            </a:pPr>
            <a:r>
              <a:rPr lang="en-US" sz="1400" dirty="0">
                <a:solidFill>
                  <a:schemeClr val="bg1"/>
                </a:solidFill>
                <a:latin typeface="Arial" panose="020B0604020202020204" pitchFamily="34" charset="0"/>
                <a:cs typeface="Arial" panose="020B0604020202020204" pitchFamily="34" charset="0"/>
              </a:rPr>
              <a:t>The first tier supplies directly to us as a client, the second tier supplies to the first tier, and so on.</a:t>
            </a:r>
          </a:p>
          <a:p>
            <a:pPr indent="0">
              <a:buNone/>
            </a:pPr>
            <a:r>
              <a:rPr lang="en-US" sz="1400" dirty="0">
                <a:solidFill>
                  <a:schemeClr val="bg1"/>
                </a:solidFill>
                <a:latin typeface="Arial" panose="020B0604020202020204" pitchFamily="34" charset="0"/>
                <a:cs typeface="Arial" panose="020B0604020202020204" pitchFamily="34" charset="0"/>
              </a:rPr>
              <a:t>This complexity, involving diverse industries and broad geographical reach, significantly impacts our sustainability efforts. </a:t>
            </a:r>
          </a:p>
        </p:txBody>
      </p:sp>
      <p:sp>
        <p:nvSpPr>
          <p:cNvPr id="2" name="Trapezoid 1">
            <a:extLst>
              <a:ext uri="{FF2B5EF4-FFF2-40B4-BE49-F238E27FC236}">
                <a16:creationId xmlns:a16="http://schemas.microsoft.com/office/drawing/2014/main" id="{BD7D1378-CD0B-1F43-605B-4A8F4D48F5DA}"/>
              </a:ext>
            </a:extLst>
          </p:cNvPr>
          <p:cNvSpPr/>
          <p:nvPr/>
        </p:nvSpPr>
        <p:spPr>
          <a:xfrm rot="10800000">
            <a:off x="7231380" y="2754309"/>
            <a:ext cx="3418840" cy="2505235"/>
          </a:xfrm>
          <a:prstGeom prst="trapezoid">
            <a:avLst>
              <a:gd name="adj" fmla="val 46429"/>
            </a:avLst>
          </a:prstGeom>
          <a:solidFill>
            <a:srgbClr val="003A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9E2CBF9-812C-AB36-8E7A-78D194A1F546}"/>
              </a:ext>
            </a:extLst>
          </p:cNvPr>
          <p:cNvSpPr/>
          <p:nvPr/>
        </p:nvSpPr>
        <p:spPr>
          <a:xfrm>
            <a:off x="6573520" y="2547467"/>
            <a:ext cx="4734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e&amp; PPF</a:t>
            </a:r>
          </a:p>
        </p:txBody>
      </p:sp>
      <p:sp>
        <p:nvSpPr>
          <p:cNvPr id="4" name="Rectangle 3">
            <a:extLst>
              <a:ext uri="{FF2B5EF4-FFF2-40B4-BE49-F238E27FC236}">
                <a16:creationId xmlns:a16="http://schemas.microsoft.com/office/drawing/2014/main" id="{314E4249-4C5B-BC2F-320E-DA0ECA04B340}"/>
              </a:ext>
            </a:extLst>
          </p:cNvPr>
          <p:cNvSpPr/>
          <p:nvPr/>
        </p:nvSpPr>
        <p:spPr>
          <a:xfrm>
            <a:off x="8143240" y="4845860"/>
            <a:ext cx="15951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3</a:t>
            </a:r>
          </a:p>
        </p:txBody>
      </p:sp>
      <p:sp>
        <p:nvSpPr>
          <p:cNvPr id="7" name="Rectangle 6">
            <a:extLst>
              <a:ext uri="{FF2B5EF4-FFF2-40B4-BE49-F238E27FC236}">
                <a16:creationId xmlns:a16="http://schemas.microsoft.com/office/drawing/2014/main" id="{4660FB42-BF63-38E1-5E9F-6D333F48729C}"/>
              </a:ext>
            </a:extLst>
          </p:cNvPr>
          <p:cNvSpPr/>
          <p:nvPr/>
        </p:nvSpPr>
        <p:spPr>
          <a:xfrm>
            <a:off x="7589520" y="4160752"/>
            <a:ext cx="2702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2</a:t>
            </a:r>
          </a:p>
        </p:txBody>
      </p:sp>
      <p:sp>
        <p:nvSpPr>
          <p:cNvPr id="8" name="Rectangle 7">
            <a:extLst>
              <a:ext uri="{FF2B5EF4-FFF2-40B4-BE49-F238E27FC236}">
                <a16:creationId xmlns:a16="http://schemas.microsoft.com/office/drawing/2014/main" id="{E88EA8F1-C609-3DD1-A8EE-ECEB5BE4AB42}"/>
              </a:ext>
            </a:extLst>
          </p:cNvPr>
          <p:cNvSpPr/>
          <p:nvPr/>
        </p:nvSpPr>
        <p:spPr>
          <a:xfrm>
            <a:off x="7178040" y="3475644"/>
            <a:ext cx="35255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1</a:t>
            </a:r>
          </a:p>
        </p:txBody>
      </p:sp>
      <p:pic>
        <p:nvPicPr>
          <p:cNvPr id="9" name="Picture 8" descr="A white magnifying glass with a black background&#10;&#10;AI-generated content may be incorrect.">
            <a:extLst>
              <a:ext uri="{FF2B5EF4-FFF2-40B4-BE49-F238E27FC236}">
                <a16:creationId xmlns:a16="http://schemas.microsoft.com/office/drawing/2014/main" id="{26B1DBF3-CEBC-8EC8-CE36-4A97E554F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358" y="3313598"/>
            <a:ext cx="413684" cy="413684"/>
          </a:xfrm>
          <a:prstGeom prst="rect">
            <a:avLst/>
          </a:prstGeom>
        </p:spPr>
      </p:pic>
      <p:sp>
        <p:nvSpPr>
          <p:cNvPr id="10" name="TextBox 9">
            <a:extLst>
              <a:ext uri="{FF2B5EF4-FFF2-40B4-BE49-F238E27FC236}">
                <a16:creationId xmlns:a16="http://schemas.microsoft.com/office/drawing/2014/main" id="{4D0732C9-C8FF-567C-8A30-BD82DD8F6D0C}"/>
              </a:ext>
            </a:extLst>
          </p:cNvPr>
          <p:cNvSpPr txBox="1"/>
          <p:nvPr/>
        </p:nvSpPr>
        <p:spPr>
          <a:xfrm>
            <a:off x="8172818" y="3131462"/>
            <a:ext cx="1535964" cy="307777"/>
          </a:xfrm>
          <a:prstGeom prst="rect">
            <a:avLst/>
          </a:prstGeom>
          <a:noFill/>
        </p:spPr>
        <p:txBody>
          <a:bodyPr wrap="square">
            <a:spAutoFit/>
          </a:bodyPr>
          <a:lstStyle/>
          <a:p>
            <a:pPr algn="ctr"/>
            <a:r>
              <a:rPr lang="en-US" sz="1400" dirty="0">
                <a:solidFill>
                  <a:schemeClr val="bg1"/>
                </a:solidFill>
                <a:latin typeface="Arial" panose="020B0604020202020204" pitchFamily="34" charset="0"/>
                <a:cs typeface="Arial" panose="020B0604020202020204" pitchFamily="34" charset="0"/>
              </a:rPr>
              <a:t>Suppliers</a:t>
            </a:r>
            <a:endParaRPr lang="en-US" sz="1400" dirty="0">
              <a:solidFill>
                <a:schemeClr val="bg1"/>
              </a:solidFill>
            </a:endParaRPr>
          </a:p>
        </p:txBody>
      </p:sp>
      <p:sp>
        <p:nvSpPr>
          <p:cNvPr id="11" name="TextBox 10">
            <a:extLst>
              <a:ext uri="{FF2B5EF4-FFF2-40B4-BE49-F238E27FC236}">
                <a16:creationId xmlns:a16="http://schemas.microsoft.com/office/drawing/2014/main" id="{5F89D8AE-C937-F872-4C72-D4F5CB88DD57}"/>
              </a:ext>
            </a:extLst>
          </p:cNvPr>
          <p:cNvSpPr txBox="1"/>
          <p:nvPr/>
        </p:nvSpPr>
        <p:spPr>
          <a:xfrm>
            <a:off x="9586593" y="5611991"/>
            <a:ext cx="1782102" cy="400110"/>
          </a:xfrm>
          <a:prstGeom prst="rect">
            <a:avLst/>
          </a:prstGeom>
          <a:noFill/>
        </p:spPr>
        <p:txBody>
          <a:bodyPr wrap="square" rtlCol="0">
            <a:spAutoFit/>
          </a:bodyPr>
          <a:lstStyle/>
          <a:p>
            <a:pPr algn="r"/>
            <a:r>
              <a:rPr lang="en-US" sz="1000" i="1" dirty="0">
                <a:solidFill>
                  <a:schemeClr val="bg1"/>
                </a:solidFill>
                <a:latin typeface="Arial" panose="020B0604020202020204" pitchFamily="34" charset="0"/>
                <a:cs typeface="Arial" panose="020B0604020202020204" pitchFamily="34" charset="0"/>
              </a:rPr>
              <a:t>Click on the magnifying glass to read the example.</a:t>
            </a:r>
          </a:p>
        </p:txBody>
      </p:sp>
    </p:spTree>
    <p:custDataLst>
      <p:tags r:id="rId1"/>
    </p:custDataLst>
    <p:extLst>
      <p:ext uri="{BB962C8B-B14F-4D97-AF65-F5344CB8AC3E}">
        <p14:creationId xmlns:p14="http://schemas.microsoft.com/office/powerpoint/2010/main" val="281054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81B73CC5-E354-FF28-63E6-83F7C111324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AF3D437-7CDA-E215-5356-6A876CF3DA8D}"/>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6E4641-58CD-C2D0-00BD-65DD48A2DAB2}"/>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is our supply chain?</a:t>
            </a:r>
          </a:p>
        </p:txBody>
      </p:sp>
      <p:pic>
        <p:nvPicPr>
          <p:cNvPr id="18" name="Graphic 17" descr="Caret Down with solid fill">
            <a:extLst>
              <a:ext uri="{FF2B5EF4-FFF2-40B4-BE49-F238E27FC236}">
                <a16:creationId xmlns:a16="http://schemas.microsoft.com/office/drawing/2014/main" id="{2B7D7961-AF77-59CD-8E6D-46E649BDD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3ED0A144-3E9C-3265-9D84-3864603F0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2" name="TextBox 1">
            <a:extLst>
              <a:ext uri="{FF2B5EF4-FFF2-40B4-BE49-F238E27FC236}">
                <a16:creationId xmlns:a16="http://schemas.microsoft.com/office/drawing/2014/main" id="{67C673B9-1585-AFBD-BFBA-70043D4DC902}"/>
              </a:ext>
            </a:extLst>
          </p:cNvPr>
          <p:cNvSpPr txBox="1"/>
          <p:nvPr/>
        </p:nvSpPr>
        <p:spPr>
          <a:xfrm>
            <a:off x="5959896" y="2501305"/>
            <a:ext cx="5082352" cy="3355855"/>
          </a:xfrm>
          <a:prstGeom prst="rect">
            <a:avLst/>
          </a:prstGeom>
          <a:noFill/>
        </p:spPr>
        <p:txBody>
          <a:bodyPr wrap="square">
            <a:spAutoFit/>
          </a:bodyPr>
          <a:lstStyle/>
          <a:p>
            <a:pPr indent="0">
              <a:spcAft>
                <a:spcPts val="800"/>
              </a:spcAft>
              <a:buNone/>
            </a:pPr>
            <a:r>
              <a:rPr lang="en-US" sz="1400" i="1" dirty="0">
                <a:solidFill>
                  <a:schemeClr val="bg1"/>
                </a:solidFill>
                <a:latin typeface="Arial" panose="020B0604020202020204" pitchFamily="34" charset="0"/>
                <a:cs typeface="Arial" panose="020B0604020202020204" pitchFamily="34" charset="0"/>
              </a:rPr>
              <a:t>We actively engage with our suppliers and foster transparent communication to collectively achieve our sustainability goals.</a:t>
            </a:r>
          </a:p>
          <a:p>
            <a:pPr indent="0">
              <a:spcAft>
                <a:spcPts val="800"/>
              </a:spcAft>
              <a:buNone/>
            </a:pPr>
            <a:endParaRPr lang="en-US" sz="1400" i="1" dirty="0">
              <a:solidFill>
                <a:schemeClr val="bg1"/>
              </a:solidFill>
              <a:latin typeface="Arial" panose="020B0604020202020204" pitchFamily="34" charset="0"/>
              <a:cs typeface="Arial" panose="020B0604020202020204" pitchFamily="34" charset="0"/>
            </a:endParaRPr>
          </a:p>
          <a:p>
            <a:pPr indent="0">
              <a:spcAft>
                <a:spcPts val="800"/>
              </a:spcAft>
              <a:buNone/>
            </a:pPr>
            <a:endParaRPr lang="en-US" sz="1400" dirty="0">
              <a:solidFill>
                <a:schemeClr val="bg1"/>
              </a:solidFill>
              <a:latin typeface="Arial" panose="020B0604020202020204" pitchFamily="34" charset="0"/>
              <a:cs typeface="Arial" panose="020B0604020202020204" pitchFamily="34" charset="0"/>
            </a:endParaRPr>
          </a:p>
          <a:p>
            <a:pPr indent="0">
              <a:spcAft>
                <a:spcPts val="800"/>
              </a:spcAft>
              <a:buNone/>
            </a:pPr>
            <a:r>
              <a:rPr lang="en-US" sz="1400" dirty="0">
                <a:solidFill>
                  <a:schemeClr val="bg1"/>
                </a:solidFill>
                <a:latin typeface="Arial" panose="020B0604020202020204" pitchFamily="34" charset="0"/>
                <a:cs typeface="Arial" panose="020B0604020202020204" pitchFamily="34" charset="0"/>
              </a:rPr>
              <a:t>Simultaneously, this collaborative approach empowers you, our suppliers to:</a:t>
            </a:r>
          </a:p>
          <a:p>
            <a:pPr marL="285750" indent="-285750">
              <a:lnSpc>
                <a:spcPct val="150000"/>
              </a:lnSpc>
              <a:spcAft>
                <a:spcPts val="800"/>
              </a:spcAft>
              <a:buClr>
                <a:srgbClr val="002C5A"/>
              </a:buClr>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enhance your own sustainability practices, </a:t>
            </a:r>
          </a:p>
          <a:p>
            <a:pPr marL="285750" indent="-285750">
              <a:lnSpc>
                <a:spcPct val="150000"/>
              </a:lnSpc>
              <a:spcAft>
                <a:spcPts val="800"/>
              </a:spcAft>
              <a:buClr>
                <a:srgbClr val="002C5A"/>
              </a:buClr>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reduce costs, </a:t>
            </a:r>
          </a:p>
          <a:p>
            <a:pPr marL="285750" indent="-285750">
              <a:lnSpc>
                <a:spcPct val="150000"/>
              </a:lnSpc>
              <a:spcAft>
                <a:spcPts val="800"/>
              </a:spcAft>
              <a:buClr>
                <a:srgbClr val="002C5A"/>
              </a:buClr>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improve efficiency, </a:t>
            </a:r>
          </a:p>
          <a:p>
            <a:pPr marL="285750" indent="-285750">
              <a:lnSpc>
                <a:spcPct val="150000"/>
              </a:lnSpc>
              <a:spcAft>
                <a:spcPts val="800"/>
              </a:spcAft>
              <a:buClr>
                <a:srgbClr val="002C5A"/>
              </a:buClr>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and strengthen your market reputation.</a:t>
            </a:r>
          </a:p>
        </p:txBody>
      </p:sp>
      <p:sp>
        <p:nvSpPr>
          <p:cNvPr id="12" name="Trapezoid 11">
            <a:extLst>
              <a:ext uri="{FF2B5EF4-FFF2-40B4-BE49-F238E27FC236}">
                <a16:creationId xmlns:a16="http://schemas.microsoft.com/office/drawing/2014/main" id="{3DB0D5B4-68A3-4AB7-D21E-2B7C3A7D2950}"/>
              </a:ext>
            </a:extLst>
          </p:cNvPr>
          <p:cNvSpPr/>
          <p:nvPr/>
        </p:nvSpPr>
        <p:spPr>
          <a:xfrm rot="10800000">
            <a:off x="1339864" y="2754309"/>
            <a:ext cx="3418840" cy="2505235"/>
          </a:xfrm>
          <a:prstGeom prst="trapezoid">
            <a:avLst>
              <a:gd name="adj" fmla="val 46429"/>
            </a:avLst>
          </a:prstGeom>
          <a:solidFill>
            <a:srgbClr val="003A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4896B8-F610-B89B-F12D-4489259B95A2}"/>
              </a:ext>
            </a:extLst>
          </p:cNvPr>
          <p:cNvSpPr/>
          <p:nvPr/>
        </p:nvSpPr>
        <p:spPr>
          <a:xfrm>
            <a:off x="682004" y="2547467"/>
            <a:ext cx="4734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e&amp; PPF</a:t>
            </a:r>
          </a:p>
        </p:txBody>
      </p:sp>
      <p:sp>
        <p:nvSpPr>
          <p:cNvPr id="14" name="Rectangle 13">
            <a:extLst>
              <a:ext uri="{FF2B5EF4-FFF2-40B4-BE49-F238E27FC236}">
                <a16:creationId xmlns:a16="http://schemas.microsoft.com/office/drawing/2014/main" id="{3570F3C9-1DF3-295F-F04C-633BD9050F1A}"/>
              </a:ext>
            </a:extLst>
          </p:cNvPr>
          <p:cNvSpPr/>
          <p:nvPr/>
        </p:nvSpPr>
        <p:spPr>
          <a:xfrm>
            <a:off x="2251724" y="4845860"/>
            <a:ext cx="15951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3</a:t>
            </a:r>
          </a:p>
        </p:txBody>
      </p:sp>
      <p:sp>
        <p:nvSpPr>
          <p:cNvPr id="15" name="Rectangle 14">
            <a:extLst>
              <a:ext uri="{FF2B5EF4-FFF2-40B4-BE49-F238E27FC236}">
                <a16:creationId xmlns:a16="http://schemas.microsoft.com/office/drawing/2014/main" id="{413F100D-B705-8F10-22BE-42FFB637D4F0}"/>
              </a:ext>
            </a:extLst>
          </p:cNvPr>
          <p:cNvSpPr/>
          <p:nvPr/>
        </p:nvSpPr>
        <p:spPr>
          <a:xfrm>
            <a:off x="1698004" y="4160752"/>
            <a:ext cx="270256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2</a:t>
            </a:r>
          </a:p>
        </p:txBody>
      </p:sp>
      <p:sp>
        <p:nvSpPr>
          <p:cNvPr id="16" name="Rectangle 15">
            <a:extLst>
              <a:ext uri="{FF2B5EF4-FFF2-40B4-BE49-F238E27FC236}">
                <a16:creationId xmlns:a16="http://schemas.microsoft.com/office/drawing/2014/main" id="{9E605828-F5B4-8080-0651-C90ECFF36FF5}"/>
              </a:ext>
            </a:extLst>
          </p:cNvPr>
          <p:cNvSpPr/>
          <p:nvPr/>
        </p:nvSpPr>
        <p:spPr>
          <a:xfrm>
            <a:off x="1286524" y="3475644"/>
            <a:ext cx="3525520" cy="41368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Tier 1</a:t>
            </a:r>
          </a:p>
        </p:txBody>
      </p:sp>
      <p:sp>
        <p:nvSpPr>
          <p:cNvPr id="20" name="TextBox 19">
            <a:extLst>
              <a:ext uri="{FF2B5EF4-FFF2-40B4-BE49-F238E27FC236}">
                <a16:creationId xmlns:a16="http://schemas.microsoft.com/office/drawing/2014/main" id="{B1EFCC35-0A2F-7C4B-2C78-59573B740340}"/>
              </a:ext>
            </a:extLst>
          </p:cNvPr>
          <p:cNvSpPr txBox="1"/>
          <p:nvPr/>
        </p:nvSpPr>
        <p:spPr>
          <a:xfrm>
            <a:off x="2281302" y="3131462"/>
            <a:ext cx="1535964" cy="307777"/>
          </a:xfrm>
          <a:prstGeom prst="rect">
            <a:avLst/>
          </a:prstGeom>
          <a:noFill/>
        </p:spPr>
        <p:txBody>
          <a:bodyPr wrap="square">
            <a:spAutoFit/>
          </a:bodyPr>
          <a:lstStyle/>
          <a:p>
            <a:pPr algn="ctr"/>
            <a:r>
              <a:rPr lang="en-US" sz="1400" dirty="0">
                <a:solidFill>
                  <a:schemeClr val="bg1"/>
                </a:solidFill>
                <a:latin typeface="Arial" panose="020B0604020202020204" pitchFamily="34" charset="0"/>
                <a:cs typeface="Arial" panose="020B0604020202020204" pitchFamily="34" charset="0"/>
              </a:rPr>
              <a:t>Suppliers</a:t>
            </a:r>
            <a:endParaRPr lang="en-US" sz="1400" dirty="0">
              <a:solidFill>
                <a:schemeClr val="bg1"/>
              </a:solidFill>
            </a:endParaRPr>
          </a:p>
        </p:txBody>
      </p:sp>
      <p:pic>
        <p:nvPicPr>
          <p:cNvPr id="35" name="Graphic 34" descr="Line arrow: Straight with solid fill">
            <a:extLst>
              <a:ext uri="{FF2B5EF4-FFF2-40B4-BE49-F238E27FC236}">
                <a16:creationId xmlns:a16="http://schemas.microsoft.com/office/drawing/2014/main" id="{922C6694-BA44-BE8E-DB24-05D23F7451D1}"/>
              </a:ext>
            </a:extLst>
          </p:cNvPr>
          <p:cNvPicPr>
            <a:picLocks noChangeAspect="1"/>
          </p:cNvPicPr>
          <p:nvPr/>
        </p:nvPicPr>
        <p:blipFill>
          <a:blip r:embed="rId5">
            <a:extLst>
              <a:ext uri="{96DAC541-7B7A-43D3-8B79-37D633B846F1}">
                <asvg:svgBlip xmlns:asvg="http://schemas.microsoft.com/office/drawing/2016/SVG/main" r:embed="rId6"/>
              </a:ext>
            </a:extLst>
          </a:blip>
          <a:srcRect t="20530" r="50000" b="18543"/>
          <a:stretch>
            <a:fillRect/>
          </a:stretch>
        </p:blipFill>
        <p:spPr>
          <a:xfrm rot="10800000">
            <a:off x="5962913" y="4234412"/>
            <a:ext cx="287655" cy="350520"/>
          </a:xfrm>
          <a:prstGeom prst="rect">
            <a:avLst/>
          </a:prstGeom>
        </p:spPr>
      </p:pic>
      <p:pic>
        <p:nvPicPr>
          <p:cNvPr id="36" name="Graphic 35" descr="Line arrow: Straight with solid fill">
            <a:extLst>
              <a:ext uri="{FF2B5EF4-FFF2-40B4-BE49-F238E27FC236}">
                <a16:creationId xmlns:a16="http://schemas.microsoft.com/office/drawing/2014/main" id="{941BBC22-8F22-C23C-750D-FD4D94CD48A1}"/>
              </a:ext>
            </a:extLst>
          </p:cNvPr>
          <p:cNvPicPr>
            <a:picLocks noChangeAspect="1"/>
          </p:cNvPicPr>
          <p:nvPr/>
        </p:nvPicPr>
        <p:blipFill>
          <a:blip r:embed="rId5">
            <a:extLst>
              <a:ext uri="{96DAC541-7B7A-43D3-8B79-37D633B846F1}">
                <asvg:svgBlip xmlns:asvg="http://schemas.microsoft.com/office/drawing/2016/SVG/main" r:embed="rId6"/>
              </a:ext>
            </a:extLst>
          </a:blip>
          <a:srcRect t="20530" r="50000" b="18543"/>
          <a:stretch>
            <a:fillRect/>
          </a:stretch>
        </p:blipFill>
        <p:spPr>
          <a:xfrm rot="16200000">
            <a:off x="5962913" y="4635396"/>
            <a:ext cx="287655" cy="350520"/>
          </a:xfrm>
          <a:prstGeom prst="rect">
            <a:avLst/>
          </a:prstGeom>
        </p:spPr>
      </p:pic>
      <p:pic>
        <p:nvPicPr>
          <p:cNvPr id="37" name="Graphic 36" descr="Line arrow: Straight with solid fill">
            <a:extLst>
              <a:ext uri="{FF2B5EF4-FFF2-40B4-BE49-F238E27FC236}">
                <a16:creationId xmlns:a16="http://schemas.microsoft.com/office/drawing/2014/main" id="{62FA4D17-8E54-5ADA-7939-1597B78B6C76}"/>
              </a:ext>
            </a:extLst>
          </p:cNvPr>
          <p:cNvPicPr>
            <a:picLocks noChangeAspect="1"/>
          </p:cNvPicPr>
          <p:nvPr/>
        </p:nvPicPr>
        <p:blipFill>
          <a:blip r:embed="rId5">
            <a:extLst>
              <a:ext uri="{96DAC541-7B7A-43D3-8B79-37D633B846F1}">
                <asvg:svgBlip xmlns:asvg="http://schemas.microsoft.com/office/drawing/2016/SVG/main" r:embed="rId6"/>
              </a:ext>
            </a:extLst>
          </a:blip>
          <a:srcRect t="20530" r="50000" b="18543"/>
          <a:stretch>
            <a:fillRect/>
          </a:stretch>
        </p:blipFill>
        <p:spPr>
          <a:xfrm rot="5400000" flipV="1">
            <a:off x="5962913" y="5033840"/>
            <a:ext cx="287655" cy="350520"/>
          </a:xfrm>
          <a:prstGeom prst="rect">
            <a:avLst/>
          </a:prstGeom>
        </p:spPr>
      </p:pic>
      <p:grpSp>
        <p:nvGrpSpPr>
          <p:cNvPr id="42" name="Group 41">
            <a:extLst>
              <a:ext uri="{FF2B5EF4-FFF2-40B4-BE49-F238E27FC236}">
                <a16:creationId xmlns:a16="http://schemas.microsoft.com/office/drawing/2014/main" id="{796FC72C-04C5-1786-7BB0-26EBAF20B6F5}"/>
              </a:ext>
            </a:extLst>
          </p:cNvPr>
          <p:cNvGrpSpPr/>
          <p:nvPr/>
        </p:nvGrpSpPr>
        <p:grpSpPr>
          <a:xfrm>
            <a:off x="5940582" y="5500864"/>
            <a:ext cx="332317" cy="350520"/>
            <a:chOff x="5953758" y="5417044"/>
            <a:chExt cx="332317" cy="350520"/>
          </a:xfrm>
          <a:solidFill>
            <a:srgbClr val="AE6B3B"/>
          </a:solidFill>
        </p:grpSpPr>
        <p:pic>
          <p:nvPicPr>
            <p:cNvPr id="38" name="Graphic 37" descr="Line arrow: Straight with solid fill">
              <a:extLst>
                <a:ext uri="{FF2B5EF4-FFF2-40B4-BE49-F238E27FC236}">
                  <a16:creationId xmlns:a16="http://schemas.microsoft.com/office/drawing/2014/main" id="{29061041-516B-ACB3-B4EE-AC15335EA232}"/>
                </a:ext>
              </a:extLst>
            </p:cNvPr>
            <p:cNvPicPr>
              <a:picLocks noChangeAspect="1"/>
            </p:cNvPicPr>
            <p:nvPr/>
          </p:nvPicPr>
          <p:blipFill>
            <a:blip r:embed="rId5">
              <a:extLst>
                <a:ext uri="{96DAC541-7B7A-43D3-8B79-37D633B846F1}">
                  <asvg:svgBlip xmlns:asvg="http://schemas.microsoft.com/office/drawing/2016/SVG/main" r:embed="rId6"/>
                </a:ext>
              </a:extLst>
            </a:blip>
            <a:srcRect t="20530" r="50000" b="18543"/>
            <a:stretch>
              <a:fillRect/>
            </a:stretch>
          </p:blipFill>
          <p:spPr>
            <a:xfrm flipV="1">
              <a:off x="5953758" y="5417044"/>
              <a:ext cx="287655" cy="350520"/>
            </a:xfrm>
            <a:prstGeom prst="rect">
              <a:avLst/>
            </a:prstGeom>
          </p:spPr>
        </p:pic>
        <p:pic>
          <p:nvPicPr>
            <p:cNvPr id="39" name="Graphic 38" descr="Line arrow: Straight with solid fill">
              <a:extLst>
                <a:ext uri="{FF2B5EF4-FFF2-40B4-BE49-F238E27FC236}">
                  <a16:creationId xmlns:a16="http://schemas.microsoft.com/office/drawing/2014/main" id="{31C7B45D-2E56-87C0-49BF-C2F6C47E3CCC}"/>
                </a:ext>
              </a:extLst>
            </p:cNvPr>
            <p:cNvPicPr>
              <a:picLocks noChangeAspect="1"/>
            </p:cNvPicPr>
            <p:nvPr/>
          </p:nvPicPr>
          <p:blipFill>
            <a:blip r:embed="rId5">
              <a:extLst>
                <a:ext uri="{96DAC541-7B7A-43D3-8B79-37D633B846F1}">
                  <asvg:svgBlip xmlns:asvg="http://schemas.microsoft.com/office/drawing/2016/SVG/main" r:embed="rId6"/>
                </a:ext>
              </a:extLst>
            </a:blip>
            <a:srcRect t="20530" r="50000" b="18543"/>
            <a:stretch>
              <a:fillRect/>
            </a:stretch>
          </p:blipFill>
          <p:spPr>
            <a:xfrm flipH="1" flipV="1">
              <a:off x="5998420" y="5417044"/>
              <a:ext cx="287655" cy="350520"/>
            </a:xfrm>
            <a:prstGeom prst="rect">
              <a:avLst/>
            </a:prstGeom>
          </p:spPr>
        </p:pic>
      </p:grpSp>
    </p:spTree>
    <p:custDataLst>
      <p:tags r:id="rId1"/>
    </p:custDataLst>
    <p:extLst>
      <p:ext uri="{BB962C8B-B14F-4D97-AF65-F5344CB8AC3E}">
        <p14:creationId xmlns:p14="http://schemas.microsoft.com/office/powerpoint/2010/main" val="105484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E9BE-C03D-A979-F73A-2DA8882C541A}"/>
            </a:ext>
          </a:extLst>
        </p:cNvPr>
        <p:cNvGrpSpPr/>
        <p:nvPr/>
      </p:nvGrpSpPr>
      <p:grpSpPr>
        <a:xfrm>
          <a:off x="0" y="0"/>
          <a:ext cx="0" cy="0"/>
          <a:chOff x="0" y="0"/>
          <a:chExt cx="0" cy="0"/>
        </a:xfrm>
      </p:grpSpPr>
      <p:pic>
        <p:nvPicPr>
          <p:cNvPr id="3" name="857010-hd_1920_1080_30fps">
            <a:hlinkClick r:id="" action="ppaction://media"/>
            <a:extLst>
              <a:ext uri="{FF2B5EF4-FFF2-40B4-BE49-F238E27FC236}">
                <a16:creationId xmlns:a16="http://schemas.microsoft.com/office/drawing/2014/main" id="{AE72B450-F8AE-E565-EC83-6BD97638C47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B9FC369-0105-FBAD-38B2-7144DA1D27FD}"/>
              </a:ext>
            </a:extLst>
          </p:cNvPr>
          <p:cNvSpPr/>
          <p:nvPr/>
        </p:nvSpPr>
        <p:spPr>
          <a:xfrm>
            <a:off x="0" y="0"/>
            <a:ext cx="12192000" cy="6858000"/>
          </a:xfrm>
          <a:prstGeom prst="rect">
            <a:avLst/>
          </a:prstGeom>
          <a:solidFill>
            <a:srgbClr val="75A4C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F99C7A-8B59-F8E0-966F-F93C7D694758}"/>
              </a:ext>
            </a:extLst>
          </p:cNvPr>
          <p:cNvSpPr/>
          <p:nvPr/>
        </p:nvSpPr>
        <p:spPr>
          <a:xfrm>
            <a:off x="810229" y="0"/>
            <a:ext cx="62271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9B8998-793C-7CB7-2B12-FD01784C6137}"/>
              </a:ext>
            </a:extLst>
          </p:cNvPr>
          <p:cNvSpPr txBox="1"/>
          <p:nvPr/>
        </p:nvSpPr>
        <p:spPr>
          <a:xfrm>
            <a:off x="1338172" y="1183813"/>
            <a:ext cx="3603009" cy="523220"/>
          </a:xfrm>
          <a:prstGeom prst="rect">
            <a:avLst/>
          </a:prstGeom>
          <a:noFill/>
        </p:spPr>
        <p:txBody>
          <a:bodyPr wrap="square" rtlCol="0">
            <a:spAutoFit/>
          </a:bodyPr>
          <a:lstStyle/>
          <a:p>
            <a:r>
              <a:rPr lang="en-US" sz="2800" b="1" dirty="0">
                <a:solidFill>
                  <a:srgbClr val="002C5A"/>
                </a:solidFill>
                <a:latin typeface="Arial" panose="020B0604020202020204" pitchFamily="34" charset="0"/>
                <a:cs typeface="Arial" panose="020B0604020202020204" pitchFamily="34" charset="0"/>
              </a:rPr>
              <a:t>Menu</a:t>
            </a:r>
          </a:p>
        </p:txBody>
      </p:sp>
      <p:sp>
        <p:nvSpPr>
          <p:cNvPr id="8" name="Rectangle 7">
            <a:extLst>
              <a:ext uri="{FF2B5EF4-FFF2-40B4-BE49-F238E27FC236}">
                <a16:creationId xmlns:a16="http://schemas.microsoft.com/office/drawing/2014/main" id="{340E1036-3AEB-16C8-67B5-0EDED0109B47}"/>
              </a:ext>
            </a:extLst>
          </p:cNvPr>
          <p:cNvSpPr/>
          <p:nvPr/>
        </p:nvSpPr>
        <p:spPr>
          <a:xfrm>
            <a:off x="1338171" y="2292973"/>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Introduction to sustainability and supply chain</a:t>
            </a:r>
          </a:p>
        </p:txBody>
      </p:sp>
      <p:sp>
        <p:nvSpPr>
          <p:cNvPr id="9" name="Rectangle 8">
            <a:extLst>
              <a:ext uri="{FF2B5EF4-FFF2-40B4-BE49-F238E27FC236}">
                <a16:creationId xmlns:a16="http://schemas.microsoft.com/office/drawing/2014/main" id="{1230CFA4-338E-1C4D-43A9-2C5EC0ABC23B}"/>
              </a:ext>
            </a:extLst>
          </p:cNvPr>
          <p:cNvSpPr/>
          <p:nvPr/>
        </p:nvSpPr>
        <p:spPr>
          <a:xfrm>
            <a:off x="1338173" y="2944297"/>
            <a:ext cx="5145207" cy="523220"/>
          </a:xfrm>
          <a:prstGeom prst="rect">
            <a:avLst/>
          </a:prstGeom>
          <a:solidFill>
            <a:srgbClr val="002C5A"/>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Why is this topic important?</a:t>
            </a:r>
          </a:p>
        </p:txBody>
      </p:sp>
      <p:sp>
        <p:nvSpPr>
          <p:cNvPr id="10" name="Rectangle 9">
            <a:extLst>
              <a:ext uri="{FF2B5EF4-FFF2-40B4-BE49-F238E27FC236}">
                <a16:creationId xmlns:a16="http://schemas.microsoft.com/office/drawing/2014/main" id="{CE7F0BC5-EA69-333B-E356-2087215D7F93}"/>
              </a:ext>
            </a:extLst>
          </p:cNvPr>
          <p:cNvSpPr/>
          <p:nvPr/>
        </p:nvSpPr>
        <p:spPr>
          <a:xfrm>
            <a:off x="1338173" y="3595621"/>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Key sustainability aspects in our supply chain</a:t>
            </a:r>
          </a:p>
        </p:txBody>
      </p:sp>
      <p:sp>
        <p:nvSpPr>
          <p:cNvPr id="11" name="Rectangle 10">
            <a:extLst>
              <a:ext uri="{FF2B5EF4-FFF2-40B4-BE49-F238E27FC236}">
                <a16:creationId xmlns:a16="http://schemas.microsoft.com/office/drawing/2014/main" id="{CB990538-71FC-3028-C7BA-F4F01EF0B464}"/>
              </a:ext>
            </a:extLst>
          </p:cNvPr>
          <p:cNvSpPr/>
          <p:nvPr/>
        </p:nvSpPr>
        <p:spPr>
          <a:xfrm>
            <a:off x="1338173" y="4246945"/>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What can you do?</a:t>
            </a:r>
          </a:p>
        </p:txBody>
      </p:sp>
      <p:sp>
        <p:nvSpPr>
          <p:cNvPr id="12" name="Rectangle 11">
            <a:extLst>
              <a:ext uri="{FF2B5EF4-FFF2-40B4-BE49-F238E27FC236}">
                <a16:creationId xmlns:a16="http://schemas.microsoft.com/office/drawing/2014/main" id="{2DF19938-D091-10F5-98AD-B608BD63693C}"/>
              </a:ext>
            </a:extLst>
          </p:cNvPr>
          <p:cNvSpPr/>
          <p:nvPr/>
        </p:nvSpPr>
        <p:spPr>
          <a:xfrm>
            <a:off x="1338172" y="4898268"/>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Takeaways and quiz</a:t>
            </a:r>
          </a:p>
        </p:txBody>
      </p:sp>
      <p:pic>
        <p:nvPicPr>
          <p:cNvPr id="13" name="Graphic 12" descr="Checkmark with solid fill">
            <a:extLst>
              <a:ext uri="{FF2B5EF4-FFF2-40B4-BE49-F238E27FC236}">
                <a16:creationId xmlns:a16="http://schemas.microsoft.com/office/drawing/2014/main" id="{DD7F7FE8-4328-1BBE-21A0-4DBE5CC8A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2407805"/>
            <a:ext cx="314960" cy="314960"/>
          </a:xfrm>
          <a:prstGeom prst="rect">
            <a:avLst/>
          </a:prstGeom>
        </p:spPr>
      </p:pic>
      <p:sp>
        <p:nvSpPr>
          <p:cNvPr id="5" name="TextBox 4">
            <a:extLst>
              <a:ext uri="{FF2B5EF4-FFF2-40B4-BE49-F238E27FC236}">
                <a16:creationId xmlns:a16="http://schemas.microsoft.com/office/drawing/2014/main" id="{E43676AE-F704-C4C5-C3EC-8C65C5CFF605}"/>
              </a:ext>
            </a:extLst>
          </p:cNvPr>
          <p:cNvSpPr txBox="1"/>
          <p:nvPr/>
        </p:nvSpPr>
        <p:spPr>
          <a:xfrm>
            <a:off x="1338172" y="1930804"/>
            <a:ext cx="2506241"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each topic to learn more.</a:t>
            </a:r>
          </a:p>
        </p:txBody>
      </p:sp>
    </p:spTree>
    <p:custDataLst>
      <p:tags r:id="rId1"/>
    </p:custDataLst>
    <p:extLst>
      <p:ext uri="{BB962C8B-B14F-4D97-AF65-F5344CB8AC3E}">
        <p14:creationId xmlns:p14="http://schemas.microsoft.com/office/powerpoint/2010/main" val="313267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F1D1C-6F41-5F50-AFFA-3B3F459E7F0D}"/>
            </a:ext>
          </a:extLst>
        </p:cNvPr>
        <p:cNvGrpSpPr/>
        <p:nvPr/>
      </p:nvGrpSpPr>
      <p:grpSpPr>
        <a:xfrm>
          <a:off x="0" y="0"/>
          <a:ext cx="0" cy="0"/>
          <a:chOff x="0" y="0"/>
          <a:chExt cx="0" cy="0"/>
        </a:xfrm>
      </p:grpSpPr>
      <p:pic>
        <p:nvPicPr>
          <p:cNvPr id="3" name="Picture 2" descr="A room with trees and plants&#10;&#10;AI-generated content may be incorrect.">
            <a:extLst>
              <a:ext uri="{FF2B5EF4-FFF2-40B4-BE49-F238E27FC236}">
                <a16:creationId xmlns:a16="http://schemas.microsoft.com/office/drawing/2014/main" id="{5CF37BB3-38FF-ED89-7972-A726CD1D44E4}"/>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083" b="108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DFEDC8E-7767-DE35-F096-C8D6F1D28766}"/>
              </a:ext>
            </a:extLst>
          </p:cNvPr>
          <p:cNvSpPr/>
          <p:nvPr/>
        </p:nvSpPr>
        <p:spPr>
          <a:xfrm>
            <a:off x="0" y="-1"/>
            <a:ext cx="12192000" cy="6858000"/>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3DC377-8B57-A66D-5580-6E3A0234FC0E}"/>
              </a:ext>
            </a:extLst>
          </p:cNvPr>
          <p:cNvSpPr/>
          <p:nvPr/>
        </p:nvSpPr>
        <p:spPr>
          <a:xfrm>
            <a:off x="0" y="2129050"/>
            <a:ext cx="7310651" cy="3689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C5A"/>
              </a:solidFill>
            </a:endParaRPr>
          </a:p>
        </p:txBody>
      </p:sp>
      <p:sp>
        <p:nvSpPr>
          <p:cNvPr id="9" name="Title 1">
            <a:extLst>
              <a:ext uri="{FF2B5EF4-FFF2-40B4-BE49-F238E27FC236}">
                <a16:creationId xmlns:a16="http://schemas.microsoft.com/office/drawing/2014/main" id="{3B801479-0F12-9130-01E4-74B9633A4A50}"/>
              </a:ext>
            </a:extLst>
          </p:cNvPr>
          <p:cNvSpPr>
            <a:spLocks noGrp="1"/>
          </p:cNvSpPr>
          <p:nvPr>
            <p:ph type="title"/>
          </p:nvPr>
        </p:nvSpPr>
        <p:spPr>
          <a:xfrm>
            <a:off x="1336371" y="2386546"/>
            <a:ext cx="5022918" cy="2342405"/>
          </a:xfrm>
        </p:spPr>
        <p:txBody>
          <a:bodyPr>
            <a:normAutofit/>
          </a:bodyPr>
          <a:lstStyle/>
          <a:p>
            <a:r>
              <a:rPr lang="en-US" sz="1600" dirty="0">
                <a:solidFill>
                  <a:srgbClr val="002C5A"/>
                </a:solidFill>
                <a:latin typeface="Arial" panose="020B0604020202020204" pitchFamily="34" charset="0"/>
                <a:cs typeface="Arial" panose="020B0604020202020204" pitchFamily="34" charset="0"/>
              </a:rPr>
              <a:t>As a telecommunications company, we have the power to </a:t>
            </a:r>
            <a:r>
              <a:rPr lang="en-US" sz="1600" b="1" dirty="0">
                <a:solidFill>
                  <a:srgbClr val="002C5A"/>
                </a:solidFill>
                <a:latin typeface="Arial" panose="020B0604020202020204" pitchFamily="34" charset="0"/>
                <a:cs typeface="Arial" panose="020B0604020202020204" pitchFamily="34" charset="0"/>
              </a:rPr>
              <a:t>connect people, foster innovation, and drive economic progress</a:t>
            </a:r>
            <a:r>
              <a:rPr lang="en-US" sz="1600" dirty="0">
                <a:solidFill>
                  <a:srgbClr val="002C5A"/>
                </a:solidFill>
                <a:latin typeface="Arial" panose="020B0604020202020204" pitchFamily="34" charset="0"/>
                <a:cs typeface="Arial" panose="020B0604020202020204" pitchFamily="34" charset="0"/>
              </a:rPr>
              <a:t> - but with that power comes the </a:t>
            </a:r>
            <a:r>
              <a:rPr lang="en-US" sz="1600" b="1" dirty="0">
                <a:solidFill>
                  <a:srgbClr val="002C5A"/>
                </a:solidFill>
                <a:latin typeface="Arial" panose="020B0604020202020204" pitchFamily="34" charset="0"/>
                <a:cs typeface="Arial" panose="020B0604020202020204" pitchFamily="34" charset="0"/>
              </a:rPr>
              <a:t>responsibility</a:t>
            </a:r>
            <a:r>
              <a:rPr lang="en-US" sz="1600" dirty="0">
                <a:solidFill>
                  <a:srgbClr val="002C5A"/>
                </a:solidFill>
                <a:latin typeface="Arial" panose="020B0604020202020204" pitchFamily="34" charset="0"/>
                <a:cs typeface="Arial" panose="020B0604020202020204" pitchFamily="34" charset="0"/>
              </a:rPr>
              <a:t> to ensure our growth does not come at the expense of the environment, governance and people. </a:t>
            </a:r>
            <a:br>
              <a:rPr lang="en-US" sz="1600" dirty="0">
                <a:solidFill>
                  <a:srgbClr val="002C5A"/>
                </a:solidFill>
                <a:latin typeface="Arial" panose="020B0604020202020204" pitchFamily="34" charset="0"/>
                <a:cs typeface="Arial" panose="020B0604020202020204" pitchFamily="34" charset="0"/>
              </a:rPr>
            </a:br>
            <a:br>
              <a:rPr lang="en-US" sz="1600" dirty="0">
                <a:solidFill>
                  <a:srgbClr val="002C5A"/>
                </a:solidFill>
                <a:latin typeface="Arial" panose="020B0604020202020204" pitchFamily="34" charset="0"/>
                <a:cs typeface="Arial" panose="020B0604020202020204" pitchFamily="34" charset="0"/>
              </a:rPr>
            </a:br>
            <a:endParaRPr lang="en-US" sz="1600" dirty="0">
              <a:solidFill>
                <a:srgbClr val="002C5A"/>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F35C099-F4EB-D5F6-4CD4-365E4851F96C}"/>
              </a:ext>
            </a:extLst>
          </p:cNvPr>
          <p:cNvSpPr/>
          <p:nvPr/>
        </p:nvSpPr>
        <p:spPr>
          <a:xfrm>
            <a:off x="0" y="832513"/>
            <a:ext cx="7310651" cy="1296537"/>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aret Down with solid fill">
            <a:extLst>
              <a:ext uri="{FF2B5EF4-FFF2-40B4-BE49-F238E27FC236}">
                <a16:creationId xmlns:a16="http://schemas.microsoft.com/office/drawing/2014/main" id="{D57BF219-5CAB-275D-0FAB-992D68BBA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498610" y="4856466"/>
            <a:ext cx="457200" cy="457200"/>
          </a:xfrm>
          <a:prstGeom prst="rect">
            <a:avLst/>
          </a:prstGeom>
        </p:spPr>
      </p:pic>
      <p:sp>
        <p:nvSpPr>
          <p:cNvPr id="15" name="Title 1">
            <a:extLst>
              <a:ext uri="{FF2B5EF4-FFF2-40B4-BE49-F238E27FC236}">
                <a16:creationId xmlns:a16="http://schemas.microsoft.com/office/drawing/2014/main" id="{EE608B2D-DBDE-BDDE-2FC0-2D7AE5098BBF}"/>
              </a:ext>
            </a:extLst>
          </p:cNvPr>
          <p:cNvSpPr txBox="1">
            <a:spLocks/>
          </p:cNvSpPr>
          <p:nvPr/>
        </p:nvSpPr>
        <p:spPr>
          <a:xfrm>
            <a:off x="1336370" y="1127585"/>
            <a:ext cx="5300403" cy="83349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At e&amp; PPF Telecom Group, we are committed to excellence, continuous improvement, and responsible growth. </a:t>
            </a:r>
            <a:endParaRPr lang="bg-BG" sz="20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707C502-4E49-68B6-A0A3-EA7A5FAE52E8}"/>
              </a:ext>
            </a:extLst>
          </p:cNvPr>
          <p:cNvSpPr txBox="1"/>
          <p:nvPr/>
        </p:nvSpPr>
        <p:spPr>
          <a:xfrm>
            <a:off x="5763507" y="5312233"/>
            <a:ext cx="1348285" cy="253916"/>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the arrow.</a:t>
            </a:r>
          </a:p>
        </p:txBody>
      </p:sp>
    </p:spTree>
    <p:custDataLst>
      <p:tags r:id="rId1"/>
    </p:custDataLst>
    <p:extLst>
      <p:ext uri="{BB962C8B-B14F-4D97-AF65-F5344CB8AC3E}">
        <p14:creationId xmlns:p14="http://schemas.microsoft.com/office/powerpoint/2010/main" val="201063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C6B4C9AC-B475-B026-0DBB-4D3783C9C65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8C0B09-03EC-6A4F-DEA5-2D63C5FB89AD}"/>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547BB6-0308-38DA-9488-D4099B4A0F61}"/>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Why is this topic important?</a:t>
            </a:r>
          </a:p>
        </p:txBody>
      </p:sp>
      <p:pic>
        <p:nvPicPr>
          <p:cNvPr id="18" name="Graphic 17" descr="Caret Down with solid fill">
            <a:extLst>
              <a:ext uri="{FF2B5EF4-FFF2-40B4-BE49-F238E27FC236}">
                <a16:creationId xmlns:a16="http://schemas.microsoft.com/office/drawing/2014/main" id="{3D2D2BA2-7311-D389-35A9-33E74FE049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572262C7-5DDD-BDE5-DEC5-79F1EE7A88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2" name="TextBox 1">
            <a:extLst>
              <a:ext uri="{FF2B5EF4-FFF2-40B4-BE49-F238E27FC236}">
                <a16:creationId xmlns:a16="http://schemas.microsoft.com/office/drawing/2014/main" id="{D9BA6297-9D9A-9E5B-095F-4BF7E910B24F}"/>
              </a:ext>
            </a:extLst>
          </p:cNvPr>
          <p:cNvSpPr txBox="1"/>
          <p:nvPr/>
        </p:nvSpPr>
        <p:spPr>
          <a:xfrm>
            <a:off x="940856" y="1728760"/>
            <a:ext cx="8949904" cy="52322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With growing challenges such as climate change and social inequalities, companies are increasingly expected to assess the environmental, social, and governance impacts of their operations and to act responsibly.</a:t>
            </a:r>
          </a:p>
        </p:txBody>
      </p:sp>
      <p:sp>
        <p:nvSpPr>
          <p:cNvPr id="8" name="Rectangle 7">
            <a:extLst>
              <a:ext uri="{FF2B5EF4-FFF2-40B4-BE49-F238E27FC236}">
                <a16:creationId xmlns:a16="http://schemas.microsoft.com/office/drawing/2014/main" id="{115014B7-B04D-0CA9-A69B-7E50D0BAD794}"/>
              </a:ext>
            </a:extLst>
          </p:cNvPr>
          <p:cNvSpPr/>
          <p:nvPr/>
        </p:nvSpPr>
        <p:spPr>
          <a:xfrm>
            <a:off x="4801656" y="2713009"/>
            <a:ext cx="3600664" cy="733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cs typeface="Arial" panose="020B0604020202020204" pitchFamily="34" charset="0"/>
              </a:rPr>
              <a:t>Reason 2</a:t>
            </a:r>
          </a:p>
        </p:txBody>
      </p:sp>
      <p:sp>
        <p:nvSpPr>
          <p:cNvPr id="4" name="Rectangle 3">
            <a:extLst>
              <a:ext uri="{FF2B5EF4-FFF2-40B4-BE49-F238E27FC236}">
                <a16:creationId xmlns:a16="http://schemas.microsoft.com/office/drawing/2014/main" id="{8E712F3D-1F24-C86C-B0A8-CB8D71D31A27}"/>
              </a:ext>
            </a:extLst>
          </p:cNvPr>
          <p:cNvSpPr/>
          <p:nvPr/>
        </p:nvSpPr>
        <p:spPr>
          <a:xfrm>
            <a:off x="940856" y="2713009"/>
            <a:ext cx="3600664" cy="733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cs typeface="Arial" panose="020B0604020202020204" pitchFamily="34" charset="0"/>
              </a:rPr>
              <a:t>Reason 1</a:t>
            </a:r>
          </a:p>
        </p:txBody>
      </p:sp>
      <p:sp>
        <p:nvSpPr>
          <p:cNvPr id="21" name="TextBox 20">
            <a:extLst>
              <a:ext uri="{FF2B5EF4-FFF2-40B4-BE49-F238E27FC236}">
                <a16:creationId xmlns:a16="http://schemas.microsoft.com/office/drawing/2014/main" id="{C2F3B6A6-5C76-2ED2-F439-EDABBD156843}"/>
              </a:ext>
            </a:extLst>
          </p:cNvPr>
          <p:cNvSpPr txBox="1"/>
          <p:nvPr/>
        </p:nvSpPr>
        <p:spPr>
          <a:xfrm>
            <a:off x="940856" y="2416496"/>
            <a:ext cx="3303484"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boxes to explore the reasons.</a:t>
            </a:r>
          </a:p>
        </p:txBody>
      </p:sp>
      <p:pic>
        <p:nvPicPr>
          <p:cNvPr id="23" name="Picture 22" descr="A blue line art of a gavel&#10;&#10;AI-generated content may be incorrect.">
            <a:extLst>
              <a:ext uri="{FF2B5EF4-FFF2-40B4-BE49-F238E27FC236}">
                <a16:creationId xmlns:a16="http://schemas.microsoft.com/office/drawing/2014/main" id="{6738D5A7-590A-DAB6-046D-F5AAC556F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446" y="2802289"/>
            <a:ext cx="479391" cy="479391"/>
          </a:xfrm>
          <a:prstGeom prst="rect">
            <a:avLst/>
          </a:prstGeom>
        </p:spPr>
      </p:pic>
      <p:pic>
        <p:nvPicPr>
          <p:cNvPr id="22" name="Picture 21" descr="A blue person icon on a black background&#10;&#10;AI-generated content may be incorrect.">
            <a:extLst>
              <a:ext uri="{FF2B5EF4-FFF2-40B4-BE49-F238E27FC236}">
                <a16:creationId xmlns:a16="http://schemas.microsoft.com/office/drawing/2014/main" id="{A1904902-4E9E-76D5-F34B-FF11CE225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1" y="2885440"/>
            <a:ext cx="396240" cy="396240"/>
          </a:xfrm>
          <a:prstGeom prst="rect">
            <a:avLst/>
          </a:prstGeom>
        </p:spPr>
      </p:pic>
    </p:spTree>
    <p:custDataLst>
      <p:tags r:id="rId1"/>
    </p:custDataLst>
    <p:extLst>
      <p:ext uri="{BB962C8B-B14F-4D97-AF65-F5344CB8AC3E}">
        <p14:creationId xmlns:p14="http://schemas.microsoft.com/office/powerpoint/2010/main" val="36936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animBg="1"/>
      <p:bldP spid="4"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B5AB2F8B-1B19-C2C4-398B-29F9DC8BB52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35A7E4-CAF6-006A-576A-6447AC98921A}"/>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9231F7-A92D-B4A8-C111-FCD69B76C2A1}"/>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Why is this topic important?</a:t>
            </a:r>
          </a:p>
        </p:txBody>
      </p:sp>
      <p:pic>
        <p:nvPicPr>
          <p:cNvPr id="18" name="Graphic 17" descr="Caret Down with solid fill">
            <a:extLst>
              <a:ext uri="{FF2B5EF4-FFF2-40B4-BE49-F238E27FC236}">
                <a16:creationId xmlns:a16="http://schemas.microsoft.com/office/drawing/2014/main" id="{C48E5EE1-CE53-1DEE-6933-3510FBCE80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ABCC4E8D-123A-AF74-A1D7-9A966319AE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4" name="Rectangle 3">
            <a:extLst>
              <a:ext uri="{FF2B5EF4-FFF2-40B4-BE49-F238E27FC236}">
                <a16:creationId xmlns:a16="http://schemas.microsoft.com/office/drawing/2014/main" id="{A0CA486C-9CDF-687C-13DC-37E9D1D867C5}"/>
              </a:ext>
            </a:extLst>
          </p:cNvPr>
          <p:cNvSpPr/>
          <p:nvPr/>
        </p:nvSpPr>
        <p:spPr>
          <a:xfrm>
            <a:off x="940856" y="2713008"/>
            <a:ext cx="3600664" cy="3382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1</a:t>
            </a:r>
          </a:p>
          <a:p>
            <a:endParaRPr lang="en-US" sz="1400"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one hand end users and clients are demanding more sustainable products and services, higher levels of transparency and accountability.</a:t>
            </a:r>
          </a:p>
        </p:txBody>
      </p:sp>
      <p:sp>
        <p:nvSpPr>
          <p:cNvPr id="8" name="Rectangle 7">
            <a:extLst>
              <a:ext uri="{FF2B5EF4-FFF2-40B4-BE49-F238E27FC236}">
                <a16:creationId xmlns:a16="http://schemas.microsoft.com/office/drawing/2014/main" id="{0EA915DE-197C-CC1A-2D1F-613654066A73}"/>
              </a:ext>
            </a:extLst>
          </p:cNvPr>
          <p:cNvSpPr/>
          <p:nvPr/>
        </p:nvSpPr>
        <p:spPr>
          <a:xfrm>
            <a:off x="4801656" y="2713008"/>
            <a:ext cx="3600664" cy="3382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2</a:t>
            </a:r>
          </a:p>
          <a:p>
            <a:endParaRPr lang="en-US" sz="1400" b="1"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the other hand, companies are also under growing regulatory pressure - governments worldwide are increasingly leveraging regulatory measures to enforce sustainability, supply chain due diligence and transparency:</a:t>
            </a:r>
            <a:endParaRPr lang="en-US" sz="1400" b="1" dirty="0">
              <a:solidFill>
                <a:srgbClr val="002C5A"/>
              </a:solidFill>
              <a:latin typeface="Arial" panose="020B0604020202020204" pitchFamily="34" charset="0"/>
              <a:cs typeface="Arial" panose="020B0604020202020204" pitchFamily="34" charset="0"/>
            </a:endParaRPr>
          </a:p>
        </p:txBody>
      </p:sp>
      <p:pic>
        <p:nvPicPr>
          <p:cNvPr id="17" name="Picture 16" descr="A blue line art of a gavel&#10;&#10;AI-generated content may be incorrect.">
            <a:extLst>
              <a:ext uri="{FF2B5EF4-FFF2-40B4-BE49-F238E27FC236}">
                <a16:creationId xmlns:a16="http://schemas.microsoft.com/office/drawing/2014/main" id="{B20F7F1C-CFED-7754-CAE3-75D9118B6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446" y="2802289"/>
            <a:ext cx="479391" cy="479391"/>
          </a:xfrm>
          <a:prstGeom prst="rect">
            <a:avLst/>
          </a:prstGeom>
        </p:spPr>
      </p:pic>
      <p:pic>
        <p:nvPicPr>
          <p:cNvPr id="3" name="Picture 2" descr="A blue person icon on a black background&#10;&#10;AI-generated content may be incorrect.">
            <a:extLst>
              <a:ext uri="{FF2B5EF4-FFF2-40B4-BE49-F238E27FC236}">
                <a16:creationId xmlns:a16="http://schemas.microsoft.com/office/drawing/2014/main" id="{8961F67D-3DBB-5CB9-E7A3-E2F418BE0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1" y="2885440"/>
            <a:ext cx="396240" cy="396240"/>
          </a:xfrm>
          <a:prstGeom prst="rect">
            <a:avLst/>
          </a:prstGeom>
        </p:spPr>
      </p:pic>
      <p:sp>
        <p:nvSpPr>
          <p:cNvPr id="7" name="Oval 6">
            <a:extLst>
              <a:ext uri="{FF2B5EF4-FFF2-40B4-BE49-F238E27FC236}">
                <a16:creationId xmlns:a16="http://schemas.microsoft.com/office/drawing/2014/main" id="{874A4DEB-BF4B-7BE7-98CB-FBE1553644CD}"/>
              </a:ext>
            </a:extLst>
          </p:cNvPr>
          <p:cNvSpPr/>
          <p:nvPr/>
        </p:nvSpPr>
        <p:spPr>
          <a:xfrm>
            <a:off x="4950988" y="5344202"/>
            <a:ext cx="508000" cy="508000"/>
          </a:xfrm>
          <a:prstGeom prst="ellipse">
            <a:avLst/>
          </a:prstGeom>
          <a:solidFill>
            <a:srgbClr val="AE6B3B"/>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E735083C-B05F-3136-19DD-3C55B9C01BE3}"/>
              </a:ext>
            </a:extLst>
          </p:cNvPr>
          <p:cNvSpPr/>
          <p:nvPr/>
        </p:nvSpPr>
        <p:spPr>
          <a:xfrm>
            <a:off x="5616703" y="5344202"/>
            <a:ext cx="508000" cy="508000"/>
          </a:xfrm>
          <a:prstGeom prst="ellipse">
            <a:avLst/>
          </a:prstGeom>
          <a:solidFill>
            <a:srgbClr val="AE6B3B"/>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805DEC5E-BEF4-E61C-6ECC-DEEC87D9730E}"/>
              </a:ext>
            </a:extLst>
          </p:cNvPr>
          <p:cNvSpPr/>
          <p:nvPr/>
        </p:nvSpPr>
        <p:spPr>
          <a:xfrm>
            <a:off x="6282418" y="5344202"/>
            <a:ext cx="508000" cy="508000"/>
          </a:xfrm>
          <a:prstGeom prst="ellipse">
            <a:avLst/>
          </a:prstGeom>
          <a:solidFill>
            <a:srgbClr val="AE6B3B"/>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A15607E1-8A6A-7B29-98A8-03B39A47667F}"/>
              </a:ext>
            </a:extLst>
          </p:cNvPr>
          <p:cNvSpPr txBox="1"/>
          <p:nvPr/>
        </p:nvSpPr>
        <p:spPr>
          <a:xfrm>
            <a:off x="4866154" y="4913612"/>
            <a:ext cx="2296646" cy="400110"/>
          </a:xfrm>
          <a:prstGeom prst="rect">
            <a:avLst/>
          </a:prstGeom>
          <a:noFill/>
        </p:spPr>
        <p:txBody>
          <a:bodyPr wrap="square" rtlCol="0">
            <a:spAutoFit/>
          </a:bodyPr>
          <a:lstStyle/>
          <a:p>
            <a:r>
              <a:rPr lang="en-US" sz="1000" i="1" dirty="0">
                <a:solidFill>
                  <a:srgbClr val="002C5A"/>
                </a:solidFill>
                <a:latin typeface="Arial" panose="020B0604020202020204" pitchFamily="34" charset="0"/>
                <a:cs typeface="Arial" panose="020B0604020202020204" pitchFamily="34" charset="0"/>
              </a:rPr>
              <a:t>Hover over each circle to read about different relevant regulations. </a:t>
            </a:r>
          </a:p>
        </p:txBody>
      </p:sp>
      <p:sp>
        <p:nvSpPr>
          <p:cNvPr id="2" name="TextBox 1">
            <a:extLst>
              <a:ext uri="{FF2B5EF4-FFF2-40B4-BE49-F238E27FC236}">
                <a16:creationId xmlns:a16="http://schemas.microsoft.com/office/drawing/2014/main" id="{6E65DF25-3207-D816-1CA3-92E0A6096E6B}"/>
              </a:ext>
            </a:extLst>
          </p:cNvPr>
          <p:cNvSpPr txBox="1"/>
          <p:nvPr/>
        </p:nvSpPr>
        <p:spPr>
          <a:xfrm>
            <a:off x="940856" y="1728760"/>
            <a:ext cx="8949904" cy="52322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With growing challenges such as climate change and social inequalities, companies are increasingly expected to assess the environmental, social, and governance impacts of their operations and to act responsibly.</a:t>
            </a:r>
          </a:p>
        </p:txBody>
      </p:sp>
      <p:sp>
        <p:nvSpPr>
          <p:cNvPr id="13" name="TextBox 12">
            <a:extLst>
              <a:ext uri="{FF2B5EF4-FFF2-40B4-BE49-F238E27FC236}">
                <a16:creationId xmlns:a16="http://schemas.microsoft.com/office/drawing/2014/main" id="{C35890F2-F1F7-BD97-F6E6-8591A0FA1465}"/>
              </a:ext>
            </a:extLst>
          </p:cNvPr>
          <p:cNvSpPr txBox="1"/>
          <p:nvPr/>
        </p:nvSpPr>
        <p:spPr>
          <a:xfrm>
            <a:off x="940856" y="2416496"/>
            <a:ext cx="3303484"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boxes to explore the reasons.</a:t>
            </a:r>
          </a:p>
        </p:txBody>
      </p:sp>
    </p:spTree>
    <p:custDataLst>
      <p:tags r:id="rId1"/>
    </p:custDataLst>
    <p:extLst>
      <p:ext uri="{BB962C8B-B14F-4D97-AF65-F5344CB8AC3E}">
        <p14:creationId xmlns:p14="http://schemas.microsoft.com/office/powerpoint/2010/main" val="2694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701FF478-1410-21E1-45FF-7F9B26E08FD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1C2E76-5C20-7A02-BA37-CFA6B8099DDC}"/>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5DBBC5-700B-B191-3DD6-18765BE5C3EC}"/>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Why is this topic important?</a:t>
            </a:r>
          </a:p>
        </p:txBody>
      </p:sp>
      <p:pic>
        <p:nvPicPr>
          <p:cNvPr id="18" name="Graphic 17" descr="Caret Down with solid fill">
            <a:extLst>
              <a:ext uri="{FF2B5EF4-FFF2-40B4-BE49-F238E27FC236}">
                <a16:creationId xmlns:a16="http://schemas.microsoft.com/office/drawing/2014/main" id="{2A0E12DD-1F04-7115-5445-93F2E87B92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4326DD3F-15B4-F1D4-BB5F-01386488AC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4" name="Rectangle 3">
            <a:extLst>
              <a:ext uri="{FF2B5EF4-FFF2-40B4-BE49-F238E27FC236}">
                <a16:creationId xmlns:a16="http://schemas.microsoft.com/office/drawing/2014/main" id="{8CBBCAD6-950A-67AC-AFDE-6BEBFAC5E4F3}"/>
              </a:ext>
            </a:extLst>
          </p:cNvPr>
          <p:cNvSpPr/>
          <p:nvPr/>
        </p:nvSpPr>
        <p:spPr>
          <a:xfrm>
            <a:off x="940856" y="2713008"/>
            <a:ext cx="3600664" cy="3382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1</a:t>
            </a:r>
          </a:p>
          <a:p>
            <a:endParaRPr lang="en-US" sz="1400"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one hand end users and clients are demanding more sustainable products and services, higher levels of transparency and accountability.</a:t>
            </a:r>
          </a:p>
          <a:p>
            <a:endParaRPr lang="en-US" sz="1400" dirty="0">
              <a:solidFill>
                <a:srgbClr val="002C5A"/>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4458B0A-6229-EDC3-A719-91C6D95E78C6}"/>
              </a:ext>
            </a:extLst>
          </p:cNvPr>
          <p:cNvSpPr/>
          <p:nvPr/>
        </p:nvSpPr>
        <p:spPr>
          <a:xfrm>
            <a:off x="4801656" y="2713008"/>
            <a:ext cx="3600664" cy="3382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2</a:t>
            </a:r>
          </a:p>
          <a:p>
            <a:endParaRPr lang="en-US" sz="1400" b="1"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the other hand, companies are also under growing regulatory pressure - governments worldwide are increasingly leveraging regulatory measures to enforce sustainability, supply chain due diligence and transparency:</a:t>
            </a:r>
          </a:p>
          <a:p>
            <a:endParaRPr lang="en-US" sz="1400" b="1" dirty="0">
              <a:solidFill>
                <a:srgbClr val="002C5A"/>
              </a:solidFill>
              <a:latin typeface="Arial" panose="020B0604020202020204" pitchFamily="34" charset="0"/>
              <a:cs typeface="Arial" panose="020B0604020202020204" pitchFamily="34" charset="0"/>
            </a:endParaRPr>
          </a:p>
        </p:txBody>
      </p:sp>
      <p:pic>
        <p:nvPicPr>
          <p:cNvPr id="17" name="Picture 16" descr="A blue line art of a gavel&#10;&#10;AI-generated content may be incorrect.">
            <a:extLst>
              <a:ext uri="{FF2B5EF4-FFF2-40B4-BE49-F238E27FC236}">
                <a16:creationId xmlns:a16="http://schemas.microsoft.com/office/drawing/2014/main" id="{513F36B3-B319-9694-B92F-4E0AA0D14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446" y="2802289"/>
            <a:ext cx="479391" cy="479391"/>
          </a:xfrm>
          <a:prstGeom prst="rect">
            <a:avLst/>
          </a:prstGeom>
        </p:spPr>
      </p:pic>
      <p:pic>
        <p:nvPicPr>
          <p:cNvPr id="3" name="Picture 2" descr="A blue person icon on a black background&#10;&#10;AI-generated content may be incorrect.">
            <a:extLst>
              <a:ext uri="{FF2B5EF4-FFF2-40B4-BE49-F238E27FC236}">
                <a16:creationId xmlns:a16="http://schemas.microsoft.com/office/drawing/2014/main" id="{08ADA32B-F1B2-6F5C-A4BF-497CB88137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1" y="2885440"/>
            <a:ext cx="396240" cy="396240"/>
          </a:xfrm>
          <a:prstGeom prst="rect">
            <a:avLst/>
          </a:prstGeom>
        </p:spPr>
      </p:pic>
      <p:sp>
        <p:nvSpPr>
          <p:cNvPr id="7" name="Oval 6">
            <a:extLst>
              <a:ext uri="{FF2B5EF4-FFF2-40B4-BE49-F238E27FC236}">
                <a16:creationId xmlns:a16="http://schemas.microsoft.com/office/drawing/2014/main" id="{9CC9599A-1C28-7DCF-ECE2-22EA686BF118}"/>
              </a:ext>
            </a:extLst>
          </p:cNvPr>
          <p:cNvSpPr/>
          <p:nvPr/>
        </p:nvSpPr>
        <p:spPr>
          <a:xfrm>
            <a:off x="4950988" y="5344202"/>
            <a:ext cx="508000" cy="508000"/>
          </a:xfrm>
          <a:prstGeom prst="ellipse">
            <a:avLst/>
          </a:prstGeom>
          <a:solidFill>
            <a:srgbClr val="AE6B3B"/>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CE95A35F-BF0C-A871-F883-DD4FB6F241B8}"/>
              </a:ext>
            </a:extLst>
          </p:cNvPr>
          <p:cNvSpPr/>
          <p:nvPr/>
        </p:nvSpPr>
        <p:spPr>
          <a:xfrm>
            <a:off x="5616703" y="5344202"/>
            <a:ext cx="508000" cy="508000"/>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96AA3781-0C68-9E4A-73DB-C50C9E5D38AE}"/>
              </a:ext>
            </a:extLst>
          </p:cNvPr>
          <p:cNvSpPr/>
          <p:nvPr/>
        </p:nvSpPr>
        <p:spPr>
          <a:xfrm>
            <a:off x="6282418" y="5344202"/>
            <a:ext cx="508000" cy="508000"/>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B473B29C-B369-0C31-AB11-D3CA5A6DCED3}"/>
              </a:ext>
            </a:extLst>
          </p:cNvPr>
          <p:cNvSpPr txBox="1"/>
          <p:nvPr/>
        </p:nvSpPr>
        <p:spPr>
          <a:xfrm>
            <a:off x="4866154" y="4913612"/>
            <a:ext cx="2205206" cy="400110"/>
          </a:xfrm>
          <a:prstGeom prst="rect">
            <a:avLst/>
          </a:prstGeom>
          <a:noFill/>
        </p:spPr>
        <p:txBody>
          <a:bodyPr wrap="square" rtlCol="0">
            <a:spAutoFit/>
          </a:bodyPr>
          <a:lstStyle/>
          <a:p>
            <a:r>
              <a:rPr lang="en-US" sz="1000" i="1" dirty="0">
                <a:solidFill>
                  <a:srgbClr val="002C5A"/>
                </a:solidFill>
                <a:latin typeface="Arial" panose="020B0604020202020204" pitchFamily="34" charset="0"/>
                <a:cs typeface="Arial" panose="020B0604020202020204" pitchFamily="34" charset="0"/>
              </a:rPr>
              <a:t>Hover over each circle to read about different relevant regulations. </a:t>
            </a:r>
          </a:p>
        </p:txBody>
      </p:sp>
      <p:sp>
        <p:nvSpPr>
          <p:cNvPr id="15" name="Freeform: Shape 14">
            <a:extLst>
              <a:ext uri="{FF2B5EF4-FFF2-40B4-BE49-F238E27FC236}">
                <a16:creationId xmlns:a16="http://schemas.microsoft.com/office/drawing/2014/main" id="{8390D4EB-1415-704C-0E6C-346EF15AF021}"/>
              </a:ext>
            </a:extLst>
          </p:cNvPr>
          <p:cNvSpPr/>
          <p:nvPr/>
        </p:nvSpPr>
        <p:spPr>
          <a:xfrm rot="10800000">
            <a:off x="4463309" y="3576322"/>
            <a:ext cx="4574054" cy="1595161"/>
          </a:xfrm>
          <a:custGeom>
            <a:avLst/>
            <a:gdLst>
              <a:gd name="connsiteX0" fmla="*/ 4574054 w 4574054"/>
              <a:gd name="connsiteY0" fmla="*/ 1595161 h 1595161"/>
              <a:gd name="connsiteX1" fmla="*/ 0 w 4574054"/>
              <a:gd name="connsiteY1" fmla="*/ 1595161 h 1595161"/>
              <a:gd name="connsiteX2" fmla="*/ 0 w 4574054"/>
              <a:gd name="connsiteY2" fmla="*/ 207027 h 1595161"/>
              <a:gd name="connsiteX3" fmla="*/ 3768079 w 4574054"/>
              <a:gd name="connsiteY3" fmla="*/ 207027 h 1595161"/>
              <a:gd name="connsiteX4" fmla="*/ 3881043 w 4574054"/>
              <a:gd name="connsiteY4" fmla="*/ 0 h 1595161"/>
              <a:gd name="connsiteX5" fmla="*/ 3994007 w 4574054"/>
              <a:gd name="connsiteY5" fmla="*/ 207027 h 1595161"/>
              <a:gd name="connsiteX6" fmla="*/ 4574054 w 4574054"/>
              <a:gd name="connsiteY6" fmla="*/ 207027 h 159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054" h="1595161">
                <a:moveTo>
                  <a:pt x="4574054" y="1595161"/>
                </a:moveTo>
                <a:lnTo>
                  <a:pt x="0" y="1595161"/>
                </a:lnTo>
                <a:lnTo>
                  <a:pt x="0" y="207027"/>
                </a:lnTo>
                <a:lnTo>
                  <a:pt x="3768079" y="207027"/>
                </a:lnTo>
                <a:lnTo>
                  <a:pt x="3881043" y="0"/>
                </a:lnTo>
                <a:lnTo>
                  <a:pt x="3994007" y="207027"/>
                </a:lnTo>
                <a:lnTo>
                  <a:pt x="4574054" y="207027"/>
                </a:lnTo>
                <a:close/>
              </a:path>
            </a:pathLst>
          </a:custGeom>
          <a:solidFill>
            <a:schemeClr val="bg1"/>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122F2710-2EFB-9A77-F650-910E1A4C74D7}"/>
              </a:ext>
            </a:extLst>
          </p:cNvPr>
          <p:cNvSpPr txBox="1"/>
          <p:nvPr/>
        </p:nvSpPr>
        <p:spPr>
          <a:xfrm>
            <a:off x="4554749" y="3682528"/>
            <a:ext cx="4335251" cy="1169551"/>
          </a:xfrm>
          <a:prstGeom prst="rect">
            <a:avLst/>
          </a:prstGeom>
          <a:noFill/>
        </p:spPr>
        <p:txBody>
          <a:bodyPr wrap="square">
            <a:spAutoFit/>
          </a:bodyPr>
          <a:lstStyle/>
          <a:p>
            <a:r>
              <a:rPr lang="en-US" sz="1400" dirty="0">
                <a:solidFill>
                  <a:srgbClr val="002C5A"/>
                </a:solidFill>
                <a:latin typeface="Arial" panose="020B0604020202020204" pitchFamily="34" charset="0"/>
                <a:cs typeface="Arial" panose="020B0604020202020204" pitchFamily="34" charset="0"/>
              </a:rPr>
              <a:t>Global frameworks like the UN Sustainable Development Goals (SDGs) and the UN Guiding Principles on Business and Human Rights (UNGPs) set expectations for responsible business conduct and sustainable development. </a:t>
            </a:r>
          </a:p>
        </p:txBody>
      </p:sp>
      <p:sp>
        <p:nvSpPr>
          <p:cNvPr id="13" name="TextBox 12">
            <a:extLst>
              <a:ext uri="{FF2B5EF4-FFF2-40B4-BE49-F238E27FC236}">
                <a16:creationId xmlns:a16="http://schemas.microsoft.com/office/drawing/2014/main" id="{0A31BA88-EE8A-7A8D-C129-B0C4589798B6}"/>
              </a:ext>
            </a:extLst>
          </p:cNvPr>
          <p:cNvSpPr txBox="1"/>
          <p:nvPr/>
        </p:nvSpPr>
        <p:spPr>
          <a:xfrm>
            <a:off x="940856" y="1728760"/>
            <a:ext cx="8949904" cy="52322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With growing challenges such as climate change and social inequalities, companies are increasingly expected to assess the environmental, social, and governance impacts of their operations and to act responsibly.</a:t>
            </a:r>
          </a:p>
        </p:txBody>
      </p:sp>
      <p:sp>
        <p:nvSpPr>
          <p:cNvPr id="14" name="TextBox 13">
            <a:extLst>
              <a:ext uri="{FF2B5EF4-FFF2-40B4-BE49-F238E27FC236}">
                <a16:creationId xmlns:a16="http://schemas.microsoft.com/office/drawing/2014/main" id="{A39BD021-73C0-3BCD-9F2B-3B89ACFCFC8F}"/>
              </a:ext>
            </a:extLst>
          </p:cNvPr>
          <p:cNvSpPr txBox="1"/>
          <p:nvPr/>
        </p:nvSpPr>
        <p:spPr>
          <a:xfrm>
            <a:off x="940856" y="2416496"/>
            <a:ext cx="3303484"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boxes to explore the reasons.</a:t>
            </a:r>
          </a:p>
        </p:txBody>
      </p:sp>
    </p:spTree>
    <p:custDataLst>
      <p:tags r:id="rId1"/>
    </p:custDataLst>
    <p:extLst>
      <p:ext uri="{BB962C8B-B14F-4D97-AF65-F5344CB8AC3E}">
        <p14:creationId xmlns:p14="http://schemas.microsoft.com/office/powerpoint/2010/main" val="209237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B8A8517E-5982-D5F5-F819-4186D40044C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1A21A-25AF-0B96-C2F7-7702FD668241}"/>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7ADEFB-650C-3643-2D4E-ED98A75F270A}"/>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Why is this topic important?</a:t>
            </a:r>
          </a:p>
        </p:txBody>
      </p:sp>
      <p:pic>
        <p:nvPicPr>
          <p:cNvPr id="18" name="Graphic 17" descr="Caret Down with solid fill">
            <a:extLst>
              <a:ext uri="{FF2B5EF4-FFF2-40B4-BE49-F238E27FC236}">
                <a16:creationId xmlns:a16="http://schemas.microsoft.com/office/drawing/2014/main" id="{DAF58857-873A-E1DC-6423-489B931A9B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4F7F92AF-2A4C-12A0-E607-D49890F8F1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4" name="Rectangle 3">
            <a:extLst>
              <a:ext uri="{FF2B5EF4-FFF2-40B4-BE49-F238E27FC236}">
                <a16:creationId xmlns:a16="http://schemas.microsoft.com/office/drawing/2014/main" id="{703AF7FB-9B51-37BA-09EB-17CC505253F7}"/>
              </a:ext>
            </a:extLst>
          </p:cNvPr>
          <p:cNvSpPr/>
          <p:nvPr/>
        </p:nvSpPr>
        <p:spPr>
          <a:xfrm>
            <a:off x="940856" y="2713008"/>
            <a:ext cx="3600664" cy="3382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1</a:t>
            </a:r>
          </a:p>
          <a:p>
            <a:endParaRPr lang="en-US" sz="1400"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one hand end users and clients are demanding more sustainable products and services, higher levels of transparency and accountability.</a:t>
            </a:r>
          </a:p>
          <a:p>
            <a:endParaRPr lang="en-US" sz="1400" dirty="0">
              <a:solidFill>
                <a:srgbClr val="002C5A"/>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D76C29-07DA-2926-24F1-61F7EED9F03D}"/>
              </a:ext>
            </a:extLst>
          </p:cNvPr>
          <p:cNvSpPr/>
          <p:nvPr/>
        </p:nvSpPr>
        <p:spPr>
          <a:xfrm>
            <a:off x="4801656" y="2713008"/>
            <a:ext cx="3600664" cy="3382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2</a:t>
            </a:r>
          </a:p>
          <a:p>
            <a:endParaRPr lang="en-US" sz="1400" b="1"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the other hand, companies are also under growing regulatory pressure - governments worldwide are increasingly leveraging regulatory measures to enforce sustainability, supply chain due diligence and transparency:</a:t>
            </a:r>
          </a:p>
          <a:p>
            <a:endParaRPr lang="en-US" sz="1400" b="1" dirty="0">
              <a:solidFill>
                <a:srgbClr val="002C5A"/>
              </a:solidFill>
              <a:latin typeface="Arial" panose="020B0604020202020204" pitchFamily="34" charset="0"/>
              <a:cs typeface="Arial" panose="020B0604020202020204" pitchFamily="34" charset="0"/>
            </a:endParaRPr>
          </a:p>
        </p:txBody>
      </p:sp>
      <p:pic>
        <p:nvPicPr>
          <p:cNvPr id="17" name="Picture 16" descr="A blue line art of a gavel&#10;&#10;AI-generated content may be incorrect.">
            <a:extLst>
              <a:ext uri="{FF2B5EF4-FFF2-40B4-BE49-F238E27FC236}">
                <a16:creationId xmlns:a16="http://schemas.microsoft.com/office/drawing/2014/main" id="{70D173D5-5A63-05A8-907B-795830ACC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446" y="2802289"/>
            <a:ext cx="479391" cy="479391"/>
          </a:xfrm>
          <a:prstGeom prst="rect">
            <a:avLst/>
          </a:prstGeom>
        </p:spPr>
      </p:pic>
      <p:pic>
        <p:nvPicPr>
          <p:cNvPr id="3" name="Picture 2" descr="A blue person icon on a black background&#10;&#10;AI-generated content may be incorrect.">
            <a:extLst>
              <a:ext uri="{FF2B5EF4-FFF2-40B4-BE49-F238E27FC236}">
                <a16:creationId xmlns:a16="http://schemas.microsoft.com/office/drawing/2014/main" id="{248FE655-A3DA-FE74-A2E9-3E5292CFF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1" y="2885440"/>
            <a:ext cx="396240" cy="396240"/>
          </a:xfrm>
          <a:prstGeom prst="rect">
            <a:avLst/>
          </a:prstGeom>
        </p:spPr>
      </p:pic>
      <p:sp>
        <p:nvSpPr>
          <p:cNvPr id="7" name="Oval 6">
            <a:extLst>
              <a:ext uri="{FF2B5EF4-FFF2-40B4-BE49-F238E27FC236}">
                <a16:creationId xmlns:a16="http://schemas.microsoft.com/office/drawing/2014/main" id="{2686C3E1-CEBB-2B69-EC2D-626F4FAC83F6}"/>
              </a:ext>
            </a:extLst>
          </p:cNvPr>
          <p:cNvSpPr/>
          <p:nvPr/>
        </p:nvSpPr>
        <p:spPr>
          <a:xfrm>
            <a:off x="4950988" y="5344202"/>
            <a:ext cx="508000" cy="508000"/>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5C447E78-F2D0-E415-BE45-007B45BBC75E}"/>
              </a:ext>
            </a:extLst>
          </p:cNvPr>
          <p:cNvSpPr/>
          <p:nvPr/>
        </p:nvSpPr>
        <p:spPr>
          <a:xfrm>
            <a:off x="5616703" y="5344202"/>
            <a:ext cx="508000" cy="508000"/>
          </a:xfrm>
          <a:prstGeom prst="ellipse">
            <a:avLst/>
          </a:prstGeom>
          <a:solidFill>
            <a:srgbClr val="AE6B3B"/>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87C197B7-2CB1-4F78-5143-DBB7EC553B5A}"/>
              </a:ext>
            </a:extLst>
          </p:cNvPr>
          <p:cNvSpPr/>
          <p:nvPr/>
        </p:nvSpPr>
        <p:spPr>
          <a:xfrm>
            <a:off x="6282418" y="5344202"/>
            <a:ext cx="508000" cy="508000"/>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D700F5B4-2556-F5E9-808B-F462DE160B24}"/>
              </a:ext>
            </a:extLst>
          </p:cNvPr>
          <p:cNvSpPr txBox="1"/>
          <p:nvPr/>
        </p:nvSpPr>
        <p:spPr>
          <a:xfrm>
            <a:off x="4866154" y="4913612"/>
            <a:ext cx="2189966" cy="400110"/>
          </a:xfrm>
          <a:prstGeom prst="rect">
            <a:avLst/>
          </a:prstGeom>
          <a:noFill/>
        </p:spPr>
        <p:txBody>
          <a:bodyPr wrap="square" rtlCol="0">
            <a:spAutoFit/>
          </a:bodyPr>
          <a:lstStyle/>
          <a:p>
            <a:r>
              <a:rPr lang="en-US" sz="1000" i="1" dirty="0">
                <a:solidFill>
                  <a:srgbClr val="002C5A"/>
                </a:solidFill>
                <a:latin typeface="Arial" panose="020B0604020202020204" pitchFamily="34" charset="0"/>
                <a:cs typeface="Arial" panose="020B0604020202020204" pitchFamily="34" charset="0"/>
              </a:rPr>
              <a:t>Hover over each circle to read about different relevant regulations. </a:t>
            </a:r>
          </a:p>
        </p:txBody>
      </p:sp>
      <p:sp>
        <p:nvSpPr>
          <p:cNvPr id="15" name="Freeform: Shape 14">
            <a:extLst>
              <a:ext uri="{FF2B5EF4-FFF2-40B4-BE49-F238E27FC236}">
                <a16:creationId xmlns:a16="http://schemas.microsoft.com/office/drawing/2014/main" id="{04482E83-6B74-A9DB-C0E4-7ABC2E91F09A}"/>
              </a:ext>
            </a:extLst>
          </p:cNvPr>
          <p:cNvSpPr/>
          <p:nvPr/>
        </p:nvSpPr>
        <p:spPr>
          <a:xfrm rot="10800000">
            <a:off x="5162764" y="3576321"/>
            <a:ext cx="4574054" cy="1595161"/>
          </a:xfrm>
          <a:custGeom>
            <a:avLst/>
            <a:gdLst>
              <a:gd name="connsiteX0" fmla="*/ 4574054 w 4574054"/>
              <a:gd name="connsiteY0" fmla="*/ 1595161 h 1595161"/>
              <a:gd name="connsiteX1" fmla="*/ 0 w 4574054"/>
              <a:gd name="connsiteY1" fmla="*/ 1595161 h 1595161"/>
              <a:gd name="connsiteX2" fmla="*/ 0 w 4574054"/>
              <a:gd name="connsiteY2" fmla="*/ 207027 h 1595161"/>
              <a:gd name="connsiteX3" fmla="*/ 3768079 w 4574054"/>
              <a:gd name="connsiteY3" fmla="*/ 207027 h 1595161"/>
              <a:gd name="connsiteX4" fmla="*/ 3881043 w 4574054"/>
              <a:gd name="connsiteY4" fmla="*/ 0 h 1595161"/>
              <a:gd name="connsiteX5" fmla="*/ 3994007 w 4574054"/>
              <a:gd name="connsiteY5" fmla="*/ 207027 h 1595161"/>
              <a:gd name="connsiteX6" fmla="*/ 4574054 w 4574054"/>
              <a:gd name="connsiteY6" fmla="*/ 207027 h 159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054" h="1595161">
                <a:moveTo>
                  <a:pt x="4574054" y="1595161"/>
                </a:moveTo>
                <a:lnTo>
                  <a:pt x="0" y="1595161"/>
                </a:lnTo>
                <a:lnTo>
                  <a:pt x="0" y="207027"/>
                </a:lnTo>
                <a:lnTo>
                  <a:pt x="3768079" y="207027"/>
                </a:lnTo>
                <a:lnTo>
                  <a:pt x="3881043" y="0"/>
                </a:lnTo>
                <a:lnTo>
                  <a:pt x="3994007" y="207027"/>
                </a:lnTo>
                <a:lnTo>
                  <a:pt x="4574054" y="207027"/>
                </a:lnTo>
                <a:close/>
              </a:path>
            </a:pathLst>
          </a:custGeom>
          <a:solidFill>
            <a:schemeClr val="bg1"/>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EC9B6A1B-E476-FC2D-1223-660BFE1380B1}"/>
              </a:ext>
            </a:extLst>
          </p:cNvPr>
          <p:cNvSpPr txBox="1"/>
          <p:nvPr/>
        </p:nvSpPr>
        <p:spPr>
          <a:xfrm>
            <a:off x="5245628" y="3697146"/>
            <a:ext cx="4335251" cy="1169551"/>
          </a:xfrm>
          <a:prstGeom prst="rect">
            <a:avLst/>
          </a:prstGeom>
          <a:noFill/>
        </p:spPr>
        <p:txBody>
          <a:bodyPr wrap="square">
            <a:spAutoFit/>
          </a:bodyPr>
          <a:lstStyle/>
          <a:p>
            <a:r>
              <a:rPr lang="en-US" sz="1400" dirty="0">
                <a:solidFill>
                  <a:srgbClr val="002C5A"/>
                </a:solidFill>
                <a:latin typeface="Arial" panose="020B0604020202020204" pitchFamily="34" charset="0"/>
                <a:cs typeface="Arial" panose="020B0604020202020204" pitchFamily="34" charset="0"/>
              </a:rPr>
              <a:t>The European Green Deal and Clean Industrial Deal embed sustainability into law through initiatives like the Corporate Sustainability Reporting Directive (CSRD), Corporate Sustainability Due Diligence Directive (CSDDD) and carbon border taxes.</a:t>
            </a:r>
          </a:p>
        </p:txBody>
      </p:sp>
      <p:sp>
        <p:nvSpPr>
          <p:cNvPr id="2" name="TextBox 1">
            <a:extLst>
              <a:ext uri="{FF2B5EF4-FFF2-40B4-BE49-F238E27FC236}">
                <a16:creationId xmlns:a16="http://schemas.microsoft.com/office/drawing/2014/main" id="{4EBADE09-A3B4-4C6C-7069-CCB97A78B7E9}"/>
              </a:ext>
            </a:extLst>
          </p:cNvPr>
          <p:cNvSpPr txBox="1"/>
          <p:nvPr/>
        </p:nvSpPr>
        <p:spPr>
          <a:xfrm>
            <a:off x="940856" y="1728760"/>
            <a:ext cx="8949904" cy="52322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With growing challenges such as climate change and social inequalities, companies are increasingly expected to assess the environmental, social, and governance impacts of their operations and to act responsibly.</a:t>
            </a:r>
          </a:p>
        </p:txBody>
      </p:sp>
      <p:sp>
        <p:nvSpPr>
          <p:cNvPr id="14" name="TextBox 13">
            <a:extLst>
              <a:ext uri="{FF2B5EF4-FFF2-40B4-BE49-F238E27FC236}">
                <a16:creationId xmlns:a16="http://schemas.microsoft.com/office/drawing/2014/main" id="{869E5FDC-4C0E-318F-BCD7-95C077F6C0E4}"/>
              </a:ext>
            </a:extLst>
          </p:cNvPr>
          <p:cNvSpPr txBox="1"/>
          <p:nvPr/>
        </p:nvSpPr>
        <p:spPr>
          <a:xfrm>
            <a:off x="940856" y="2416496"/>
            <a:ext cx="3303484"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boxes to explore the reasons.</a:t>
            </a:r>
          </a:p>
        </p:txBody>
      </p:sp>
    </p:spTree>
    <p:custDataLst>
      <p:tags r:id="rId1"/>
    </p:custDataLst>
    <p:extLst>
      <p:ext uri="{BB962C8B-B14F-4D97-AF65-F5344CB8AC3E}">
        <p14:creationId xmlns:p14="http://schemas.microsoft.com/office/powerpoint/2010/main" val="359707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2B987C9F-FCB4-4EB7-C526-E122D256AE8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1488F92-18E2-35A0-4C64-F7E3A8E56EF0}"/>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5F28CC-44A0-7F87-CC14-4C4C15FB15AC}"/>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Why is this topic important?</a:t>
            </a:r>
          </a:p>
        </p:txBody>
      </p:sp>
      <p:pic>
        <p:nvPicPr>
          <p:cNvPr id="18" name="Graphic 17" descr="Caret Down with solid fill">
            <a:extLst>
              <a:ext uri="{FF2B5EF4-FFF2-40B4-BE49-F238E27FC236}">
                <a16:creationId xmlns:a16="http://schemas.microsoft.com/office/drawing/2014/main" id="{13F5DE52-98FE-9BA2-2903-E20E01A7EC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320741"/>
            <a:ext cx="457200" cy="457200"/>
          </a:xfrm>
          <a:prstGeom prst="rect">
            <a:avLst/>
          </a:prstGeom>
        </p:spPr>
      </p:pic>
      <p:pic>
        <p:nvPicPr>
          <p:cNvPr id="19" name="Graphic 18" descr="Caret Down with solid fill">
            <a:extLst>
              <a:ext uri="{FF2B5EF4-FFF2-40B4-BE49-F238E27FC236}">
                <a16:creationId xmlns:a16="http://schemas.microsoft.com/office/drawing/2014/main" id="{207CC784-8A93-0505-BAD0-B83EF42244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4" name="Rectangle 3">
            <a:extLst>
              <a:ext uri="{FF2B5EF4-FFF2-40B4-BE49-F238E27FC236}">
                <a16:creationId xmlns:a16="http://schemas.microsoft.com/office/drawing/2014/main" id="{AA18C6A4-F987-7B03-DC31-19E9177273D0}"/>
              </a:ext>
            </a:extLst>
          </p:cNvPr>
          <p:cNvSpPr/>
          <p:nvPr/>
        </p:nvSpPr>
        <p:spPr>
          <a:xfrm>
            <a:off x="940856" y="2713008"/>
            <a:ext cx="3600664" cy="3382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1</a:t>
            </a:r>
          </a:p>
          <a:p>
            <a:endParaRPr lang="en-US" sz="1400"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one hand end users and clients are demanding more sustainable products and services, higher levels of transparency and accountability.</a:t>
            </a:r>
          </a:p>
          <a:p>
            <a:endParaRPr lang="en-US" sz="1400" dirty="0">
              <a:solidFill>
                <a:srgbClr val="002C5A"/>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5E6EF1E-D16B-7717-A616-11474B4E2C20}"/>
              </a:ext>
            </a:extLst>
          </p:cNvPr>
          <p:cNvSpPr/>
          <p:nvPr/>
        </p:nvSpPr>
        <p:spPr>
          <a:xfrm>
            <a:off x="4801656" y="2713008"/>
            <a:ext cx="3600664" cy="3382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dirty="0">
              <a:solidFill>
                <a:srgbClr val="002C5A"/>
              </a:solidFill>
              <a:latin typeface="Arial" panose="020B0604020202020204" pitchFamily="34" charset="0"/>
              <a:cs typeface="Arial" panose="020B0604020202020204" pitchFamily="34" charset="0"/>
            </a:endParaRPr>
          </a:p>
          <a:p>
            <a:r>
              <a:rPr lang="en-US" sz="1400" b="1" dirty="0">
                <a:solidFill>
                  <a:srgbClr val="002C5A"/>
                </a:solidFill>
                <a:latin typeface="Arial" panose="020B0604020202020204" pitchFamily="34" charset="0"/>
                <a:cs typeface="Arial" panose="020B0604020202020204" pitchFamily="34" charset="0"/>
              </a:rPr>
              <a:t>Reason 2</a:t>
            </a:r>
          </a:p>
          <a:p>
            <a:endParaRPr lang="en-US" sz="1400" b="1" dirty="0">
              <a:solidFill>
                <a:srgbClr val="002C5A"/>
              </a:solidFill>
              <a:latin typeface="Arial" panose="020B0604020202020204" pitchFamily="34" charset="0"/>
              <a:cs typeface="Arial" panose="020B0604020202020204" pitchFamily="34" charset="0"/>
            </a:endParaRPr>
          </a:p>
          <a:p>
            <a:r>
              <a:rPr lang="en-US" sz="1400" dirty="0">
                <a:solidFill>
                  <a:srgbClr val="002C5A"/>
                </a:solidFill>
                <a:latin typeface="Arial" panose="020B0604020202020204" pitchFamily="34" charset="0"/>
                <a:cs typeface="Arial" panose="020B0604020202020204" pitchFamily="34" charset="0"/>
              </a:rPr>
              <a:t>On the other hand, companies are also under growing regulatory pressure - governments worldwide are increasingly leveraging regulatory measures to enforce sustainability, supply chain due diligence and transparency:</a:t>
            </a:r>
          </a:p>
          <a:p>
            <a:endParaRPr lang="en-US" sz="1400" b="1" dirty="0">
              <a:solidFill>
                <a:srgbClr val="002C5A"/>
              </a:solidFill>
              <a:latin typeface="Arial" panose="020B0604020202020204" pitchFamily="34" charset="0"/>
              <a:cs typeface="Arial" panose="020B0604020202020204" pitchFamily="34" charset="0"/>
            </a:endParaRPr>
          </a:p>
        </p:txBody>
      </p:sp>
      <p:pic>
        <p:nvPicPr>
          <p:cNvPr id="17" name="Picture 16" descr="A blue line art of a gavel&#10;&#10;AI-generated content may be incorrect.">
            <a:extLst>
              <a:ext uri="{FF2B5EF4-FFF2-40B4-BE49-F238E27FC236}">
                <a16:creationId xmlns:a16="http://schemas.microsoft.com/office/drawing/2014/main" id="{10B052AA-974A-3435-0CD5-94B0B326C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446" y="2802289"/>
            <a:ext cx="479391" cy="479391"/>
          </a:xfrm>
          <a:prstGeom prst="rect">
            <a:avLst/>
          </a:prstGeom>
        </p:spPr>
      </p:pic>
      <p:pic>
        <p:nvPicPr>
          <p:cNvPr id="3" name="Picture 2" descr="A blue person icon on a black background&#10;&#10;AI-generated content may be incorrect.">
            <a:extLst>
              <a:ext uri="{FF2B5EF4-FFF2-40B4-BE49-F238E27FC236}">
                <a16:creationId xmlns:a16="http://schemas.microsoft.com/office/drawing/2014/main" id="{D5FD8DBB-8D2A-BE07-2E61-8591ED064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1" y="2885440"/>
            <a:ext cx="396240" cy="396240"/>
          </a:xfrm>
          <a:prstGeom prst="rect">
            <a:avLst/>
          </a:prstGeom>
        </p:spPr>
      </p:pic>
      <p:sp>
        <p:nvSpPr>
          <p:cNvPr id="7" name="Oval 6">
            <a:extLst>
              <a:ext uri="{FF2B5EF4-FFF2-40B4-BE49-F238E27FC236}">
                <a16:creationId xmlns:a16="http://schemas.microsoft.com/office/drawing/2014/main" id="{06D9883E-ECD4-E8BC-3DAF-3A6CB9A52106}"/>
              </a:ext>
            </a:extLst>
          </p:cNvPr>
          <p:cNvSpPr/>
          <p:nvPr/>
        </p:nvSpPr>
        <p:spPr>
          <a:xfrm>
            <a:off x="4950988" y="5344202"/>
            <a:ext cx="508000" cy="508000"/>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509C9965-4EA2-64DA-E3F2-31B01AABC791}"/>
              </a:ext>
            </a:extLst>
          </p:cNvPr>
          <p:cNvSpPr/>
          <p:nvPr/>
        </p:nvSpPr>
        <p:spPr>
          <a:xfrm>
            <a:off x="5616703" y="5344202"/>
            <a:ext cx="508000" cy="508000"/>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BEEF991A-AC03-0A12-DD0F-C18838873216}"/>
              </a:ext>
            </a:extLst>
          </p:cNvPr>
          <p:cNvSpPr/>
          <p:nvPr/>
        </p:nvSpPr>
        <p:spPr>
          <a:xfrm>
            <a:off x="6282418" y="5344202"/>
            <a:ext cx="508000" cy="508000"/>
          </a:xfrm>
          <a:prstGeom prst="ellipse">
            <a:avLst/>
          </a:prstGeom>
          <a:solidFill>
            <a:srgbClr val="AE6B3B"/>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94CADC7F-E6A2-F220-0F8A-53DD1F36BDD1}"/>
              </a:ext>
            </a:extLst>
          </p:cNvPr>
          <p:cNvSpPr txBox="1"/>
          <p:nvPr/>
        </p:nvSpPr>
        <p:spPr>
          <a:xfrm>
            <a:off x="4866154" y="4913612"/>
            <a:ext cx="2174726" cy="400110"/>
          </a:xfrm>
          <a:prstGeom prst="rect">
            <a:avLst/>
          </a:prstGeom>
          <a:noFill/>
        </p:spPr>
        <p:txBody>
          <a:bodyPr wrap="square" rtlCol="0">
            <a:spAutoFit/>
          </a:bodyPr>
          <a:lstStyle/>
          <a:p>
            <a:r>
              <a:rPr lang="en-US" sz="1000" i="1" dirty="0">
                <a:solidFill>
                  <a:srgbClr val="002C5A"/>
                </a:solidFill>
                <a:latin typeface="Arial" panose="020B0604020202020204" pitchFamily="34" charset="0"/>
                <a:cs typeface="Arial" panose="020B0604020202020204" pitchFamily="34" charset="0"/>
              </a:rPr>
              <a:t>Hover over each circle to read about different relevant regulations. </a:t>
            </a:r>
          </a:p>
        </p:txBody>
      </p:sp>
      <p:sp>
        <p:nvSpPr>
          <p:cNvPr id="15" name="Freeform: Shape 14">
            <a:extLst>
              <a:ext uri="{FF2B5EF4-FFF2-40B4-BE49-F238E27FC236}">
                <a16:creationId xmlns:a16="http://schemas.microsoft.com/office/drawing/2014/main" id="{377405CB-6DF2-9CBF-1D56-84EFCF17964B}"/>
              </a:ext>
            </a:extLst>
          </p:cNvPr>
          <p:cNvSpPr/>
          <p:nvPr/>
        </p:nvSpPr>
        <p:spPr>
          <a:xfrm rot="10800000">
            <a:off x="5870703" y="3581360"/>
            <a:ext cx="4574054" cy="1595161"/>
          </a:xfrm>
          <a:custGeom>
            <a:avLst/>
            <a:gdLst>
              <a:gd name="connsiteX0" fmla="*/ 4574054 w 4574054"/>
              <a:gd name="connsiteY0" fmla="*/ 1595161 h 1595161"/>
              <a:gd name="connsiteX1" fmla="*/ 0 w 4574054"/>
              <a:gd name="connsiteY1" fmla="*/ 1595161 h 1595161"/>
              <a:gd name="connsiteX2" fmla="*/ 0 w 4574054"/>
              <a:gd name="connsiteY2" fmla="*/ 207027 h 1595161"/>
              <a:gd name="connsiteX3" fmla="*/ 3768079 w 4574054"/>
              <a:gd name="connsiteY3" fmla="*/ 207027 h 1595161"/>
              <a:gd name="connsiteX4" fmla="*/ 3881043 w 4574054"/>
              <a:gd name="connsiteY4" fmla="*/ 0 h 1595161"/>
              <a:gd name="connsiteX5" fmla="*/ 3994007 w 4574054"/>
              <a:gd name="connsiteY5" fmla="*/ 207027 h 1595161"/>
              <a:gd name="connsiteX6" fmla="*/ 4574054 w 4574054"/>
              <a:gd name="connsiteY6" fmla="*/ 207027 h 159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054" h="1595161">
                <a:moveTo>
                  <a:pt x="4574054" y="1595161"/>
                </a:moveTo>
                <a:lnTo>
                  <a:pt x="0" y="1595161"/>
                </a:lnTo>
                <a:lnTo>
                  <a:pt x="0" y="207027"/>
                </a:lnTo>
                <a:lnTo>
                  <a:pt x="3768079" y="207027"/>
                </a:lnTo>
                <a:lnTo>
                  <a:pt x="3881043" y="0"/>
                </a:lnTo>
                <a:lnTo>
                  <a:pt x="3994007" y="207027"/>
                </a:lnTo>
                <a:lnTo>
                  <a:pt x="4574054" y="207027"/>
                </a:lnTo>
                <a:close/>
              </a:path>
            </a:pathLst>
          </a:custGeom>
          <a:solidFill>
            <a:schemeClr val="bg1"/>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9AB8BEE4-42ED-A87C-1FD6-B60C0B286CE5}"/>
              </a:ext>
            </a:extLst>
          </p:cNvPr>
          <p:cNvSpPr txBox="1"/>
          <p:nvPr/>
        </p:nvSpPr>
        <p:spPr>
          <a:xfrm>
            <a:off x="5990104" y="3713581"/>
            <a:ext cx="4335251" cy="1169551"/>
          </a:xfrm>
          <a:prstGeom prst="rect">
            <a:avLst/>
          </a:prstGeom>
          <a:noFill/>
        </p:spPr>
        <p:txBody>
          <a:bodyPr wrap="square">
            <a:spAutoFit/>
          </a:bodyPr>
          <a:lstStyle/>
          <a:p>
            <a:r>
              <a:rPr lang="en-US" sz="1400" dirty="0">
                <a:solidFill>
                  <a:srgbClr val="002C5A"/>
                </a:solidFill>
                <a:latin typeface="Arial" panose="020B0604020202020204" pitchFamily="34" charset="0"/>
                <a:cs typeface="Arial" panose="020B0604020202020204" pitchFamily="34" charset="0"/>
              </a:rPr>
              <a:t>Other countries around the world like Singapore and Turkey are embedding sustainability into national strategies, with a strong focus on energy transition, green finance, and enhancing supply chain resilience.</a:t>
            </a:r>
          </a:p>
        </p:txBody>
      </p:sp>
      <p:sp>
        <p:nvSpPr>
          <p:cNvPr id="2" name="TextBox 1">
            <a:extLst>
              <a:ext uri="{FF2B5EF4-FFF2-40B4-BE49-F238E27FC236}">
                <a16:creationId xmlns:a16="http://schemas.microsoft.com/office/drawing/2014/main" id="{0541E0FE-1155-711E-28EA-BBE25D773CFD}"/>
              </a:ext>
            </a:extLst>
          </p:cNvPr>
          <p:cNvSpPr txBox="1"/>
          <p:nvPr/>
        </p:nvSpPr>
        <p:spPr>
          <a:xfrm>
            <a:off x="940856" y="1728760"/>
            <a:ext cx="8949904" cy="523220"/>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With growing challenges such as climate change and social inequalities, companies are increasingly expected to assess the environmental, social, and governance impacts of their operations and to act responsibly.</a:t>
            </a:r>
          </a:p>
        </p:txBody>
      </p:sp>
      <p:sp>
        <p:nvSpPr>
          <p:cNvPr id="14" name="TextBox 13">
            <a:extLst>
              <a:ext uri="{FF2B5EF4-FFF2-40B4-BE49-F238E27FC236}">
                <a16:creationId xmlns:a16="http://schemas.microsoft.com/office/drawing/2014/main" id="{8D6CD4BD-C656-9FD2-D347-2F2FA7C40B46}"/>
              </a:ext>
            </a:extLst>
          </p:cNvPr>
          <p:cNvSpPr txBox="1"/>
          <p:nvPr/>
        </p:nvSpPr>
        <p:spPr>
          <a:xfrm>
            <a:off x="940856" y="2416496"/>
            <a:ext cx="3303484"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boxes to explore the reasons.</a:t>
            </a:r>
          </a:p>
        </p:txBody>
      </p:sp>
    </p:spTree>
    <p:custDataLst>
      <p:tags r:id="rId1"/>
    </p:custDataLst>
    <p:extLst>
      <p:ext uri="{BB962C8B-B14F-4D97-AF65-F5344CB8AC3E}">
        <p14:creationId xmlns:p14="http://schemas.microsoft.com/office/powerpoint/2010/main" val="34694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E9BE-C03D-A979-F73A-2DA8882C541A}"/>
            </a:ext>
          </a:extLst>
        </p:cNvPr>
        <p:cNvGrpSpPr/>
        <p:nvPr/>
      </p:nvGrpSpPr>
      <p:grpSpPr>
        <a:xfrm>
          <a:off x="0" y="0"/>
          <a:ext cx="0" cy="0"/>
          <a:chOff x="0" y="0"/>
          <a:chExt cx="0" cy="0"/>
        </a:xfrm>
      </p:grpSpPr>
      <p:pic>
        <p:nvPicPr>
          <p:cNvPr id="3" name="857010-hd_1920_1080_30fps">
            <a:hlinkClick r:id="" action="ppaction://media"/>
            <a:extLst>
              <a:ext uri="{FF2B5EF4-FFF2-40B4-BE49-F238E27FC236}">
                <a16:creationId xmlns:a16="http://schemas.microsoft.com/office/drawing/2014/main" id="{AE72B450-F8AE-E565-EC83-6BD97638C47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B9FC369-0105-FBAD-38B2-7144DA1D27FD}"/>
              </a:ext>
            </a:extLst>
          </p:cNvPr>
          <p:cNvSpPr/>
          <p:nvPr/>
        </p:nvSpPr>
        <p:spPr>
          <a:xfrm>
            <a:off x="0" y="0"/>
            <a:ext cx="12192000" cy="6858000"/>
          </a:xfrm>
          <a:prstGeom prst="rect">
            <a:avLst/>
          </a:prstGeom>
          <a:solidFill>
            <a:srgbClr val="75A4C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F99C7A-8B59-F8E0-966F-F93C7D694758}"/>
              </a:ext>
            </a:extLst>
          </p:cNvPr>
          <p:cNvSpPr/>
          <p:nvPr/>
        </p:nvSpPr>
        <p:spPr>
          <a:xfrm>
            <a:off x="810229" y="0"/>
            <a:ext cx="62271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9B8998-793C-7CB7-2B12-FD01784C6137}"/>
              </a:ext>
            </a:extLst>
          </p:cNvPr>
          <p:cNvSpPr txBox="1"/>
          <p:nvPr/>
        </p:nvSpPr>
        <p:spPr>
          <a:xfrm>
            <a:off x="1338172" y="1183813"/>
            <a:ext cx="3603009" cy="523220"/>
          </a:xfrm>
          <a:prstGeom prst="rect">
            <a:avLst/>
          </a:prstGeom>
          <a:noFill/>
        </p:spPr>
        <p:txBody>
          <a:bodyPr wrap="square" rtlCol="0">
            <a:spAutoFit/>
          </a:bodyPr>
          <a:lstStyle/>
          <a:p>
            <a:r>
              <a:rPr lang="en-US" sz="2800" b="1" dirty="0">
                <a:solidFill>
                  <a:srgbClr val="002C5A"/>
                </a:solidFill>
                <a:latin typeface="Arial" panose="020B0604020202020204" pitchFamily="34" charset="0"/>
                <a:cs typeface="Arial" panose="020B0604020202020204" pitchFamily="34" charset="0"/>
              </a:rPr>
              <a:t>Menu</a:t>
            </a:r>
          </a:p>
        </p:txBody>
      </p:sp>
      <p:sp>
        <p:nvSpPr>
          <p:cNvPr id="8" name="Rectangle 7">
            <a:extLst>
              <a:ext uri="{FF2B5EF4-FFF2-40B4-BE49-F238E27FC236}">
                <a16:creationId xmlns:a16="http://schemas.microsoft.com/office/drawing/2014/main" id="{340E1036-3AEB-16C8-67B5-0EDED0109B47}"/>
              </a:ext>
            </a:extLst>
          </p:cNvPr>
          <p:cNvSpPr/>
          <p:nvPr/>
        </p:nvSpPr>
        <p:spPr>
          <a:xfrm>
            <a:off x="1338171" y="2292973"/>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Introduction to sustainability and supply chain</a:t>
            </a:r>
          </a:p>
        </p:txBody>
      </p:sp>
      <p:sp>
        <p:nvSpPr>
          <p:cNvPr id="9" name="Rectangle 8">
            <a:extLst>
              <a:ext uri="{FF2B5EF4-FFF2-40B4-BE49-F238E27FC236}">
                <a16:creationId xmlns:a16="http://schemas.microsoft.com/office/drawing/2014/main" id="{1230CFA4-338E-1C4D-43A9-2C5EC0ABC23B}"/>
              </a:ext>
            </a:extLst>
          </p:cNvPr>
          <p:cNvSpPr/>
          <p:nvPr/>
        </p:nvSpPr>
        <p:spPr>
          <a:xfrm>
            <a:off x="1338173" y="2944297"/>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Why is this topic important?</a:t>
            </a:r>
          </a:p>
        </p:txBody>
      </p:sp>
      <p:sp>
        <p:nvSpPr>
          <p:cNvPr id="10" name="Rectangle 9">
            <a:extLst>
              <a:ext uri="{FF2B5EF4-FFF2-40B4-BE49-F238E27FC236}">
                <a16:creationId xmlns:a16="http://schemas.microsoft.com/office/drawing/2014/main" id="{CE7F0BC5-EA69-333B-E356-2087215D7F93}"/>
              </a:ext>
            </a:extLst>
          </p:cNvPr>
          <p:cNvSpPr/>
          <p:nvPr/>
        </p:nvSpPr>
        <p:spPr>
          <a:xfrm>
            <a:off x="1338173" y="3595621"/>
            <a:ext cx="5145207" cy="523220"/>
          </a:xfrm>
          <a:prstGeom prst="rect">
            <a:avLst/>
          </a:prstGeom>
          <a:solidFill>
            <a:srgbClr val="002C5A"/>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Key sustainability aspects in our supply chain</a:t>
            </a:r>
          </a:p>
        </p:txBody>
      </p:sp>
      <p:sp>
        <p:nvSpPr>
          <p:cNvPr id="11" name="Rectangle 10">
            <a:extLst>
              <a:ext uri="{FF2B5EF4-FFF2-40B4-BE49-F238E27FC236}">
                <a16:creationId xmlns:a16="http://schemas.microsoft.com/office/drawing/2014/main" id="{CB990538-71FC-3028-C7BA-F4F01EF0B464}"/>
              </a:ext>
            </a:extLst>
          </p:cNvPr>
          <p:cNvSpPr/>
          <p:nvPr/>
        </p:nvSpPr>
        <p:spPr>
          <a:xfrm>
            <a:off x="1338173" y="4246945"/>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What can you do?</a:t>
            </a:r>
          </a:p>
        </p:txBody>
      </p:sp>
      <p:sp>
        <p:nvSpPr>
          <p:cNvPr id="12" name="Rectangle 11">
            <a:extLst>
              <a:ext uri="{FF2B5EF4-FFF2-40B4-BE49-F238E27FC236}">
                <a16:creationId xmlns:a16="http://schemas.microsoft.com/office/drawing/2014/main" id="{2DF19938-D091-10F5-98AD-B608BD63693C}"/>
              </a:ext>
            </a:extLst>
          </p:cNvPr>
          <p:cNvSpPr/>
          <p:nvPr/>
        </p:nvSpPr>
        <p:spPr>
          <a:xfrm>
            <a:off x="1338172" y="4898268"/>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Takeaways and quiz</a:t>
            </a:r>
          </a:p>
        </p:txBody>
      </p:sp>
      <p:pic>
        <p:nvPicPr>
          <p:cNvPr id="13" name="Graphic 12" descr="Checkmark with solid fill">
            <a:extLst>
              <a:ext uri="{FF2B5EF4-FFF2-40B4-BE49-F238E27FC236}">
                <a16:creationId xmlns:a16="http://schemas.microsoft.com/office/drawing/2014/main" id="{DD7F7FE8-4328-1BBE-21A0-4DBE5CC8A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2407805"/>
            <a:ext cx="314960" cy="314960"/>
          </a:xfrm>
          <a:prstGeom prst="rect">
            <a:avLst/>
          </a:prstGeom>
        </p:spPr>
      </p:pic>
      <p:pic>
        <p:nvPicPr>
          <p:cNvPr id="5" name="Graphic 4" descr="Checkmark with solid fill">
            <a:extLst>
              <a:ext uri="{FF2B5EF4-FFF2-40B4-BE49-F238E27FC236}">
                <a16:creationId xmlns:a16="http://schemas.microsoft.com/office/drawing/2014/main" id="{BD32EC41-0E89-4BEA-4A6E-0BE68A89E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3059129"/>
            <a:ext cx="314960" cy="314960"/>
          </a:xfrm>
          <a:prstGeom prst="rect">
            <a:avLst/>
          </a:prstGeom>
        </p:spPr>
      </p:pic>
      <p:sp>
        <p:nvSpPr>
          <p:cNvPr id="14" name="TextBox 13">
            <a:extLst>
              <a:ext uri="{FF2B5EF4-FFF2-40B4-BE49-F238E27FC236}">
                <a16:creationId xmlns:a16="http://schemas.microsoft.com/office/drawing/2014/main" id="{C8D232D4-E3AC-5729-1AC4-50674FF6B49D}"/>
              </a:ext>
            </a:extLst>
          </p:cNvPr>
          <p:cNvSpPr txBox="1"/>
          <p:nvPr/>
        </p:nvSpPr>
        <p:spPr>
          <a:xfrm>
            <a:off x="1338172" y="1930804"/>
            <a:ext cx="2506241"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each topic to learn more.</a:t>
            </a:r>
          </a:p>
        </p:txBody>
      </p:sp>
    </p:spTree>
    <p:custDataLst>
      <p:tags r:id="rId1"/>
    </p:custDataLst>
    <p:extLst>
      <p:ext uri="{BB962C8B-B14F-4D97-AF65-F5344CB8AC3E}">
        <p14:creationId xmlns:p14="http://schemas.microsoft.com/office/powerpoint/2010/main" val="32232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35821D-05C8-A428-B484-65399567EB30}"/>
            </a:ext>
          </a:extLst>
        </p:cNvPr>
        <p:cNvGrpSpPr/>
        <p:nvPr/>
      </p:nvGrpSpPr>
      <p:grpSpPr>
        <a:xfrm>
          <a:off x="0" y="0"/>
          <a:ext cx="0" cy="0"/>
          <a:chOff x="0" y="0"/>
          <a:chExt cx="0" cy="0"/>
        </a:xfrm>
      </p:grpSpPr>
      <p:pic>
        <p:nvPicPr>
          <p:cNvPr id="20" name="Picture 19" descr="A green field with a tower&#10;&#10;AI-generated content may be incorrect.">
            <a:extLst>
              <a:ext uri="{FF2B5EF4-FFF2-40B4-BE49-F238E27FC236}">
                <a16:creationId xmlns:a16="http://schemas.microsoft.com/office/drawing/2014/main" id="{05EE9A97-FF25-F2C2-B667-F0E388F623F8}"/>
              </a:ext>
            </a:extLst>
          </p:cNvPr>
          <p:cNvPicPr>
            <a:picLocks noChangeAspect="1"/>
          </p:cNvPicPr>
          <p:nvPr/>
        </p:nvPicPr>
        <p:blipFill>
          <a:blip r:embed="rId3">
            <a:extLst>
              <a:ext uri="{28A0092B-C50C-407E-A947-70E740481C1C}">
                <a14:useLocalDpi xmlns:a14="http://schemas.microsoft.com/office/drawing/2010/main" val="0"/>
              </a:ext>
            </a:extLst>
          </a:blip>
          <a:srcRect t="987" b="21637"/>
          <a:stretch>
            <a:fillRect/>
          </a:stretch>
        </p:blipFill>
        <p:spPr>
          <a:xfrm>
            <a:off x="0" y="580691"/>
            <a:ext cx="12192000" cy="6277309"/>
          </a:xfrm>
          <a:prstGeom prst="rect">
            <a:avLst/>
          </a:prstGeom>
        </p:spPr>
      </p:pic>
      <p:sp>
        <p:nvSpPr>
          <p:cNvPr id="23" name="Rectangle 22">
            <a:extLst>
              <a:ext uri="{FF2B5EF4-FFF2-40B4-BE49-F238E27FC236}">
                <a16:creationId xmlns:a16="http://schemas.microsoft.com/office/drawing/2014/main" id="{CE9C67A5-7366-8F53-961A-7B5A6E0A8B72}"/>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C45C5B86-0BE1-6FD0-29C8-B60406C85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123BF13D-4B78-BA40-E901-3CCE385DA41D}"/>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D021FBDF-C405-26BC-5374-1D3F231552DB}"/>
              </a:ext>
            </a:extLst>
          </p:cNvPr>
          <p:cNvSpPr txBox="1"/>
          <p:nvPr/>
        </p:nvSpPr>
        <p:spPr>
          <a:xfrm>
            <a:off x="775649" y="1144955"/>
            <a:ext cx="6096000"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Click on each ESG aspect to better understand what is expected from you and how can you best comply.</a:t>
            </a:r>
            <a:endParaRPr lang="en-US" sz="1400" dirty="0">
              <a:solidFill>
                <a:schemeClr val="bg1"/>
              </a:solidFill>
            </a:endParaRPr>
          </a:p>
        </p:txBody>
      </p:sp>
      <p:sp>
        <p:nvSpPr>
          <p:cNvPr id="5" name="TextBox 4">
            <a:extLst>
              <a:ext uri="{FF2B5EF4-FFF2-40B4-BE49-F238E27FC236}">
                <a16:creationId xmlns:a16="http://schemas.microsoft.com/office/drawing/2014/main" id="{836ED9F9-1ED7-48EB-EF4C-3615C6E99EE4}"/>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sustainability aspects in our supply chain</a:t>
            </a:r>
          </a:p>
        </p:txBody>
      </p:sp>
      <p:grpSp>
        <p:nvGrpSpPr>
          <p:cNvPr id="25" name="Group 24">
            <a:extLst>
              <a:ext uri="{FF2B5EF4-FFF2-40B4-BE49-F238E27FC236}">
                <a16:creationId xmlns:a16="http://schemas.microsoft.com/office/drawing/2014/main" id="{4BCE2277-DD5E-B0E8-2501-3AB08AB8E4D5}"/>
              </a:ext>
            </a:extLst>
          </p:cNvPr>
          <p:cNvGrpSpPr/>
          <p:nvPr/>
        </p:nvGrpSpPr>
        <p:grpSpPr>
          <a:xfrm>
            <a:off x="4627927" y="2644877"/>
            <a:ext cx="1599254" cy="1599254"/>
            <a:chOff x="4404240" y="4656370"/>
            <a:chExt cx="970400" cy="970400"/>
          </a:xfrm>
        </p:grpSpPr>
        <p:sp>
          <p:nvSpPr>
            <p:cNvPr id="26" name="Oval 25">
              <a:extLst>
                <a:ext uri="{FF2B5EF4-FFF2-40B4-BE49-F238E27FC236}">
                  <a16:creationId xmlns:a16="http://schemas.microsoft.com/office/drawing/2014/main" id="{B4F36A57-6BA1-CDDE-FC42-03E1AD0EF7EC}"/>
                </a:ext>
              </a:extLst>
            </p:cNvPr>
            <p:cNvSpPr/>
            <p:nvPr/>
          </p:nvSpPr>
          <p:spPr>
            <a:xfrm>
              <a:off x="4404240" y="4656370"/>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ue line drawing of a gavel on a book&#10;&#10;AI-generated content may be incorrect.">
              <a:extLst>
                <a:ext uri="{FF2B5EF4-FFF2-40B4-BE49-F238E27FC236}">
                  <a16:creationId xmlns:a16="http://schemas.microsoft.com/office/drawing/2014/main" id="{F391A6C1-EDF8-CC46-36C1-9D9B0AA29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755" y="4891205"/>
              <a:ext cx="521049" cy="521049"/>
            </a:xfrm>
            <a:prstGeom prst="rect">
              <a:avLst/>
            </a:prstGeom>
          </p:spPr>
        </p:pic>
      </p:grpSp>
      <p:sp>
        <p:nvSpPr>
          <p:cNvPr id="29" name="Oval 28">
            <a:extLst>
              <a:ext uri="{FF2B5EF4-FFF2-40B4-BE49-F238E27FC236}">
                <a16:creationId xmlns:a16="http://schemas.microsoft.com/office/drawing/2014/main" id="{2073CD19-3B2D-7A14-85E3-8628DF8F3BF8}"/>
              </a:ext>
            </a:extLst>
          </p:cNvPr>
          <p:cNvSpPr/>
          <p:nvPr/>
        </p:nvSpPr>
        <p:spPr>
          <a:xfrm>
            <a:off x="2777889" y="2644877"/>
            <a:ext cx="1599254" cy="15992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3E9AE68-C356-C623-F850-7B185F066C3D}"/>
              </a:ext>
            </a:extLst>
          </p:cNvPr>
          <p:cNvGrpSpPr/>
          <p:nvPr/>
        </p:nvGrpSpPr>
        <p:grpSpPr>
          <a:xfrm>
            <a:off x="927851" y="2644877"/>
            <a:ext cx="3079149" cy="1599254"/>
            <a:chOff x="4527228" y="2128122"/>
            <a:chExt cx="1868375" cy="970400"/>
          </a:xfrm>
        </p:grpSpPr>
        <p:sp>
          <p:nvSpPr>
            <p:cNvPr id="32" name="Oval 31">
              <a:extLst>
                <a:ext uri="{FF2B5EF4-FFF2-40B4-BE49-F238E27FC236}">
                  <a16:creationId xmlns:a16="http://schemas.microsoft.com/office/drawing/2014/main" id="{1E7E1168-9A7A-9670-5129-D830E7CFC13F}"/>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blue outline of a group of people in a hands&#10;&#10;AI-generated content may be incorrect.">
              <a:extLst>
                <a:ext uri="{FF2B5EF4-FFF2-40B4-BE49-F238E27FC236}">
                  <a16:creationId xmlns:a16="http://schemas.microsoft.com/office/drawing/2014/main" id="{4C10FF2B-A8AC-269C-6D32-8A1B6AD01C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4395" y="2362957"/>
              <a:ext cx="521208" cy="521208"/>
            </a:xfrm>
            <a:prstGeom prst="rect">
              <a:avLst/>
            </a:prstGeom>
          </p:spPr>
        </p:pic>
      </p:grpSp>
      <p:sp>
        <p:nvSpPr>
          <p:cNvPr id="2" name="TextBox 1">
            <a:extLst>
              <a:ext uri="{FF2B5EF4-FFF2-40B4-BE49-F238E27FC236}">
                <a16:creationId xmlns:a16="http://schemas.microsoft.com/office/drawing/2014/main" id="{B19CF7ED-CBCE-D5AF-B8CD-6B55FA6C4675}"/>
              </a:ext>
            </a:extLst>
          </p:cNvPr>
          <p:cNvSpPr txBox="1"/>
          <p:nvPr/>
        </p:nvSpPr>
        <p:spPr>
          <a:xfrm>
            <a:off x="775649" y="2033415"/>
            <a:ext cx="2099509"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a:t>
            </a:r>
          </a:p>
        </p:txBody>
      </p:sp>
      <p:pic>
        <p:nvPicPr>
          <p:cNvPr id="3" name="Picture 2" descr="A blue line drawing of a plant&#10;&#10;AI-generated content may be incorrect.">
            <a:extLst>
              <a:ext uri="{FF2B5EF4-FFF2-40B4-BE49-F238E27FC236}">
                <a16:creationId xmlns:a16="http://schemas.microsoft.com/office/drawing/2014/main" id="{902973B4-1112-CE37-EB72-B314670D2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3065" y="3031894"/>
            <a:ext cx="858707" cy="858707"/>
          </a:xfrm>
          <a:prstGeom prst="rect">
            <a:avLst/>
          </a:prstGeom>
        </p:spPr>
      </p:pic>
    </p:spTree>
    <p:custDataLst>
      <p:tags r:id="rId1"/>
    </p:custDataLst>
    <p:extLst>
      <p:ext uri="{BB962C8B-B14F-4D97-AF65-F5344CB8AC3E}">
        <p14:creationId xmlns:p14="http://schemas.microsoft.com/office/powerpoint/2010/main" val="99400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5D953B-1889-B787-A157-89F2EF4AA59F}"/>
            </a:ext>
          </a:extLst>
        </p:cNvPr>
        <p:cNvGrpSpPr/>
        <p:nvPr/>
      </p:nvGrpSpPr>
      <p:grpSpPr>
        <a:xfrm>
          <a:off x="0" y="0"/>
          <a:ext cx="0" cy="0"/>
          <a:chOff x="0" y="0"/>
          <a:chExt cx="0" cy="0"/>
        </a:xfrm>
      </p:grpSpPr>
      <p:pic>
        <p:nvPicPr>
          <p:cNvPr id="20" name="Picture 19" descr="A green field with a tower&#10;&#10;AI-generated content may be incorrect.">
            <a:extLst>
              <a:ext uri="{FF2B5EF4-FFF2-40B4-BE49-F238E27FC236}">
                <a16:creationId xmlns:a16="http://schemas.microsoft.com/office/drawing/2014/main" id="{97D0AD63-4237-434B-213B-A02D03AFF919}"/>
              </a:ext>
            </a:extLst>
          </p:cNvPr>
          <p:cNvPicPr>
            <a:picLocks noChangeAspect="1"/>
          </p:cNvPicPr>
          <p:nvPr/>
        </p:nvPicPr>
        <p:blipFill>
          <a:blip r:embed="rId3">
            <a:extLst>
              <a:ext uri="{28A0092B-C50C-407E-A947-70E740481C1C}">
                <a14:useLocalDpi xmlns:a14="http://schemas.microsoft.com/office/drawing/2010/main" val="0"/>
              </a:ext>
            </a:extLst>
          </a:blip>
          <a:srcRect t="987" b="21637"/>
          <a:stretch>
            <a:fillRect/>
          </a:stretch>
        </p:blipFill>
        <p:spPr>
          <a:xfrm>
            <a:off x="0" y="580691"/>
            <a:ext cx="12192000" cy="6277309"/>
          </a:xfrm>
          <a:prstGeom prst="rect">
            <a:avLst/>
          </a:prstGeom>
        </p:spPr>
      </p:pic>
      <p:sp>
        <p:nvSpPr>
          <p:cNvPr id="23" name="Rectangle 22">
            <a:extLst>
              <a:ext uri="{FF2B5EF4-FFF2-40B4-BE49-F238E27FC236}">
                <a16:creationId xmlns:a16="http://schemas.microsoft.com/office/drawing/2014/main" id="{59EC1D74-D728-686A-3360-6FE33D9C16A0}"/>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96D48394-7FF0-A2E9-F961-8E445D9246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9DB1B02F-39B1-6379-9543-F3C53DA68505}"/>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20FF074A-3D94-CE9D-9499-69F768321968}"/>
              </a:ext>
            </a:extLst>
          </p:cNvPr>
          <p:cNvSpPr txBox="1"/>
          <p:nvPr/>
        </p:nvSpPr>
        <p:spPr>
          <a:xfrm>
            <a:off x="775649" y="1144955"/>
            <a:ext cx="6096000"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Click on each ESG aspect to better understand what is expected from you and how can you best comply.</a:t>
            </a:r>
            <a:endParaRPr lang="en-US" sz="1400" dirty="0">
              <a:solidFill>
                <a:schemeClr val="bg1"/>
              </a:solidFill>
            </a:endParaRPr>
          </a:p>
        </p:txBody>
      </p:sp>
      <p:sp>
        <p:nvSpPr>
          <p:cNvPr id="5" name="TextBox 4">
            <a:extLst>
              <a:ext uri="{FF2B5EF4-FFF2-40B4-BE49-F238E27FC236}">
                <a16:creationId xmlns:a16="http://schemas.microsoft.com/office/drawing/2014/main" id="{D9F4BAF9-2651-95F8-B576-78AB23262FF3}"/>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sustainability aspects in our supply chain</a:t>
            </a:r>
          </a:p>
        </p:txBody>
      </p:sp>
      <p:grpSp>
        <p:nvGrpSpPr>
          <p:cNvPr id="25" name="Group 24">
            <a:extLst>
              <a:ext uri="{FF2B5EF4-FFF2-40B4-BE49-F238E27FC236}">
                <a16:creationId xmlns:a16="http://schemas.microsoft.com/office/drawing/2014/main" id="{94894458-BC57-F19B-32B8-1CD2672342A0}"/>
              </a:ext>
            </a:extLst>
          </p:cNvPr>
          <p:cNvGrpSpPr/>
          <p:nvPr/>
        </p:nvGrpSpPr>
        <p:grpSpPr>
          <a:xfrm>
            <a:off x="4627927" y="2644877"/>
            <a:ext cx="1599254" cy="1599254"/>
            <a:chOff x="4404240" y="4656370"/>
            <a:chExt cx="970400" cy="970400"/>
          </a:xfrm>
        </p:grpSpPr>
        <p:sp>
          <p:nvSpPr>
            <p:cNvPr id="26" name="Oval 25">
              <a:extLst>
                <a:ext uri="{FF2B5EF4-FFF2-40B4-BE49-F238E27FC236}">
                  <a16:creationId xmlns:a16="http://schemas.microsoft.com/office/drawing/2014/main" id="{9DDD05CF-3FC4-08FB-147B-171B3CA6CD03}"/>
                </a:ext>
              </a:extLst>
            </p:cNvPr>
            <p:cNvSpPr/>
            <p:nvPr/>
          </p:nvSpPr>
          <p:spPr>
            <a:xfrm>
              <a:off x="4404240" y="4656370"/>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ue line drawing of a gavel on a book&#10;&#10;AI-generated content may be incorrect.">
              <a:extLst>
                <a:ext uri="{FF2B5EF4-FFF2-40B4-BE49-F238E27FC236}">
                  <a16:creationId xmlns:a16="http://schemas.microsoft.com/office/drawing/2014/main" id="{48088CC3-4FD8-6C4D-F699-68BA871AD1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755" y="4891205"/>
              <a:ext cx="521049" cy="521049"/>
            </a:xfrm>
            <a:prstGeom prst="rect">
              <a:avLst/>
            </a:prstGeom>
          </p:spPr>
        </p:pic>
      </p:grpSp>
      <p:sp>
        <p:nvSpPr>
          <p:cNvPr id="32" name="Oval 31">
            <a:extLst>
              <a:ext uri="{FF2B5EF4-FFF2-40B4-BE49-F238E27FC236}">
                <a16:creationId xmlns:a16="http://schemas.microsoft.com/office/drawing/2014/main" id="{C92B3A3D-B541-44A9-4073-B8D1C7414EB7}"/>
              </a:ext>
            </a:extLst>
          </p:cNvPr>
          <p:cNvSpPr/>
          <p:nvPr/>
        </p:nvSpPr>
        <p:spPr>
          <a:xfrm>
            <a:off x="927851" y="2644877"/>
            <a:ext cx="1599254" cy="1599254"/>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10BC54B-CDC7-17B1-857E-521DCC6681D2}"/>
              </a:ext>
            </a:extLst>
          </p:cNvPr>
          <p:cNvSpPr txBox="1"/>
          <p:nvPr/>
        </p:nvSpPr>
        <p:spPr>
          <a:xfrm>
            <a:off x="775649" y="2033415"/>
            <a:ext cx="2099509"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a:t>
            </a:r>
          </a:p>
        </p:txBody>
      </p:sp>
      <p:pic>
        <p:nvPicPr>
          <p:cNvPr id="3" name="Picture 2" descr="A blue line drawing of a plant&#10;&#10;AI-generated content may be incorrect.">
            <a:extLst>
              <a:ext uri="{FF2B5EF4-FFF2-40B4-BE49-F238E27FC236}">
                <a16:creationId xmlns:a16="http://schemas.microsoft.com/office/drawing/2014/main" id="{EF19A23F-373F-74FD-5B26-5A886517A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3065" y="3031894"/>
            <a:ext cx="858707" cy="858707"/>
          </a:xfrm>
          <a:prstGeom prst="rect">
            <a:avLst/>
          </a:prstGeom>
        </p:spPr>
      </p:pic>
      <p:sp>
        <p:nvSpPr>
          <p:cNvPr id="4" name="Oval 3">
            <a:extLst>
              <a:ext uri="{FF2B5EF4-FFF2-40B4-BE49-F238E27FC236}">
                <a16:creationId xmlns:a16="http://schemas.microsoft.com/office/drawing/2014/main" id="{791C2398-F4E1-03CF-040E-47AC3539C1B7}"/>
              </a:ext>
            </a:extLst>
          </p:cNvPr>
          <p:cNvSpPr/>
          <p:nvPr/>
        </p:nvSpPr>
        <p:spPr>
          <a:xfrm>
            <a:off x="2777889" y="2644877"/>
            <a:ext cx="1599254" cy="15992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outline of a group of people in a hands&#10;&#10;AI-generated content may be incorrect.">
            <a:extLst>
              <a:ext uri="{FF2B5EF4-FFF2-40B4-BE49-F238E27FC236}">
                <a16:creationId xmlns:a16="http://schemas.microsoft.com/office/drawing/2014/main" id="{2F64BF7B-AF06-066A-23F4-6D623C1A32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031" y="3031894"/>
            <a:ext cx="858969" cy="858969"/>
          </a:xfrm>
          <a:prstGeom prst="rect">
            <a:avLst/>
          </a:prstGeom>
        </p:spPr>
      </p:pic>
    </p:spTree>
    <p:custDataLst>
      <p:tags r:id="rId1"/>
    </p:custDataLst>
    <p:extLst>
      <p:ext uri="{BB962C8B-B14F-4D97-AF65-F5344CB8AC3E}">
        <p14:creationId xmlns:p14="http://schemas.microsoft.com/office/powerpoint/2010/main" val="2377072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60A440-A14A-EF24-9F96-61FB9A4F0342}"/>
            </a:ext>
          </a:extLst>
        </p:cNvPr>
        <p:cNvGrpSpPr/>
        <p:nvPr/>
      </p:nvGrpSpPr>
      <p:grpSpPr>
        <a:xfrm>
          <a:off x="0" y="0"/>
          <a:ext cx="0" cy="0"/>
          <a:chOff x="0" y="0"/>
          <a:chExt cx="0" cy="0"/>
        </a:xfrm>
      </p:grpSpPr>
      <p:pic>
        <p:nvPicPr>
          <p:cNvPr id="6" name="Picture 5" descr="Solar panels on a building&#10;&#10;AI-generated content may be incorrect.">
            <a:extLst>
              <a:ext uri="{FF2B5EF4-FFF2-40B4-BE49-F238E27FC236}">
                <a16:creationId xmlns:a16="http://schemas.microsoft.com/office/drawing/2014/main" id="{F70429E7-59B8-7262-7103-0AFA2A8C394D}"/>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1DCC46ED-A8CB-636E-060F-6B2C690071A7}"/>
              </a:ext>
            </a:extLst>
          </p:cNvPr>
          <p:cNvSpPr/>
          <p:nvPr/>
        </p:nvSpPr>
        <p:spPr>
          <a:xfrm>
            <a:off x="-3"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B543409B-B6DD-72AF-D52C-FCB666FA92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6A0644CD-6F52-C581-3F9F-0F1DCE1B84ED}"/>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B00F9AB8-0469-BB89-11E5-4953849D0CF0}"/>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10" name="Oval 9">
            <a:extLst>
              <a:ext uri="{FF2B5EF4-FFF2-40B4-BE49-F238E27FC236}">
                <a16:creationId xmlns:a16="http://schemas.microsoft.com/office/drawing/2014/main" id="{EFFBAB33-B4EF-CA7B-E5A1-DD012135AA6E}"/>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A136CD6C-37CE-4148-0739-C6A3E4601C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5735A28B-69D6-4953-DF17-E152EF99C927}"/>
              </a:ext>
            </a:extLst>
          </p:cNvPr>
          <p:cNvSpPr txBox="1"/>
          <p:nvPr/>
        </p:nvSpPr>
        <p:spPr>
          <a:xfrm>
            <a:off x="1162497" y="2366561"/>
            <a:ext cx="3761678" cy="2124877"/>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The sector’s environmental impact stems from various stages of the value chain, including raw material extraction, processing, production, and assembly of electronic devices and equipment, packaging, transportation, and energy consumption. </a:t>
            </a:r>
          </a:p>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Environmental risks can occur at any point throughout the supply chain.</a:t>
            </a:r>
            <a:endParaRPr lang="bg-BG" sz="14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cxnSp>
        <p:nvCxnSpPr>
          <p:cNvPr id="17" name="Straight Arrow Connector 11">
            <a:extLst>
              <a:ext uri="{FF2B5EF4-FFF2-40B4-BE49-F238E27FC236}">
                <a16:creationId xmlns:a16="http://schemas.microsoft.com/office/drawing/2014/main" id="{B4F85208-3700-658C-46D3-70ABF3E6AE48}"/>
              </a:ext>
            </a:extLst>
          </p:cNvPr>
          <p:cNvCxnSpPr>
            <a:cxnSpLocks/>
          </p:cNvCxnSpPr>
          <p:nvPr/>
        </p:nvCxnSpPr>
        <p:spPr>
          <a:xfrm flipV="1">
            <a:off x="876502" y="2464701"/>
            <a:ext cx="0" cy="2026737"/>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pic>
        <p:nvPicPr>
          <p:cNvPr id="3" name="Picture 2" descr="A blue line drawing of a plant&#10;&#10;AI-generated content may be incorrect.">
            <a:extLst>
              <a:ext uri="{FF2B5EF4-FFF2-40B4-BE49-F238E27FC236}">
                <a16:creationId xmlns:a16="http://schemas.microsoft.com/office/drawing/2014/main" id="{9740D655-3425-A185-18C3-60F631BBB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Tree>
    <p:custDataLst>
      <p:tags r:id="rId1"/>
    </p:custDataLst>
    <p:extLst>
      <p:ext uri="{BB962C8B-B14F-4D97-AF65-F5344CB8AC3E}">
        <p14:creationId xmlns:p14="http://schemas.microsoft.com/office/powerpoint/2010/main" val="609230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42E1BD-0887-7143-C803-2F1CFF4E7DD1}"/>
            </a:ext>
          </a:extLst>
        </p:cNvPr>
        <p:cNvGrpSpPr/>
        <p:nvPr/>
      </p:nvGrpSpPr>
      <p:grpSpPr>
        <a:xfrm>
          <a:off x="0" y="0"/>
          <a:ext cx="0" cy="0"/>
          <a:chOff x="0" y="0"/>
          <a:chExt cx="0" cy="0"/>
        </a:xfrm>
      </p:grpSpPr>
      <p:pic>
        <p:nvPicPr>
          <p:cNvPr id="4" name="Picture 3" descr="Solar panels on a building&#10;&#10;AI-generated content may be incorrect.">
            <a:extLst>
              <a:ext uri="{FF2B5EF4-FFF2-40B4-BE49-F238E27FC236}">
                <a16:creationId xmlns:a16="http://schemas.microsoft.com/office/drawing/2014/main" id="{811C1101-F24D-4F4A-298D-97D835934262}"/>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D58A5EAE-B715-B0EB-CA80-17267964CDAB}"/>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raphic 17" descr="Caret Down with solid fill">
            <a:extLst>
              <a:ext uri="{FF2B5EF4-FFF2-40B4-BE49-F238E27FC236}">
                <a16:creationId xmlns:a16="http://schemas.microsoft.com/office/drawing/2014/main" id="{752050FF-A8C2-8569-058F-11963F8BB7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6D3DC422-9D81-806F-958B-C4C9743A9D21}"/>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86AE496A-2BE3-2AEC-B217-0549B3525BE0}"/>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10" name="Oval 9">
            <a:extLst>
              <a:ext uri="{FF2B5EF4-FFF2-40B4-BE49-F238E27FC236}">
                <a16:creationId xmlns:a16="http://schemas.microsoft.com/office/drawing/2014/main" id="{00FC3639-CFAF-F9FE-CB0B-5BAC416B2721}"/>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522FEFBE-5E65-8316-90C3-4F3EF3D63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pic>
        <p:nvPicPr>
          <p:cNvPr id="3" name="Picture 2" descr="A blue line drawing of a plant&#10;&#10;AI-generated content may be incorrect.">
            <a:extLst>
              <a:ext uri="{FF2B5EF4-FFF2-40B4-BE49-F238E27FC236}">
                <a16:creationId xmlns:a16="http://schemas.microsoft.com/office/drawing/2014/main" id="{CF03CEF1-0B8A-2CF7-B9CE-8E5BC9E24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
        <p:nvSpPr>
          <p:cNvPr id="7" name="TextBox 6">
            <a:extLst>
              <a:ext uri="{FF2B5EF4-FFF2-40B4-BE49-F238E27FC236}">
                <a16:creationId xmlns:a16="http://schemas.microsoft.com/office/drawing/2014/main" id="{2D16DCB2-5605-1BD3-E898-1263793F1454}"/>
              </a:ext>
            </a:extLst>
          </p:cNvPr>
          <p:cNvSpPr txBox="1"/>
          <p:nvPr/>
        </p:nvSpPr>
        <p:spPr>
          <a:xfrm>
            <a:off x="775648" y="1754714"/>
            <a:ext cx="4632189" cy="307777"/>
          </a:xfrm>
          <a:prstGeom prst="rect">
            <a:avLst/>
          </a:prstGeom>
          <a:noFill/>
        </p:spPr>
        <p:txBody>
          <a:bodyPr wrap="square">
            <a:spAutoFit/>
          </a:bodyPr>
          <a:lstStyle/>
          <a:p>
            <a:r>
              <a:rPr lang="en-US" sz="1400" b="1" dirty="0">
                <a:solidFill>
                  <a:schemeClr val="bg1"/>
                </a:solidFill>
                <a:latin typeface="Arial" panose="020B0604020202020204" pitchFamily="34" charset="0"/>
                <a:cs typeface="Arial" panose="020B0604020202020204" pitchFamily="34" charset="0"/>
              </a:rPr>
              <a:t>Key environmental aspects that require attention:</a:t>
            </a:r>
          </a:p>
        </p:txBody>
      </p:sp>
      <p:sp>
        <p:nvSpPr>
          <p:cNvPr id="37" name="TextBox 36">
            <a:extLst>
              <a:ext uri="{FF2B5EF4-FFF2-40B4-BE49-F238E27FC236}">
                <a16:creationId xmlns:a16="http://schemas.microsoft.com/office/drawing/2014/main" id="{C30D9F4B-51F0-34FA-7D13-365479F2C46F}"/>
              </a:ext>
            </a:extLst>
          </p:cNvPr>
          <p:cNvSpPr txBox="1"/>
          <p:nvPr/>
        </p:nvSpPr>
        <p:spPr>
          <a:xfrm>
            <a:off x="775648" y="2177908"/>
            <a:ext cx="3349311"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Hover over underlined terms to get the definition.</a:t>
            </a:r>
          </a:p>
        </p:txBody>
      </p:sp>
      <p:grpSp>
        <p:nvGrpSpPr>
          <p:cNvPr id="54" name="Group 53">
            <a:extLst>
              <a:ext uri="{FF2B5EF4-FFF2-40B4-BE49-F238E27FC236}">
                <a16:creationId xmlns:a16="http://schemas.microsoft.com/office/drawing/2014/main" id="{234A250F-E798-53FC-4044-3EEA157B88E1}"/>
              </a:ext>
            </a:extLst>
          </p:cNvPr>
          <p:cNvGrpSpPr/>
          <p:nvPr/>
        </p:nvGrpSpPr>
        <p:grpSpPr>
          <a:xfrm>
            <a:off x="1452310" y="4762614"/>
            <a:ext cx="4390739" cy="644414"/>
            <a:chOff x="1452310" y="4762614"/>
            <a:chExt cx="4390739" cy="644414"/>
          </a:xfrm>
        </p:grpSpPr>
        <p:sp>
          <p:nvSpPr>
            <p:cNvPr id="27" name="Oval 26">
              <a:extLst>
                <a:ext uri="{FF2B5EF4-FFF2-40B4-BE49-F238E27FC236}">
                  <a16:creationId xmlns:a16="http://schemas.microsoft.com/office/drawing/2014/main" id="{8D8DB96B-2948-F493-C853-C6ABD3FA3CFE}"/>
                </a:ext>
              </a:extLst>
            </p:cNvPr>
            <p:cNvSpPr/>
            <p:nvPr/>
          </p:nvSpPr>
          <p:spPr>
            <a:xfrm>
              <a:off x="1452310" y="4762614"/>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EEEA2AA-F52A-60E3-3179-DF6C4A421F01}"/>
                </a:ext>
              </a:extLst>
            </p:cNvPr>
            <p:cNvSpPr txBox="1"/>
            <p:nvPr/>
          </p:nvSpPr>
          <p:spPr>
            <a:xfrm>
              <a:off x="2096724" y="4897045"/>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Waste management and circular economy</a:t>
              </a:r>
            </a:p>
          </p:txBody>
        </p:sp>
        <p:pic>
          <p:nvPicPr>
            <p:cNvPr id="39" name="Picture 38" descr="A logo of a trash can and arrows&#10;&#10;AI-generated content may be incorrect.">
              <a:extLst>
                <a:ext uri="{FF2B5EF4-FFF2-40B4-BE49-F238E27FC236}">
                  <a16:creationId xmlns:a16="http://schemas.microsoft.com/office/drawing/2014/main" id="{EF8B61B7-872F-EF3F-A47E-C21B863D91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6196" y="4826965"/>
              <a:ext cx="515712" cy="515712"/>
            </a:xfrm>
            <a:prstGeom prst="rect">
              <a:avLst/>
            </a:prstGeom>
          </p:spPr>
        </p:pic>
      </p:grpSp>
      <p:grpSp>
        <p:nvGrpSpPr>
          <p:cNvPr id="55" name="Group 54">
            <a:extLst>
              <a:ext uri="{FF2B5EF4-FFF2-40B4-BE49-F238E27FC236}">
                <a16:creationId xmlns:a16="http://schemas.microsoft.com/office/drawing/2014/main" id="{41AF6A53-3B73-C9CE-35A8-E7C225D4FF41}"/>
              </a:ext>
            </a:extLst>
          </p:cNvPr>
          <p:cNvGrpSpPr/>
          <p:nvPr/>
        </p:nvGrpSpPr>
        <p:grpSpPr>
          <a:xfrm>
            <a:off x="1452310" y="5485184"/>
            <a:ext cx="4390739" cy="644414"/>
            <a:chOff x="1452310" y="5485184"/>
            <a:chExt cx="4390739" cy="644414"/>
          </a:xfrm>
        </p:grpSpPr>
        <p:sp>
          <p:nvSpPr>
            <p:cNvPr id="28" name="Oval 27">
              <a:extLst>
                <a:ext uri="{FF2B5EF4-FFF2-40B4-BE49-F238E27FC236}">
                  <a16:creationId xmlns:a16="http://schemas.microsoft.com/office/drawing/2014/main" id="{B812FC41-F4DF-BE54-4247-5D075019EA73}"/>
                </a:ext>
              </a:extLst>
            </p:cNvPr>
            <p:cNvSpPr/>
            <p:nvPr/>
          </p:nvSpPr>
          <p:spPr>
            <a:xfrm>
              <a:off x="1452310" y="5485184"/>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C45A6A0-9695-0DD4-FCC1-8031E5873B6E}"/>
                </a:ext>
              </a:extLst>
            </p:cNvPr>
            <p:cNvSpPr txBox="1"/>
            <p:nvPr/>
          </p:nvSpPr>
          <p:spPr>
            <a:xfrm>
              <a:off x="2096724" y="5637861"/>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Biodiversity protection</a:t>
              </a:r>
            </a:p>
          </p:txBody>
        </p:sp>
        <p:pic>
          <p:nvPicPr>
            <p:cNvPr id="41" name="Picture 40" descr="Hands holding a globe with a tree and birds&#10;&#10;AI-generated content may be incorrect.">
              <a:extLst>
                <a:ext uri="{FF2B5EF4-FFF2-40B4-BE49-F238E27FC236}">
                  <a16:creationId xmlns:a16="http://schemas.microsoft.com/office/drawing/2014/main" id="{9F7CDD76-4334-537F-ECAF-2BBC5660CB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6196" y="5534695"/>
              <a:ext cx="515712" cy="515712"/>
            </a:xfrm>
            <a:prstGeom prst="rect">
              <a:avLst/>
            </a:prstGeom>
          </p:spPr>
        </p:pic>
      </p:grpSp>
      <p:grpSp>
        <p:nvGrpSpPr>
          <p:cNvPr id="48" name="Group 47">
            <a:extLst>
              <a:ext uri="{FF2B5EF4-FFF2-40B4-BE49-F238E27FC236}">
                <a16:creationId xmlns:a16="http://schemas.microsoft.com/office/drawing/2014/main" id="{4972F9C6-372B-4044-643B-3D63BA2F84CD}"/>
              </a:ext>
            </a:extLst>
          </p:cNvPr>
          <p:cNvGrpSpPr/>
          <p:nvPr/>
        </p:nvGrpSpPr>
        <p:grpSpPr>
          <a:xfrm>
            <a:off x="1452310" y="2594898"/>
            <a:ext cx="4390739" cy="644414"/>
            <a:chOff x="1452310" y="2594898"/>
            <a:chExt cx="4390739" cy="644414"/>
          </a:xfrm>
        </p:grpSpPr>
        <p:sp>
          <p:nvSpPr>
            <p:cNvPr id="22" name="Oval 21">
              <a:extLst>
                <a:ext uri="{FF2B5EF4-FFF2-40B4-BE49-F238E27FC236}">
                  <a16:creationId xmlns:a16="http://schemas.microsoft.com/office/drawing/2014/main" id="{0FC8BE95-40CC-FA34-37CD-235B1E6FD905}"/>
                </a:ext>
              </a:extLst>
            </p:cNvPr>
            <p:cNvSpPr/>
            <p:nvPr/>
          </p:nvSpPr>
          <p:spPr>
            <a:xfrm>
              <a:off x="1452310" y="2594898"/>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BB9EEE-1D16-2B07-2987-EEFA45ABFE05}"/>
                </a:ext>
              </a:extLst>
            </p:cNvPr>
            <p:cNvSpPr txBox="1"/>
            <p:nvPr/>
          </p:nvSpPr>
          <p:spPr>
            <a:xfrm>
              <a:off x="2096724" y="2730614"/>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Climate change </a:t>
              </a:r>
              <a:r>
                <a:rPr lang="en-US" sz="1400" u="sng" dirty="0">
                  <a:solidFill>
                    <a:schemeClr val="bg1"/>
                  </a:solidFill>
                  <a:latin typeface="Arial"/>
                  <a:cs typeface="Arial"/>
                </a:rPr>
                <a:t>mitigation and adaptation</a:t>
              </a:r>
            </a:p>
          </p:txBody>
        </p:sp>
        <p:pic>
          <p:nvPicPr>
            <p:cNvPr id="43" name="Picture 42" descr="A thermometer and earth&#10;&#10;AI-generated content may be incorrect.">
              <a:extLst>
                <a:ext uri="{FF2B5EF4-FFF2-40B4-BE49-F238E27FC236}">
                  <a16:creationId xmlns:a16="http://schemas.microsoft.com/office/drawing/2014/main" id="{517F1B32-C8E3-7ABD-A6C5-5C022C526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6661" y="2664659"/>
              <a:ext cx="515712" cy="515712"/>
            </a:xfrm>
            <a:prstGeom prst="rect">
              <a:avLst/>
            </a:prstGeom>
          </p:spPr>
        </p:pic>
      </p:grpSp>
      <p:grpSp>
        <p:nvGrpSpPr>
          <p:cNvPr id="49" name="Group 48">
            <a:extLst>
              <a:ext uri="{FF2B5EF4-FFF2-40B4-BE49-F238E27FC236}">
                <a16:creationId xmlns:a16="http://schemas.microsoft.com/office/drawing/2014/main" id="{226FC80A-000F-EB05-78BF-654310C25B1E}"/>
              </a:ext>
            </a:extLst>
          </p:cNvPr>
          <p:cNvGrpSpPr/>
          <p:nvPr/>
        </p:nvGrpSpPr>
        <p:grpSpPr>
          <a:xfrm>
            <a:off x="1452310" y="3317470"/>
            <a:ext cx="4390739" cy="644414"/>
            <a:chOff x="1452310" y="3317470"/>
            <a:chExt cx="4390739" cy="644414"/>
          </a:xfrm>
        </p:grpSpPr>
        <p:sp>
          <p:nvSpPr>
            <p:cNvPr id="25" name="Oval 24">
              <a:extLst>
                <a:ext uri="{FF2B5EF4-FFF2-40B4-BE49-F238E27FC236}">
                  <a16:creationId xmlns:a16="http://schemas.microsoft.com/office/drawing/2014/main" id="{717070C6-4C84-C88C-31E5-6120E353FBA8}"/>
                </a:ext>
              </a:extLst>
            </p:cNvPr>
            <p:cNvSpPr/>
            <p:nvPr/>
          </p:nvSpPr>
          <p:spPr>
            <a:xfrm>
              <a:off x="1452310" y="3317470"/>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6D85CB6-ACF7-CB37-2F9A-1AE9E4082442}"/>
                </a:ext>
              </a:extLst>
            </p:cNvPr>
            <p:cNvSpPr txBox="1"/>
            <p:nvPr/>
          </p:nvSpPr>
          <p:spPr>
            <a:xfrm>
              <a:off x="2096724" y="3430913"/>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Resource use and efficiency</a:t>
              </a:r>
            </a:p>
          </p:txBody>
        </p:sp>
        <p:pic>
          <p:nvPicPr>
            <p:cNvPr id="45" name="Picture 44" descr="A light bulb with a plant inside&#10;&#10;AI-generated content may be incorrect.">
              <a:extLst>
                <a:ext uri="{FF2B5EF4-FFF2-40B4-BE49-F238E27FC236}">
                  <a16:creationId xmlns:a16="http://schemas.microsoft.com/office/drawing/2014/main" id="{9C0022E2-E76D-C420-94C7-E7F70297E4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6661" y="3374521"/>
              <a:ext cx="515712" cy="515712"/>
            </a:xfrm>
            <a:prstGeom prst="rect">
              <a:avLst/>
            </a:prstGeom>
          </p:spPr>
        </p:pic>
      </p:grpSp>
      <p:grpSp>
        <p:nvGrpSpPr>
          <p:cNvPr id="53" name="Group 52">
            <a:extLst>
              <a:ext uri="{FF2B5EF4-FFF2-40B4-BE49-F238E27FC236}">
                <a16:creationId xmlns:a16="http://schemas.microsoft.com/office/drawing/2014/main" id="{F5BC6B78-2B42-980E-22C9-4738AA06E493}"/>
              </a:ext>
            </a:extLst>
          </p:cNvPr>
          <p:cNvGrpSpPr/>
          <p:nvPr/>
        </p:nvGrpSpPr>
        <p:grpSpPr>
          <a:xfrm>
            <a:off x="1452310" y="4040042"/>
            <a:ext cx="5276603" cy="644414"/>
            <a:chOff x="1452310" y="4040042"/>
            <a:chExt cx="5276603" cy="644414"/>
          </a:xfrm>
        </p:grpSpPr>
        <p:sp>
          <p:nvSpPr>
            <p:cNvPr id="26" name="Oval 25">
              <a:extLst>
                <a:ext uri="{FF2B5EF4-FFF2-40B4-BE49-F238E27FC236}">
                  <a16:creationId xmlns:a16="http://schemas.microsoft.com/office/drawing/2014/main" id="{748F8B74-67F1-B70B-0A1A-9E8DB1193801}"/>
                </a:ext>
              </a:extLst>
            </p:cNvPr>
            <p:cNvSpPr/>
            <p:nvPr/>
          </p:nvSpPr>
          <p:spPr>
            <a:xfrm>
              <a:off x="1452310" y="4040042"/>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A3EDC1A-C373-7CAA-C2CF-A13EF73ACF25}"/>
                </a:ext>
              </a:extLst>
            </p:cNvPr>
            <p:cNvSpPr txBox="1"/>
            <p:nvPr/>
          </p:nvSpPr>
          <p:spPr>
            <a:xfrm>
              <a:off x="2096724" y="4174473"/>
              <a:ext cx="4632189"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Pollution, emissions management and monitoring</a:t>
              </a:r>
            </a:p>
          </p:txBody>
        </p:sp>
        <p:pic>
          <p:nvPicPr>
            <p:cNvPr id="47" name="Picture 46" descr="A cloud with text and bubbles&#10;&#10;AI-generated content may be incorrect.">
              <a:extLst>
                <a:ext uri="{FF2B5EF4-FFF2-40B4-BE49-F238E27FC236}">
                  <a16:creationId xmlns:a16="http://schemas.microsoft.com/office/drawing/2014/main" id="{356432B7-4A98-B9A7-8AFE-3DBEA434A1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6661" y="4104393"/>
              <a:ext cx="515712" cy="515712"/>
            </a:xfrm>
            <a:prstGeom prst="rect">
              <a:avLst/>
            </a:prstGeom>
          </p:spPr>
        </p:pic>
      </p:grpSp>
    </p:spTree>
    <p:custDataLst>
      <p:tags r:id="rId1"/>
    </p:custDataLst>
    <p:extLst>
      <p:ext uri="{BB962C8B-B14F-4D97-AF65-F5344CB8AC3E}">
        <p14:creationId xmlns:p14="http://schemas.microsoft.com/office/powerpoint/2010/main" val="30662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2" presetClass="entr" presetSubtype="0"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F8E3F-C36D-5342-8C27-EE1A0DE1DD8B}"/>
            </a:ext>
          </a:extLst>
        </p:cNvPr>
        <p:cNvGrpSpPr/>
        <p:nvPr/>
      </p:nvGrpSpPr>
      <p:grpSpPr>
        <a:xfrm>
          <a:off x="0" y="0"/>
          <a:ext cx="0" cy="0"/>
          <a:chOff x="0" y="0"/>
          <a:chExt cx="0" cy="0"/>
        </a:xfrm>
      </p:grpSpPr>
      <p:pic>
        <p:nvPicPr>
          <p:cNvPr id="9" name="Picture 8" descr="A room with trees and plants&#10;&#10;AI-generated content may be incorrect.">
            <a:extLst>
              <a:ext uri="{FF2B5EF4-FFF2-40B4-BE49-F238E27FC236}">
                <a16:creationId xmlns:a16="http://schemas.microsoft.com/office/drawing/2014/main" id="{3FE04208-DA62-F481-7339-BE8A0A792A4C}"/>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083" b="1083"/>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E9BCF521-5D78-DB4E-31DF-33858353FDFB}"/>
              </a:ext>
            </a:extLst>
          </p:cNvPr>
          <p:cNvSpPr/>
          <p:nvPr/>
        </p:nvSpPr>
        <p:spPr>
          <a:xfrm>
            <a:off x="0" y="-1"/>
            <a:ext cx="12192000" cy="6858000"/>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D029820-97F4-49ED-6DA4-B815341D3E2E}"/>
              </a:ext>
            </a:extLst>
          </p:cNvPr>
          <p:cNvSpPr/>
          <p:nvPr/>
        </p:nvSpPr>
        <p:spPr>
          <a:xfrm>
            <a:off x="0" y="2129050"/>
            <a:ext cx="7310651" cy="3689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C5A"/>
              </a:solidFill>
            </a:endParaRPr>
          </a:p>
        </p:txBody>
      </p:sp>
      <p:sp>
        <p:nvSpPr>
          <p:cNvPr id="8" name="Title 1">
            <a:extLst>
              <a:ext uri="{FF2B5EF4-FFF2-40B4-BE49-F238E27FC236}">
                <a16:creationId xmlns:a16="http://schemas.microsoft.com/office/drawing/2014/main" id="{6CFCE47A-F734-104B-50F4-9B4FD666AE87}"/>
              </a:ext>
            </a:extLst>
          </p:cNvPr>
          <p:cNvSpPr txBox="1">
            <a:spLocks/>
          </p:cNvSpPr>
          <p:nvPr/>
        </p:nvSpPr>
        <p:spPr>
          <a:xfrm>
            <a:off x="1336370" y="2386546"/>
            <a:ext cx="4759630" cy="23424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rgbClr val="002C5A"/>
                </a:solidFill>
                <a:latin typeface="Arial" panose="020B0604020202020204" pitchFamily="34" charset="0"/>
                <a:cs typeface="Arial" panose="020B0604020202020204" pitchFamily="34" charset="0"/>
              </a:rPr>
              <a:t>We embed </a:t>
            </a:r>
            <a:r>
              <a:rPr lang="en-US" sz="1600" b="1" dirty="0">
                <a:solidFill>
                  <a:srgbClr val="002C5A"/>
                </a:solidFill>
                <a:latin typeface="Arial" panose="020B0604020202020204" pitchFamily="34" charset="0"/>
                <a:cs typeface="Arial" panose="020B0604020202020204" pitchFamily="34" charset="0"/>
              </a:rPr>
              <a:t>sustainable practices into our operations</a:t>
            </a:r>
            <a:r>
              <a:rPr lang="en-US" sz="1600" dirty="0">
                <a:solidFill>
                  <a:srgbClr val="002C5A"/>
                </a:solidFill>
                <a:latin typeface="Arial" panose="020B0604020202020204" pitchFamily="34" charset="0"/>
                <a:cs typeface="Arial" panose="020B0604020202020204" pitchFamily="34" charset="0"/>
              </a:rPr>
              <a:t> but given the complexity and interconnected nature of the telecommunications value chain, we know we cannot succeed alone. </a:t>
            </a:r>
          </a:p>
          <a:p>
            <a:endParaRPr lang="en-US" sz="1600" dirty="0">
              <a:solidFill>
                <a:srgbClr val="002C5A"/>
              </a:solidFill>
              <a:latin typeface="Arial" panose="020B0604020202020204" pitchFamily="34" charset="0"/>
              <a:cs typeface="Arial" panose="020B0604020202020204" pitchFamily="34" charset="0"/>
            </a:endParaRPr>
          </a:p>
          <a:p>
            <a:r>
              <a:rPr lang="en-US" sz="1600" b="1" dirty="0">
                <a:solidFill>
                  <a:srgbClr val="002C5A"/>
                </a:solidFill>
                <a:latin typeface="Arial" panose="020B0604020202020204" pitchFamily="34" charset="0"/>
                <a:cs typeface="Arial" panose="020B0604020202020204" pitchFamily="34" charset="0"/>
              </a:rPr>
              <a:t>Collaboration with our business partners is essential </a:t>
            </a:r>
            <a:r>
              <a:rPr lang="en-US" sz="1600" dirty="0">
                <a:solidFill>
                  <a:srgbClr val="002C5A"/>
                </a:solidFill>
                <a:latin typeface="Arial" panose="020B0604020202020204" pitchFamily="34" charset="0"/>
                <a:cs typeface="Arial" panose="020B0604020202020204" pitchFamily="34" charset="0"/>
              </a:rPr>
              <a:t>- and increasingly expected by customers, investors, and stakeholders across the industry.</a:t>
            </a:r>
            <a:br>
              <a:rPr lang="en-US" sz="1600" dirty="0">
                <a:solidFill>
                  <a:srgbClr val="002C5A"/>
                </a:solidFill>
                <a:latin typeface="Arial" panose="020B0604020202020204" pitchFamily="34" charset="0"/>
                <a:cs typeface="Arial" panose="020B0604020202020204" pitchFamily="34" charset="0"/>
              </a:rPr>
            </a:br>
            <a:endParaRPr lang="en-US" sz="1600" dirty="0">
              <a:solidFill>
                <a:srgbClr val="002C5A"/>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7BABE3B-60F1-D10A-19E2-56AA6BA5A929}"/>
              </a:ext>
            </a:extLst>
          </p:cNvPr>
          <p:cNvSpPr/>
          <p:nvPr/>
        </p:nvSpPr>
        <p:spPr>
          <a:xfrm>
            <a:off x="0" y="832513"/>
            <a:ext cx="7310651" cy="1296537"/>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aret Down with solid fill">
            <a:extLst>
              <a:ext uri="{FF2B5EF4-FFF2-40B4-BE49-F238E27FC236}">
                <a16:creationId xmlns:a16="http://schemas.microsoft.com/office/drawing/2014/main" id="{54C5832C-39EF-02DE-E8DC-35BB5E6BE3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498610" y="4856466"/>
            <a:ext cx="457200" cy="457200"/>
          </a:xfrm>
          <a:prstGeom prst="rect">
            <a:avLst/>
          </a:prstGeom>
        </p:spPr>
      </p:pic>
      <p:pic>
        <p:nvPicPr>
          <p:cNvPr id="18" name="Graphic 17" descr="Caret Down with solid fill">
            <a:extLst>
              <a:ext uri="{FF2B5EF4-FFF2-40B4-BE49-F238E27FC236}">
                <a16:creationId xmlns:a16="http://schemas.microsoft.com/office/drawing/2014/main" id="{18A973C0-1002-0AAB-9E42-8E992799E4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a:off x="5902089" y="4856466"/>
            <a:ext cx="457200" cy="457200"/>
          </a:xfrm>
          <a:prstGeom prst="rect">
            <a:avLst/>
          </a:prstGeom>
        </p:spPr>
      </p:pic>
      <p:sp>
        <p:nvSpPr>
          <p:cNvPr id="3" name="TextBox 2">
            <a:extLst>
              <a:ext uri="{FF2B5EF4-FFF2-40B4-BE49-F238E27FC236}">
                <a16:creationId xmlns:a16="http://schemas.microsoft.com/office/drawing/2014/main" id="{77DF77D2-D50E-4B2D-607F-59C4F22C8A8E}"/>
              </a:ext>
            </a:extLst>
          </p:cNvPr>
          <p:cNvSpPr txBox="1"/>
          <p:nvPr/>
        </p:nvSpPr>
        <p:spPr>
          <a:xfrm>
            <a:off x="5763507" y="5312233"/>
            <a:ext cx="1348285" cy="253916"/>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the arrow.</a:t>
            </a:r>
          </a:p>
        </p:txBody>
      </p:sp>
      <p:sp>
        <p:nvSpPr>
          <p:cNvPr id="4" name="Title 1">
            <a:extLst>
              <a:ext uri="{FF2B5EF4-FFF2-40B4-BE49-F238E27FC236}">
                <a16:creationId xmlns:a16="http://schemas.microsoft.com/office/drawing/2014/main" id="{502E4101-0690-6703-8C95-51059A151D83}"/>
              </a:ext>
            </a:extLst>
          </p:cNvPr>
          <p:cNvSpPr txBox="1">
            <a:spLocks/>
          </p:cNvSpPr>
          <p:nvPr/>
        </p:nvSpPr>
        <p:spPr>
          <a:xfrm>
            <a:off x="1336370" y="1127585"/>
            <a:ext cx="5310235" cy="83349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At e&amp; PPF Telecom Group, we are committed to excellence, continuous improvement, and responsible growth. </a:t>
            </a:r>
            <a:endParaRPr lang="bg-BG" sz="20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82294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EEA2B8-4273-195A-E952-D2D32B60AB62}"/>
            </a:ext>
          </a:extLst>
        </p:cNvPr>
        <p:cNvGrpSpPr/>
        <p:nvPr/>
      </p:nvGrpSpPr>
      <p:grpSpPr>
        <a:xfrm>
          <a:off x="0" y="0"/>
          <a:ext cx="0" cy="0"/>
          <a:chOff x="0" y="0"/>
          <a:chExt cx="0" cy="0"/>
        </a:xfrm>
      </p:grpSpPr>
      <p:pic>
        <p:nvPicPr>
          <p:cNvPr id="6" name="Picture 5" descr="Solar panels on a building&#10;&#10;AI-generated content may be incorrect.">
            <a:extLst>
              <a:ext uri="{FF2B5EF4-FFF2-40B4-BE49-F238E27FC236}">
                <a16:creationId xmlns:a16="http://schemas.microsoft.com/office/drawing/2014/main" id="{2F5FA717-E578-0E40-0BCE-0CBC34459FB3}"/>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30E2F2CF-B381-ADC8-6AAF-12288AF35480}"/>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9C8F4D98-E8AA-F99C-9EB5-8F481D5607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5578FD6B-4E8C-2D9F-9787-3FF607765741}"/>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1AFC893B-51D8-B48F-E2AC-48C7A25DA9A4}"/>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10" name="Oval 9">
            <a:extLst>
              <a:ext uri="{FF2B5EF4-FFF2-40B4-BE49-F238E27FC236}">
                <a16:creationId xmlns:a16="http://schemas.microsoft.com/office/drawing/2014/main" id="{60FF0A49-3AD6-5592-6621-10441C130063}"/>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DDA924A9-97CC-7566-34BB-8F2EB80134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pic>
        <p:nvPicPr>
          <p:cNvPr id="3" name="Picture 2" descr="A blue line drawing of a plant&#10;&#10;AI-generated content may be incorrect.">
            <a:extLst>
              <a:ext uri="{FF2B5EF4-FFF2-40B4-BE49-F238E27FC236}">
                <a16:creationId xmlns:a16="http://schemas.microsoft.com/office/drawing/2014/main" id="{55691F9C-2FAB-E77A-EC93-1764931FA7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
        <p:nvSpPr>
          <p:cNvPr id="7" name="TextBox 6">
            <a:extLst>
              <a:ext uri="{FF2B5EF4-FFF2-40B4-BE49-F238E27FC236}">
                <a16:creationId xmlns:a16="http://schemas.microsoft.com/office/drawing/2014/main" id="{7D697064-68AA-A66B-8F29-41F0110D3677}"/>
              </a:ext>
            </a:extLst>
          </p:cNvPr>
          <p:cNvSpPr txBox="1"/>
          <p:nvPr/>
        </p:nvSpPr>
        <p:spPr>
          <a:xfrm>
            <a:off x="775648" y="1754714"/>
            <a:ext cx="4632189" cy="307777"/>
          </a:xfrm>
          <a:prstGeom prst="rect">
            <a:avLst/>
          </a:prstGeom>
          <a:noFill/>
        </p:spPr>
        <p:txBody>
          <a:bodyPr wrap="square">
            <a:spAutoFit/>
          </a:bodyPr>
          <a:lstStyle/>
          <a:p>
            <a:r>
              <a:rPr lang="en-US" sz="1400" b="1" dirty="0">
                <a:solidFill>
                  <a:schemeClr val="bg1"/>
                </a:solidFill>
                <a:latin typeface="Arial" panose="020B0604020202020204" pitchFamily="34" charset="0"/>
                <a:cs typeface="Arial" panose="020B0604020202020204" pitchFamily="34" charset="0"/>
              </a:rPr>
              <a:t>Key environmental aspects that require attention</a:t>
            </a:r>
          </a:p>
        </p:txBody>
      </p:sp>
      <p:sp>
        <p:nvSpPr>
          <p:cNvPr id="22" name="Oval 21">
            <a:extLst>
              <a:ext uri="{FF2B5EF4-FFF2-40B4-BE49-F238E27FC236}">
                <a16:creationId xmlns:a16="http://schemas.microsoft.com/office/drawing/2014/main" id="{E3AB8518-9E7C-D15D-7BE6-72CC28CC818E}"/>
              </a:ext>
            </a:extLst>
          </p:cNvPr>
          <p:cNvSpPr/>
          <p:nvPr/>
        </p:nvSpPr>
        <p:spPr>
          <a:xfrm>
            <a:off x="1452310" y="2594898"/>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1DBF854-1C7F-4FE0-2541-071F9D53348A}"/>
              </a:ext>
            </a:extLst>
          </p:cNvPr>
          <p:cNvSpPr/>
          <p:nvPr/>
        </p:nvSpPr>
        <p:spPr>
          <a:xfrm>
            <a:off x="1452310" y="3317470"/>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E2F61D-E7B8-6455-B1A2-9205FA3A54E9}"/>
              </a:ext>
            </a:extLst>
          </p:cNvPr>
          <p:cNvSpPr/>
          <p:nvPr/>
        </p:nvSpPr>
        <p:spPr>
          <a:xfrm>
            <a:off x="1452310" y="4040042"/>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4B1EB69-B47D-1F1F-C76F-68B86A70D853}"/>
              </a:ext>
            </a:extLst>
          </p:cNvPr>
          <p:cNvSpPr/>
          <p:nvPr/>
        </p:nvSpPr>
        <p:spPr>
          <a:xfrm>
            <a:off x="1452310" y="4762614"/>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B49F3F4-F758-75C8-882E-921ECB4A297A}"/>
              </a:ext>
            </a:extLst>
          </p:cNvPr>
          <p:cNvSpPr/>
          <p:nvPr/>
        </p:nvSpPr>
        <p:spPr>
          <a:xfrm>
            <a:off x="1452310" y="5485184"/>
            <a:ext cx="644414" cy="6444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861433-B19A-7BB3-F45C-31E9C9B3918B}"/>
              </a:ext>
            </a:extLst>
          </p:cNvPr>
          <p:cNvSpPr txBox="1"/>
          <p:nvPr/>
        </p:nvSpPr>
        <p:spPr>
          <a:xfrm>
            <a:off x="2096724" y="2730614"/>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Climate change </a:t>
            </a:r>
            <a:r>
              <a:rPr lang="en-US" sz="1400" u="sng" dirty="0">
                <a:solidFill>
                  <a:schemeClr val="bg1"/>
                </a:solidFill>
                <a:latin typeface="Arial"/>
                <a:cs typeface="Arial"/>
              </a:rPr>
              <a:t>mitigation and adaptation</a:t>
            </a:r>
          </a:p>
        </p:txBody>
      </p:sp>
      <p:sp>
        <p:nvSpPr>
          <p:cNvPr id="31" name="TextBox 30">
            <a:extLst>
              <a:ext uri="{FF2B5EF4-FFF2-40B4-BE49-F238E27FC236}">
                <a16:creationId xmlns:a16="http://schemas.microsoft.com/office/drawing/2014/main" id="{2E566262-0FE8-F1FD-D8D9-71BB1B6D92A3}"/>
              </a:ext>
            </a:extLst>
          </p:cNvPr>
          <p:cNvSpPr txBox="1"/>
          <p:nvPr/>
        </p:nvSpPr>
        <p:spPr>
          <a:xfrm>
            <a:off x="2096724" y="3430913"/>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Resource use and efficiency</a:t>
            </a:r>
          </a:p>
        </p:txBody>
      </p:sp>
      <p:sp>
        <p:nvSpPr>
          <p:cNvPr id="32" name="TextBox 31">
            <a:extLst>
              <a:ext uri="{FF2B5EF4-FFF2-40B4-BE49-F238E27FC236}">
                <a16:creationId xmlns:a16="http://schemas.microsoft.com/office/drawing/2014/main" id="{D2940DCD-27CA-F379-2A84-2D3142399B54}"/>
              </a:ext>
            </a:extLst>
          </p:cNvPr>
          <p:cNvSpPr txBox="1"/>
          <p:nvPr/>
        </p:nvSpPr>
        <p:spPr>
          <a:xfrm>
            <a:off x="2096724" y="4174473"/>
            <a:ext cx="4632189"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Pollution, emissions management and monitoring</a:t>
            </a:r>
          </a:p>
        </p:txBody>
      </p:sp>
      <p:sp>
        <p:nvSpPr>
          <p:cNvPr id="33" name="TextBox 32">
            <a:extLst>
              <a:ext uri="{FF2B5EF4-FFF2-40B4-BE49-F238E27FC236}">
                <a16:creationId xmlns:a16="http://schemas.microsoft.com/office/drawing/2014/main" id="{340061F1-7576-902D-0BD8-F5E6AB00C295}"/>
              </a:ext>
            </a:extLst>
          </p:cNvPr>
          <p:cNvSpPr txBox="1"/>
          <p:nvPr/>
        </p:nvSpPr>
        <p:spPr>
          <a:xfrm>
            <a:off x="2096724" y="4897045"/>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Waste management and circular economy</a:t>
            </a:r>
          </a:p>
        </p:txBody>
      </p:sp>
      <p:sp>
        <p:nvSpPr>
          <p:cNvPr id="34" name="TextBox 33">
            <a:extLst>
              <a:ext uri="{FF2B5EF4-FFF2-40B4-BE49-F238E27FC236}">
                <a16:creationId xmlns:a16="http://schemas.microsoft.com/office/drawing/2014/main" id="{8A618EC3-4C14-7341-F247-6AE2EBC3CD9F}"/>
              </a:ext>
            </a:extLst>
          </p:cNvPr>
          <p:cNvSpPr txBox="1"/>
          <p:nvPr/>
        </p:nvSpPr>
        <p:spPr>
          <a:xfrm>
            <a:off x="2096724" y="5637861"/>
            <a:ext cx="3746325" cy="375552"/>
          </a:xfrm>
          <a:prstGeom prst="rect">
            <a:avLst/>
          </a:prstGeom>
          <a:noFill/>
        </p:spPr>
        <p:txBody>
          <a:bodyPr wrap="square">
            <a:spAutoFit/>
          </a:bodyPr>
          <a:lstStyle/>
          <a:p>
            <a:pPr>
              <a:lnSpc>
                <a:spcPct val="150000"/>
              </a:lnSpc>
              <a:spcBef>
                <a:spcPts val="0"/>
              </a:spcBef>
            </a:pPr>
            <a:r>
              <a:rPr lang="en-US" sz="1400" dirty="0">
                <a:solidFill>
                  <a:schemeClr val="bg1"/>
                </a:solidFill>
                <a:latin typeface="Arial"/>
                <a:cs typeface="Arial"/>
              </a:rPr>
              <a:t>Biodiversity protection</a:t>
            </a:r>
          </a:p>
        </p:txBody>
      </p:sp>
      <p:sp>
        <p:nvSpPr>
          <p:cNvPr id="37" name="TextBox 36">
            <a:extLst>
              <a:ext uri="{FF2B5EF4-FFF2-40B4-BE49-F238E27FC236}">
                <a16:creationId xmlns:a16="http://schemas.microsoft.com/office/drawing/2014/main" id="{8059A3ED-B378-82D1-F09F-75F68AA45C17}"/>
              </a:ext>
            </a:extLst>
          </p:cNvPr>
          <p:cNvSpPr txBox="1"/>
          <p:nvPr/>
        </p:nvSpPr>
        <p:spPr>
          <a:xfrm>
            <a:off x="775648" y="2177908"/>
            <a:ext cx="3349311"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Hover over underlined terms to get the definition.</a:t>
            </a:r>
          </a:p>
        </p:txBody>
      </p:sp>
      <p:pic>
        <p:nvPicPr>
          <p:cNvPr id="39" name="Picture 38" descr="A logo of a trash can and arrows&#10;&#10;AI-generated content may be incorrect.">
            <a:extLst>
              <a:ext uri="{FF2B5EF4-FFF2-40B4-BE49-F238E27FC236}">
                <a16:creationId xmlns:a16="http://schemas.microsoft.com/office/drawing/2014/main" id="{A216EC4D-B4B4-91F8-05E9-3BABA8A309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6196" y="4826965"/>
            <a:ext cx="515712" cy="515712"/>
          </a:xfrm>
          <a:prstGeom prst="rect">
            <a:avLst/>
          </a:prstGeom>
        </p:spPr>
      </p:pic>
      <p:pic>
        <p:nvPicPr>
          <p:cNvPr id="41" name="Picture 40" descr="Hands holding a globe with a tree and birds&#10;&#10;AI-generated content may be incorrect.">
            <a:extLst>
              <a:ext uri="{FF2B5EF4-FFF2-40B4-BE49-F238E27FC236}">
                <a16:creationId xmlns:a16="http://schemas.microsoft.com/office/drawing/2014/main" id="{0A7939BF-5861-DD4D-FECD-DC80B691C2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6196" y="5534695"/>
            <a:ext cx="515712" cy="515712"/>
          </a:xfrm>
          <a:prstGeom prst="rect">
            <a:avLst/>
          </a:prstGeom>
        </p:spPr>
      </p:pic>
      <p:pic>
        <p:nvPicPr>
          <p:cNvPr id="43" name="Picture 42" descr="A thermometer and earth&#10;&#10;AI-generated content may be incorrect.">
            <a:extLst>
              <a:ext uri="{FF2B5EF4-FFF2-40B4-BE49-F238E27FC236}">
                <a16:creationId xmlns:a16="http://schemas.microsoft.com/office/drawing/2014/main" id="{AF37F10B-CDCD-4FF0-36B7-9A7080979E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6661" y="2664659"/>
            <a:ext cx="515712" cy="515712"/>
          </a:xfrm>
          <a:prstGeom prst="rect">
            <a:avLst/>
          </a:prstGeom>
        </p:spPr>
      </p:pic>
      <p:pic>
        <p:nvPicPr>
          <p:cNvPr id="45" name="Picture 44" descr="A light bulb with a plant inside&#10;&#10;AI-generated content may be incorrect.">
            <a:extLst>
              <a:ext uri="{FF2B5EF4-FFF2-40B4-BE49-F238E27FC236}">
                <a16:creationId xmlns:a16="http://schemas.microsoft.com/office/drawing/2014/main" id="{A48474F8-E8BC-6D4F-E6A1-24199FA25E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6661" y="3374521"/>
            <a:ext cx="515712" cy="515712"/>
          </a:xfrm>
          <a:prstGeom prst="rect">
            <a:avLst/>
          </a:prstGeom>
        </p:spPr>
      </p:pic>
      <p:pic>
        <p:nvPicPr>
          <p:cNvPr id="47" name="Picture 46" descr="A cloud with text and bubbles&#10;&#10;AI-generated content may be incorrect.">
            <a:extLst>
              <a:ext uri="{FF2B5EF4-FFF2-40B4-BE49-F238E27FC236}">
                <a16:creationId xmlns:a16="http://schemas.microsoft.com/office/drawing/2014/main" id="{CE04B2DD-8EEE-8E7A-0560-06836283C5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6661" y="4104393"/>
            <a:ext cx="515712" cy="515712"/>
          </a:xfrm>
          <a:prstGeom prst="rect">
            <a:avLst/>
          </a:prstGeom>
        </p:spPr>
      </p:pic>
      <p:sp>
        <p:nvSpPr>
          <p:cNvPr id="2" name="Rectangle 1">
            <a:extLst>
              <a:ext uri="{FF2B5EF4-FFF2-40B4-BE49-F238E27FC236}">
                <a16:creationId xmlns:a16="http://schemas.microsoft.com/office/drawing/2014/main" id="{54503F68-7805-626B-1E92-298F4CBF96A2}"/>
              </a:ext>
            </a:extLst>
          </p:cNvPr>
          <p:cNvSpPr/>
          <p:nvPr/>
        </p:nvSpPr>
        <p:spPr>
          <a:xfrm>
            <a:off x="5646072" y="1740430"/>
            <a:ext cx="2936240" cy="14935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C5A"/>
                </a:solidFill>
                <a:latin typeface="Arial" panose="020B0604020202020204" pitchFamily="34" charset="0"/>
                <a:cs typeface="Arial" panose="020B0604020202020204" pitchFamily="34" charset="0"/>
              </a:rPr>
              <a:t>Mitigation involves actions to decrease greenhouse gas emissions, while adaptation involves making changes to live with the impacts of climate change</a:t>
            </a:r>
          </a:p>
        </p:txBody>
      </p:sp>
    </p:spTree>
    <p:custDataLst>
      <p:tags r:id="rId1"/>
    </p:custDataLst>
    <p:extLst>
      <p:ext uri="{BB962C8B-B14F-4D97-AF65-F5344CB8AC3E}">
        <p14:creationId xmlns:p14="http://schemas.microsoft.com/office/powerpoint/2010/main" val="757670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A6A5C7-811D-69BB-9F91-1BF6BCA1A0AC}"/>
            </a:ext>
          </a:extLst>
        </p:cNvPr>
        <p:cNvGrpSpPr/>
        <p:nvPr/>
      </p:nvGrpSpPr>
      <p:grpSpPr>
        <a:xfrm>
          <a:off x="0" y="0"/>
          <a:ext cx="0" cy="0"/>
          <a:chOff x="0" y="0"/>
          <a:chExt cx="0" cy="0"/>
        </a:xfrm>
      </p:grpSpPr>
      <p:pic>
        <p:nvPicPr>
          <p:cNvPr id="4" name="Picture 3" descr="Solar panels on a building&#10;&#10;AI-generated content may be incorrect.">
            <a:extLst>
              <a:ext uri="{FF2B5EF4-FFF2-40B4-BE49-F238E27FC236}">
                <a16:creationId xmlns:a16="http://schemas.microsoft.com/office/drawing/2014/main" id="{76329577-4E2E-2C67-9FFA-5EF240348636}"/>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181425CD-8411-5D39-ABF9-90DC5C771345}"/>
              </a:ext>
            </a:extLst>
          </p:cNvPr>
          <p:cNvSpPr/>
          <p:nvPr/>
        </p:nvSpPr>
        <p:spPr>
          <a:xfrm>
            <a:off x="-3" y="-4278"/>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4406C3D5-3679-175B-9CAC-C950590C30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62522E85-8B9C-EBAE-43B2-9D4D62708CBA}"/>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C3B0F6EA-9202-5653-28CE-9F7F2D9CCA8E}"/>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10" name="Oval 9">
            <a:extLst>
              <a:ext uri="{FF2B5EF4-FFF2-40B4-BE49-F238E27FC236}">
                <a16:creationId xmlns:a16="http://schemas.microsoft.com/office/drawing/2014/main" id="{A5DECF58-F4F5-6E0C-84CA-3BEF5E22DEFC}"/>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DA678BAB-AC78-0525-7985-E937DB1ECE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C8325C43-C448-8CC3-BE6A-B00AE56014BD}"/>
              </a:ext>
            </a:extLst>
          </p:cNvPr>
          <p:cNvSpPr txBox="1"/>
          <p:nvPr/>
        </p:nvSpPr>
        <p:spPr>
          <a:xfrm>
            <a:off x="775649" y="1694625"/>
            <a:ext cx="8067409" cy="767133"/>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e&amp; PPF Telecom Group is dedicated to minimizing its environmental footprint throughout the entire value chain. Our focus areas include enhancing energy efficiency, achieving fuel savings, sourcing renewable energy, and effectively managing input materials and waste. </a:t>
            </a:r>
          </a:p>
        </p:txBody>
      </p:sp>
      <p:pic>
        <p:nvPicPr>
          <p:cNvPr id="3" name="Picture 2" descr="A blue line drawing of a plant&#10;&#10;AI-generated content may be incorrect.">
            <a:extLst>
              <a:ext uri="{FF2B5EF4-FFF2-40B4-BE49-F238E27FC236}">
                <a16:creationId xmlns:a16="http://schemas.microsoft.com/office/drawing/2014/main" id="{AA9F99C5-83CF-88F7-2F18-D5371478A0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
        <p:nvSpPr>
          <p:cNvPr id="7" name="TextBox 6">
            <a:extLst>
              <a:ext uri="{FF2B5EF4-FFF2-40B4-BE49-F238E27FC236}">
                <a16:creationId xmlns:a16="http://schemas.microsoft.com/office/drawing/2014/main" id="{C7CF2EFC-A562-1031-D471-106B68E17D1C}"/>
              </a:ext>
            </a:extLst>
          </p:cNvPr>
          <p:cNvSpPr txBox="1"/>
          <p:nvPr/>
        </p:nvSpPr>
        <p:spPr>
          <a:xfrm>
            <a:off x="775649" y="2639892"/>
            <a:ext cx="6096000" cy="306109"/>
          </a:xfrm>
          <a:prstGeom prst="rect">
            <a:avLst/>
          </a:prstGeom>
          <a:noFill/>
        </p:spPr>
        <p:txBody>
          <a:bodyPr wrap="square">
            <a:spAutoFit/>
          </a:bodyPr>
          <a:lstStyle/>
          <a:p>
            <a:pPr marL="0" marR="0" lvl="0" indent="0" algn="l" defTabSz="914400" rtl="0" eaLnBrk="1" fontAlgn="auto" latinLnBrk="0" hangingPunct="1">
              <a:lnSpc>
                <a:spcPct val="107000"/>
              </a:lnSpc>
              <a:spcBef>
                <a:spcPts val="800"/>
              </a:spcBef>
              <a:spcAft>
                <a:spcPts val="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rPr>
              <a:t>These efforts are integral to our overall ESG strategy, which encompasses:</a:t>
            </a:r>
          </a:p>
        </p:txBody>
      </p:sp>
      <p:sp>
        <p:nvSpPr>
          <p:cNvPr id="9" name="Rectangle 8">
            <a:extLst>
              <a:ext uri="{FF2B5EF4-FFF2-40B4-BE49-F238E27FC236}">
                <a16:creationId xmlns:a16="http://schemas.microsoft.com/office/drawing/2014/main" id="{32CC3D60-722E-14D8-AAFE-8A6A6BC159EF}"/>
              </a:ext>
            </a:extLst>
          </p:cNvPr>
          <p:cNvSpPr/>
          <p:nvPr/>
        </p:nvSpPr>
        <p:spPr>
          <a:xfrm>
            <a:off x="1201420" y="3587750"/>
            <a:ext cx="2956560" cy="1949437"/>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2C5A"/>
              </a:solidFill>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BC739C2F-8ADB-AF97-90A1-E51B6D799E9B}"/>
              </a:ext>
            </a:extLst>
          </p:cNvPr>
          <p:cNvSpPr/>
          <p:nvPr/>
        </p:nvSpPr>
        <p:spPr>
          <a:xfrm>
            <a:off x="586740" y="3575551"/>
            <a:ext cx="1229360" cy="1949437"/>
          </a:xfrm>
          <a:prstGeom prst="down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42%</a:t>
            </a:r>
          </a:p>
        </p:txBody>
      </p:sp>
      <p:sp>
        <p:nvSpPr>
          <p:cNvPr id="21" name="TextBox 20">
            <a:extLst>
              <a:ext uri="{FF2B5EF4-FFF2-40B4-BE49-F238E27FC236}">
                <a16:creationId xmlns:a16="http://schemas.microsoft.com/office/drawing/2014/main" id="{10241FD7-3062-A947-A427-A685CC3F5128}"/>
              </a:ext>
            </a:extLst>
          </p:cNvPr>
          <p:cNvSpPr txBox="1"/>
          <p:nvPr/>
        </p:nvSpPr>
        <p:spPr>
          <a:xfrm>
            <a:off x="1834021" y="3750051"/>
            <a:ext cx="2043498"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Reducing absolute </a:t>
            </a:r>
            <a:r>
              <a:rPr kumimoji="0" lang="en-US" sz="1400" b="0" i="0" u="sng"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Scope 1 </a:t>
            </a: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and </a:t>
            </a:r>
            <a:r>
              <a:rPr kumimoji="0" lang="en-US" sz="1400" b="0" i="0" u="sng"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Scope 2</a:t>
            </a: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 greenhouse gas (GHG) emissions by 42% by 2030 compared to our 2022 levels.</a:t>
            </a:r>
          </a:p>
        </p:txBody>
      </p:sp>
      <p:sp>
        <p:nvSpPr>
          <p:cNvPr id="22" name="Rectangle 21">
            <a:extLst>
              <a:ext uri="{FF2B5EF4-FFF2-40B4-BE49-F238E27FC236}">
                <a16:creationId xmlns:a16="http://schemas.microsoft.com/office/drawing/2014/main" id="{DE936586-137F-566B-5491-B49A48049877}"/>
              </a:ext>
            </a:extLst>
          </p:cNvPr>
          <p:cNvSpPr/>
          <p:nvPr/>
        </p:nvSpPr>
        <p:spPr>
          <a:xfrm>
            <a:off x="4988560" y="3587750"/>
            <a:ext cx="2956560" cy="1949437"/>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2C5A"/>
              </a:solidFill>
              <a:latin typeface="Arial" panose="020B0604020202020204" pitchFamily="34" charset="0"/>
              <a:cs typeface="Arial" panose="020B0604020202020204" pitchFamily="34" charset="0"/>
            </a:endParaRPr>
          </a:p>
        </p:txBody>
      </p:sp>
      <p:sp>
        <p:nvSpPr>
          <p:cNvPr id="25" name="Arrow: Down 24">
            <a:extLst>
              <a:ext uri="{FF2B5EF4-FFF2-40B4-BE49-F238E27FC236}">
                <a16:creationId xmlns:a16="http://schemas.microsoft.com/office/drawing/2014/main" id="{A0B06522-1B30-D784-3609-8F40B93D5ED2}"/>
              </a:ext>
            </a:extLst>
          </p:cNvPr>
          <p:cNvSpPr/>
          <p:nvPr/>
        </p:nvSpPr>
        <p:spPr>
          <a:xfrm>
            <a:off x="4373880" y="3575551"/>
            <a:ext cx="1229360" cy="1949437"/>
          </a:xfrm>
          <a:prstGeom prst="down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25%</a:t>
            </a:r>
          </a:p>
        </p:txBody>
      </p:sp>
      <p:sp>
        <p:nvSpPr>
          <p:cNvPr id="26" name="TextBox 25">
            <a:extLst>
              <a:ext uri="{FF2B5EF4-FFF2-40B4-BE49-F238E27FC236}">
                <a16:creationId xmlns:a16="http://schemas.microsoft.com/office/drawing/2014/main" id="{300490E3-6026-9FAF-CC13-4C1B1331E584}"/>
              </a:ext>
            </a:extLst>
          </p:cNvPr>
          <p:cNvSpPr txBox="1"/>
          <p:nvPr/>
        </p:nvSpPr>
        <p:spPr>
          <a:xfrm>
            <a:off x="5621161" y="3750051"/>
            <a:ext cx="2309041" cy="160043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Reducing </a:t>
            </a:r>
            <a:r>
              <a:rPr kumimoji="0" lang="en-US" sz="1400" b="0" i="0" u="sng"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Scope 3 </a:t>
            </a: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GHG emissions from purchased goods and services, capital goods and fuel- and energy-related activities by 25% within the same timeframe.</a:t>
            </a:r>
          </a:p>
        </p:txBody>
      </p:sp>
      <p:sp>
        <p:nvSpPr>
          <p:cNvPr id="27" name="TextBox 26">
            <a:extLst>
              <a:ext uri="{FF2B5EF4-FFF2-40B4-BE49-F238E27FC236}">
                <a16:creationId xmlns:a16="http://schemas.microsoft.com/office/drawing/2014/main" id="{CDCAC371-C375-34A6-D6A7-CBA38BC2662C}"/>
              </a:ext>
            </a:extLst>
          </p:cNvPr>
          <p:cNvSpPr txBox="1"/>
          <p:nvPr/>
        </p:nvSpPr>
        <p:spPr>
          <a:xfrm>
            <a:off x="817897" y="3213485"/>
            <a:ext cx="3349311"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Hover over underlined terms to get the definition.</a:t>
            </a:r>
          </a:p>
        </p:txBody>
      </p:sp>
    </p:spTree>
    <p:custDataLst>
      <p:tags r:id="rId1"/>
    </p:custDataLst>
    <p:extLst>
      <p:ext uri="{BB962C8B-B14F-4D97-AF65-F5344CB8AC3E}">
        <p14:creationId xmlns:p14="http://schemas.microsoft.com/office/powerpoint/2010/main" val="4112598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7"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9" grpId="0" animBg="1"/>
      <p:bldP spid="13" grpId="0" animBg="1"/>
      <p:bldP spid="21" grpId="0"/>
      <p:bldP spid="22" grpId="0" animBg="1"/>
      <p:bldP spid="25" grpId="0" animBg="1"/>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DFFBD4-95D5-192F-F97B-DCD67F41A735}"/>
            </a:ext>
          </a:extLst>
        </p:cNvPr>
        <p:cNvGrpSpPr/>
        <p:nvPr/>
      </p:nvGrpSpPr>
      <p:grpSpPr>
        <a:xfrm>
          <a:off x="0" y="0"/>
          <a:ext cx="0" cy="0"/>
          <a:chOff x="0" y="0"/>
          <a:chExt cx="0" cy="0"/>
        </a:xfrm>
      </p:grpSpPr>
      <p:pic>
        <p:nvPicPr>
          <p:cNvPr id="11" name="Picture 10" descr="Solar panels on a building&#10;&#10;AI-generated content may be incorrect.">
            <a:extLst>
              <a:ext uri="{FF2B5EF4-FFF2-40B4-BE49-F238E27FC236}">
                <a16:creationId xmlns:a16="http://schemas.microsoft.com/office/drawing/2014/main" id="{E30CA9BE-7C6D-0E57-88BA-733234A360B9}"/>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5A5FECD7-0910-2BE7-426C-B3450B4715A4}"/>
              </a:ext>
            </a:extLst>
          </p:cNvPr>
          <p:cNvSpPr/>
          <p:nvPr/>
        </p:nvSpPr>
        <p:spPr>
          <a:xfrm>
            <a:off x="-3"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2580CAFA-6672-59AF-979A-ED8365522A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82912E99-2FC5-6C51-4DA0-EDC7B0A75CBD}"/>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1CC3FE55-78AE-E394-6F05-3D40DDE4CC50}"/>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10" name="Oval 9">
            <a:extLst>
              <a:ext uri="{FF2B5EF4-FFF2-40B4-BE49-F238E27FC236}">
                <a16:creationId xmlns:a16="http://schemas.microsoft.com/office/drawing/2014/main" id="{98860E37-01CC-D13A-3B3B-EF71B8413AE9}"/>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073B9FCE-E3C0-5AF8-BFF1-FD5A759D5A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7B2A696E-5DDC-8D40-D9D0-B14A888DD67D}"/>
              </a:ext>
            </a:extLst>
          </p:cNvPr>
          <p:cNvSpPr txBox="1"/>
          <p:nvPr/>
        </p:nvSpPr>
        <p:spPr>
          <a:xfrm>
            <a:off x="775649" y="1694625"/>
            <a:ext cx="8067409" cy="767133"/>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e&amp; PPF Telecom Group is dedicated to minimizing its environmental footprint throughout the entire value chain. Our focus areas include enhancing energy efficiency, achieving fuel savings, sourcing renewable energy, and effectively managing input materials and waste. </a:t>
            </a:r>
          </a:p>
        </p:txBody>
      </p:sp>
      <p:pic>
        <p:nvPicPr>
          <p:cNvPr id="3" name="Picture 2" descr="A blue line drawing of a plant&#10;&#10;AI-generated content may be incorrect.">
            <a:extLst>
              <a:ext uri="{FF2B5EF4-FFF2-40B4-BE49-F238E27FC236}">
                <a16:creationId xmlns:a16="http://schemas.microsoft.com/office/drawing/2014/main" id="{01CC9228-AD31-20DE-AD90-E3931F0F5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
        <p:nvSpPr>
          <p:cNvPr id="7" name="TextBox 6">
            <a:extLst>
              <a:ext uri="{FF2B5EF4-FFF2-40B4-BE49-F238E27FC236}">
                <a16:creationId xmlns:a16="http://schemas.microsoft.com/office/drawing/2014/main" id="{B9EB04E4-83E0-901C-9313-E7508734A3F2}"/>
              </a:ext>
            </a:extLst>
          </p:cNvPr>
          <p:cNvSpPr txBox="1"/>
          <p:nvPr/>
        </p:nvSpPr>
        <p:spPr>
          <a:xfrm>
            <a:off x="775649" y="2639892"/>
            <a:ext cx="6096000" cy="306109"/>
          </a:xfrm>
          <a:prstGeom prst="rect">
            <a:avLst/>
          </a:prstGeom>
          <a:noFill/>
        </p:spPr>
        <p:txBody>
          <a:bodyPr wrap="square">
            <a:spAutoFit/>
          </a:bodyPr>
          <a:lstStyle/>
          <a:p>
            <a:pPr marL="0" marR="0" lvl="0" indent="0" algn="l" defTabSz="914400" rtl="0" eaLnBrk="1" fontAlgn="auto" latinLnBrk="0" hangingPunct="1">
              <a:lnSpc>
                <a:spcPct val="107000"/>
              </a:lnSpc>
              <a:spcBef>
                <a:spcPts val="800"/>
              </a:spcBef>
              <a:spcAft>
                <a:spcPts val="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rPr>
              <a:t>These efforts are integral to our overall ESG strategy, which encompasses:</a:t>
            </a:r>
          </a:p>
        </p:txBody>
      </p:sp>
      <p:sp>
        <p:nvSpPr>
          <p:cNvPr id="9" name="Rectangle 8">
            <a:extLst>
              <a:ext uri="{FF2B5EF4-FFF2-40B4-BE49-F238E27FC236}">
                <a16:creationId xmlns:a16="http://schemas.microsoft.com/office/drawing/2014/main" id="{17E918DB-C776-1155-FA71-728F4C0A732B}"/>
              </a:ext>
            </a:extLst>
          </p:cNvPr>
          <p:cNvSpPr/>
          <p:nvPr/>
        </p:nvSpPr>
        <p:spPr>
          <a:xfrm>
            <a:off x="1201420" y="3587750"/>
            <a:ext cx="2956560" cy="1949437"/>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2C5A"/>
              </a:solidFill>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E6BBE6CD-ABC7-DB10-7BA1-FAF5611A809C}"/>
              </a:ext>
            </a:extLst>
          </p:cNvPr>
          <p:cNvSpPr/>
          <p:nvPr/>
        </p:nvSpPr>
        <p:spPr>
          <a:xfrm>
            <a:off x="586740" y="3575551"/>
            <a:ext cx="1229360" cy="1949437"/>
          </a:xfrm>
          <a:prstGeom prst="down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42%</a:t>
            </a:r>
          </a:p>
        </p:txBody>
      </p:sp>
      <p:sp>
        <p:nvSpPr>
          <p:cNvPr id="21" name="TextBox 20">
            <a:extLst>
              <a:ext uri="{FF2B5EF4-FFF2-40B4-BE49-F238E27FC236}">
                <a16:creationId xmlns:a16="http://schemas.microsoft.com/office/drawing/2014/main" id="{48695B51-AE27-D22A-4A9F-C4CD2FC237D4}"/>
              </a:ext>
            </a:extLst>
          </p:cNvPr>
          <p:cNvSpPr txBox="1"/>
          <p:nvPr/>
        </p:nvSpPr>
        <p:spPr>
          <a:xfrm>
            <a:off x="1834021" y="3750051"/>
            <a:ext cx="2043498"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Reducing absolute </a:t>
            </a:r>
            <a:r>
              <a:rPr kumimoji="0" lang="en-US" sz="1400" b="0" i="0" u="sng"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Scope 1 </a:t>
            </a: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and </a:t>
            </a:r>
            <a:r>
              <a:rPr kumimoji="0" lang="en-US" sz="1400" b="0" i="0" u="sng"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Scope 2</a:t>
            </a: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 greenhouse gas (GHG) emissions by 42% by 2030 compared to our 2022 levels.</a:t>
            </a:r>
          </a:p>
        </p:txBody>
      </p:sp>
      <p:sp>
        <p:nvSpPr>
          <p:cNvPr id="22" name="Rectangle 21">
            <a:extLst>
              <a:ext uri="{FF2B5EF4-FFF2-40B4-BE49-F238E27FC236}">
                <a16:creationId xmlns:a16="http://schemas.microsoft.com/office/drawing/2014/main" id="{7F1ECC43-84F8-5142-A345-163C7D1CC6D9}"/>
              </a:ext>
            </a:extLst>
          </p:cNvPr>
          <p:cNvSpPr/>
          <p:nvPr/>
        </p:nvSpPr>
        <p:spPr>
          <a:xfrm>
            <a:off x="4988560" y="3587750"/>
            <a:ext cx="2956560" cy="1949437"/>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2C5A"/>
              </a:solidFill>
              <a:latin typeface="Arial" panose="020B0604020202020204" pitchFamily="34" charset="0"/>
              <a:cs typeface="Arial" panose="020B0604020202020204" pitchFamily="34" charset="0"/>
            </a:endParaRPr>
          </a:p>
        </p:txBody>
      </p:sp>
      <p:sp>
        <p:nvSpPr>
          <p:cNvPr id="25" name="Arrow: Down 24">
            <a:extLst>
              <a:ext uri="{FF2B5EF4-FFF2-40B4-BE49-F238E27FC236}">
                <a16:creationId xmlns:a16="http://schemas.microsoft.com/office/drawing/2014/main" id="{5007A03A-0400-3C46-E5A5-B5464A36B263}"/>
              </a:ext>
            </a:extLst>
          </p:cNvPr>
          <p:cNvSpPr/>
          <p:nvPr/>
        </p:nvSpPr>
        <p:spPr>
          <a:xfrm>
            <a:off x="4373880" y="3575551"/>
            <a:ext cx="1229360" cy="1949437"/>
          </a:xfrm>
          <a:prstGeom prst="down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25%</a:t>
            </a:r>
          </a:p>
        </p:txBody>
      </p:sp>
      <p:sp>
        <p:nvSpPr>
          <p:cNvPr id="26" name="TextBox 25">
            <a:extLst>
              <a:ext uri="{FF2B5EF4-FFF2-40B4-BE49-F238E27FC236}">
                <a16:creationId xmlns:a16="http://schemas.microsoft.com/office/drawing/2014/main" id="{50047E04-70BD-DE2F-788D-8B2B442D6855}"/>
              </a:ext>
            </a:extLst>
          </p:cNvPr>
          <p:cNvSpPr txBox="1"/>
          <p:nvPr/>
        </p:nvSpPr>
        <p:spPr>
          <a:xfrm>
            <a:off x="5621161" y="3750051"/>
            <a:ext cx="2309041" cy="160043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Reducing </a:t>
            </a:r>
            <a:r>
              <a:rPr kumimoji="0" lang="en-US" sz="1400" b="0" i="0" u="sng"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Scope 3 </a:t>
            </a:r>
            <a:r>
              <a:rPr kumimoji="0" lang="en-US" sz="1400" b="0" i="0" u="none" strike="noStrike" kern="1200" cap="none" spc="0" normalizeH="0" baseline="0" noProof="0" dirty="0">
                <a:ln>
                  <a:noFill/>
                </a:ln>
                <a:solidFill>
                  <a:srgbClr val="002C5A"/>
                </a:solidFill>
                <a:effectLst/>
                <a:uLnTx/>
                <a:uFillTx/>
                <a:latin typeface="Arial" panose="020B0604020202020204" pitchFamily="34" charset="0"/>
                <a:ea typeface="+mn-ea"/>
                <a:cs typeface="Arial" panose="020B0604020202020204" pitchFamily="34" charset="0"/>
              </a:rPr>
              <a:t>GHG emissions from purchased goods and services, capital goods and fuel- and energy-related activities by 25% within the same timeframe.</a:t>
            </a:r>
          </a:p>
        </p:txBody>
      </p:sp>
      <p:sp>
        <p:nvSpPr>
          <p:cNvPr id="27" name="TextBox 26">
            <a:extLst>
              <a:ext uri="{FF2B5EF4-FFF2-40B4-BE49-F238E27FC236}">
                <a16:creationId xmlns:a16="http://schemas.microsoft.com/office/drawing/2014/main" id="{A2D2B915-A991-C526-9D18-DC3EF488AD38}"/>
              </a:ext>
            </a:extLst>
          </p:cNvPr>
          <p:cNvSpPr txBox="1"/>
          <p:nvPr/>
        </p:nvSpPr>
        <p:spPr>
          <a:xfrm>
            <a:off x="817897" y="3213485"/>
            <a:ext cx="3349311"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Hover over underlined terms to get the definition.</a:t>
            </a:r>
          </a:p>
        </p:txBody>
      </p:sp>
      <p:sp>
        <p:nvSpPr>
          <p:cNvPr id="2" name="Rectangle 1">
            <a:extLst>
              <a:ext uri="{FF2B5EF4-FFF2-40B4-BE49-F238E27FC236}">
                <a16:creationId xmlns:a16="http://schemas.microsoft.com/office/drawing/2014/main" id="{D1B60A7B-59EE-B1ED-4A53-E90E819F8B4A}"/>
              </a:ext>
            </a:extLst>
          </p:cNvPr>
          <p:cNvSpPr/>
          <p:nvPr/>
        </p:nvSpPr>
        <p:spPr>
          <a:xfrm>
            <a:off x="1387649" y="2013091"/>
            <a:ext cx="2374123" cy="1200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002C5A"/>
                </a:solidFill>
                <a:latin typeface="Arial" panose="020B0604020202020204" pitchFamily="34" charset="0"/>
                <a:cs typeface="Arial" panose="020B0604020202020204" pitchFamily="34" charset="0"/>
              </a:rPr>
              <a:t>Scope 1 - </a:t>
            </a:r>
            <a:r>
              <a:rPr lang="en-US" sz="1400" dirty="0">
                <a:solidFill>
                  <a:srgbClr val="002C5A"/>
                </a:solidFill>
                <a:latin typeface="Arial" panose="020B0604020202020204" pitchFamily="34" charset="0"/>
                <a:cs typeface="Arial" panose="020B0604020202020204" pitchFamily="34" charset="0"/>
              </a:rPr>
              <a:t>All Direct emissions from the activities of an organization or those under its control.</a:t>
            </a:r>
          </a:p>
        </p:txBody>
      </p:sp>
      <p:sp>
        <p:nvSpPr>
          <p:cNvPr id="4" name="Rectangle 3">
            <a:extLst>
              <a:ext uri="{FF2B5EF4-FFF2-40B4-BE49-F238E27FC236}">
                <a16:creationId xmlns:a16="http://schemas.microsoft.com/office/drawing/2014/main" id="{4CFEE745-2482-717A-B800-A54B7B30C558}"/>
              </a:ext>
            </a:extLst>
          </p:cNvPr>
          <p:cNvSpPr/>
          <p:nvPr/>
        </p:nvSpPr>
        <p:spPr>
          <a:xfrm>
            <a:off x="2797810" y="4435545"/>
            <a:ext cx="2410798" cy="1113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002C5A"/>
                </a:solidFill>
                <a:latin typeface="Arial" panose="020B0604020202020204" pitchFamily="34" charset="0"/>
                <a:cs typeface="Arial" panose="020B0604020202020204" pitchFamily="34" charset="0"/>
              </a:rPr>
              <a:t>Scope 2 -</a:t>
            </a:r>
            <a:r>
              <a:rPr lang="en-US" sz="1400" dirty="0">
                <a:solidFill>
                  <a:srgbClr val="002C5A"/>
                </a:solidFill>
                <a:latin typeface="Arial" panose="020B0604020202020204" pitchFamily="34" charset="0"/>
                <a:cs typeface="Arial" panose="020B0604020202020204" pitchFamily="34" charset="0"/>
              </a:rPr>
              <a:t> Indirect emissions from electricity purchased and used by the organization.</a:t>
            </a:r>
          </a:p>
        </p:txBody>
      </p:sp>
      <p:sp>
        <p:nvSpPr>
          <p:cNvPr id="6" name="Rectangle 5">
            <a:extLst>
              <a:ext uri="{FF2B5EF4-FFF2-40B4-BE49-F238E27FC236}">
                <a16:creationId xmlns:a16="http://schemas.microsoft.com/office/drawing/2014/main" id="{4F783E21-DF1B-A031-92B4-87C264C2008A}"/>
              </a:ext>
            </a:extLst>
          </p:cNvPr>
          <p:cNvSpPr/>
          <p:nvPr/>
        </p:nvSpPr>
        <p:spPr>
          <a:xfrm>
            <a:off x="7702228" y="2343057"/>
            <a:ext cx="3698609" cy="1843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002C5A"/>
                </a:solidFill>
                <a:latin typeface="Arial" panose="020B0604020202020204" pitchFamily="34" charset="0"/>
                <a:cs typeface="Arial" panose="020B0604020202020204" pitchFamily="34" charset="0"/>
              </a:rPr>
              <a:t>Scope 3 - </a:t>
            </a:r>
            <a:r>
              <a:rPr lang="en-US" sz="1400" dirty="0">
                <a:solidFill>
                  <a:srgbClr val="002C5A"/>
                </a:solidFill>
                <a:latin typeface="Arial" panose="020B0604020202020204" pitchFamily="34" charset="0"/>
                <a:cs typeface="Arial" panose="020B0604020202020204" pitchFamily="34" charset="0"/>
              </a:rPr>
              <a:t>All other indirect emissions from activities of an organization, outside its direct control. They represent significant amount of the total carbon footprint, with the most significant contributors being categories purchased goods and services, capital goods, and the use of sold products.</a:t>
            </a:r>
          </a:p>
        </p:txBody>
      </p:sp>
    </p:spTree>
    <p:custDataLst>
      <p:tags r:id="rId1"/>
    </p:custDataLst>
    <p:extLst>
      <p:ext uri="{BB962C8B-B14F-4D97-AF65-F5344CB8AC3E}">
        <p14:creationId xmlns:p14="http://schemas.microsoft.com/office/powerpoint/2010/main" val="3155952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B0C990-C109-95BF-BC34-A3B1DD353388}"/>
            </a:ext>
          </a:extLst>
        </p:cNvPr>
        <p:cNvGrpSpPr/>
        <p:nvPr/>
      </p:nvGrpSpPr>
      <p:grpSpPr>
        <a:xfrm>
          <a:off x="0" y="0"/>
          <a:ext cx="0" cy="0"/>
          <a:chOff x="0" y="0"/>
          <a:chExt cx="0" cy="0"/>
        </a:xfrm>
      </p:grpSpPr>
      <p:pic>
        <p:nvPicPr>
          <p:cNvPr id="5" name="Picture 4" descr="Solar panels on a building&#10;&#10;AI-generated content may be incorrect.">
            <a:extLst>
              <a:ext uri="{FF2B5EF4-FFF2-40B4-BE49-F238E27FC236}">
                <a16:creationId xmlns:a16="http://schemas.microsoft.com/office/drawing/2014/main" id="{3FB20A6D-3936-8854-7F16-D73F954A96B4}"/>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26A700F4-6B03-92EA-C538-DEB4A1DD0CD7}"/>
              </a:ext>
            </a:extLst>
          </p:cNvPr>
          <p:cNvSpPr/>
          <p:nvPr/>
        </p:nvSpPr>
        <p:spPr>
          <a:xfrm>
            <a:off x="-3"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E60D6FC4-682E-485B-F62B-3FFDCD739C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F49D6E14-3D35-A37A-6EDE-F623E63C3525}"/>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0" name="Oval 9">
            <a:extLst>
              <a:ext uri="{FF2B5EF4-FFF2-40B4-BE49-F238E27FC236}">
                <a16:creationId xmlns:a16="http://schemas.microsoft.com/office/drawing/2014/main" id="{801E064F-CE99-2364-4741-E9A8E9D6FA06}"/>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8AD3B27D-E9A1-E1B2-0A4B-54A13C90A5D9}"/>
              </a:ext>
            </a:extLst>
          </p:cNvPr>
          <p:cNvSpPr txBox="1"/>
          <p:nvPr/>
        </p:nvSpPr>
        <p:spPr>
          <a:xfrm>
            <a:off x="775649" y="1953551"/>
            <a:ext cx="6747896" cy="3687804"/>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 company has the opportunity to switch to a renewable energy provider on comparable pricing terms for its operations. The new provider offers clean energy options that can significantly reduce your company's carbon footprint. However, the switch is not required by regulation, and some management members are concerned that the transition might disrupt current operations and propose to wait and keep things as they are. </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Evaluate management concerns and balance risks against benefits. If concerns are unfounded or outweighed by sustainability benefits, proceed with switching to the renewable energy provider to reduce carbon emissions and show environmental responsibility, even if not legally required.</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Keep things as they are. The current energy provider is reliable, and there's no immediate need to add extra steps or risk potential disruptions right now.</a:t>
            </a:r>
          </a:p>
        </p:txBody>
      </p:sp>
      <p:pic>
        <p:nvPicPr>
          <p:cNvPr id="4" name="Graphic 3" descr="Question Mark with solid fill">
            <a:extLst>
              <a:ext uri="{FF2B5EF4-FFF2-40B4-BE49-F238E27FC236}">
                <a16:creationId xmlns:a16="http://schemas.microsoft.com/office/drawing/2014/main" id="{4A301799-5915-962E-6E86-2F520B230E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3" name="TextBox 2">
            <a:extLst>
              <a:ext uri="{FF2B5EF4-FFF2-40B4-BE49-F238E27FC236}">
                <a16:creationId xmlns:a16="http://schemas.microsoft.com/office/drawing/2014/main" id="{90FECE2B-DE1D-F0EA-D609-2F3F5CA95A28}"/>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9" name="Rectangle 8">
            <a:extLst>
              <a:ext uri="{FF2B5EF4-FFF2-40B4-BE49-F238E27FC236}">
                <a16:creationId xmlns:a16="http://schemas.microsoft.com/office/drawing/2014/main" id="{5CB77423-C3A7-D7F1-82CE-64722FB516D5}"/>
              </a:ext>
            </a:extLst>
          </p:cNvPr>
          <p:cNvSpPr/>
          <p:nvPr/>
        </p:nvSpPr>
        <p:spPr>
          <a:xfrm>
            <a:off x="10748750" y="6243605"/>
            <a:ext cx="1045192" cy="383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B06F41"/>
                </a:solidFill>
                <a:latin typeface="Arial" panose="020B0604020202020204" pitchFamily="34" charset="0"/>
                <a:cs typeface="Arial" panose="020B0604020202020204" pitchFamily="34" charset="0"/>
              </a:rPr>
              <a:t>Answer</a:t>
            </a:r>
          </a:p>
        </p:txBody>
      </p:sp>
      <p:sp>
        <p:nvSpPr>
          <p:cNvPr id="2" name="TextBox 1">
            <a:extLst>
              <a:ext uri="{FF2B5EF4-FFF2-40B4-BE49-F238E27FC236}">
                <a16:creationId xmlns:a16="http://schemas.microsoft.com/office/drawing/2014/main" id="{21F6EA8C-4FE3-C52A-6B1C-64AD9283575F}"/>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spTree>
    <p:custDataLst>
      <p:tags r:id="rId1"/>
    </p:custDataLst>
    <p:extLst>
      <p:ext uri="{BB962C8B-B14F-4D97-AF65-F5344CB8AC3E}">
        <p14:creationId xmlns:p14="http://schemas.microsoft.com/office/powerpoint/2010/main" val="123531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460574-D441-F4E5-BEE9-37A6EAE2C58D}"/>
            </a:ext>
          </a:extLst>
        </p:cNvPr>
        <p:cNvGrpSpPr/>
        <p:nvPr/>
      </p:nvGrpSpPr>
      <p:grpSpPr>
        <a:xfrm>
          <a:off x="0" y="0"/>
          <a:ext cx="0" cy="0"/>
          <a:chOff x="0" y="0"/>
          <a:chExt cx="0" cy="0"/>
        </a:xfrm>
      </p:grpSpPr>
      <p:pic>
        <p:nvPicPr>
          <p:cNvPr id="6" name="Picture 5" descr="Solar panels on a building&#10;&#10;AI-generated content may be incorrect.">
            <a:extLst>
              <a:ext uri="{FF2B5EF4-FFF2-40B4-BE49-F238E27FC236}">
                <a16:creationId xmlns:a16="http://schemas.microsoft.com/office/drawing/2014/main" id="{0771F3C3-CF6C-AA66-6255-D15FD6794FED}"/>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272B489B-050D-DB83-621F-F2EB37D0D895}"/>
              </a:ext>
            </a:extLst>
          </p:cNvPr>
          <p:cNvSpPr/>
          <p:nvPr/>
        </p:nvSpPr>
        <p:spPr>
          <a:xfrm>
            <a:off x="-3"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C6CE38A8-40EE-8324-CD96-CBF7EDC9A8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811BC933-7E26-A19D-E4A0-0ACA1D41324E}"/>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0" name="Oval 9">
            <a:extLst>
              <a:ext uri="{FF2B5EF4-FFF2-40B4-BE49-F238E27FC236}">
                <a16:creationId xmlns:a16="http://schemas.microsoft.com/office/drawing/2014/main" id="{AC957A25-6210-C4F5-0B7C-D52BE6A630BE}"/>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AED9ABC-729A-A785-C9CC-62D3196F1538}"/>
              </a:ext>
            </a:extLst>
          </p:cNvPr>
          <p:cNvSpPr txBox="1"/>
          <p:nvPr/>
        </p:nvSpPr>
        <p:spPr>
          <a:xfrm>
            <a:off x="775649" y="1953551"/>
            <a:ext cx="6747896" cy="3918317"/>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 company has the opportunity to switch to a renewable energy provider on comparable pricing terms for its operations. The new provider offers clean energy options that can significantly reduce your company's carbon footprint. However, the switch is not required by regulation, and some management members are concerned that the transition might disrupt current operations and propose to wait and keep things as they are. </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Evaluate management concerns and balance risks against benefits. If concerns are unfounded or outweighed by sustainability benefits, proceed with switching to the renewable energy provider to reduce carbon emissions and show environmental responsibility, even if not legally required.</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Keep things as they are. The current energy provider is reliable, and there's no immediate need to add extra steps or risk potential disruptions right now.</a:t>
            </a:r>
          </a:p>
        </p:txBody>
      </p:sp>
      <p:pic>
        <p:nvPicPr>
          <p:cNvPr id="4" name="Graphic 3" descr="Question Mark with solid fill">
            <a:extLst>
              <a:ext uri="{FF2B5EF4-FFF2-40B4-BE49-F238E27FC236}">
                <a16:creationId xmlns:a16="http://schemas.microsoft.com/office/drawing/2014/main" id="{0334CD05-0C88-4D65-9F48-0974D365DE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2" name="Rectangle 1">
            <a:extLst>
              <a:ext uri="{FF2B5EF4-FFF2-40B4-BE49-F238E27FC236}">
                <a16:creationId xmlns:a16="http://schemas.microsoft.com/office/drawing/2014/main" id="{08C4C24E-E78F-3DF3-6964-574DAA29CB29}"/>
              </a:ext>
            </a:extLst>
          </p:cNvPr>
          <p:cNvSpPr/>
          <p:nvPr/>
        </p:nvSpPr>
        <p:spPr>
          <a:xfrm>
            <a:off x="8252749" y="2048719"/>
            <a:ext cx="3939251" cy="3823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B5BBDE-8604-9B02-78F8-3EC54E53E57E}"/>
              </a:ext>
            </a:extLst>
          </p:cNvPr>
          <p:cNvSpPr txBox="1"/>
          <p:nvPr/>
        </p:nvSpPr>
        <p:spPr>
          <a:xfrm>
            <a:off x="8563335" y="3097332"/>
            <a:ext cx="2662178" cy="1815882"/>
          </a:xfrm>
          <a:prstGeom prst="rect">
            <a:avLst/>
          </a:prstGeom>
          <a:noFill/>
        </p:spPr>
        <p:txBody>
          <a:bodyPr wrap="square">
            <a:spAutoFit/>
          </a:bodyPr>
          <a:lstStyle/>
          <a:p>
            <a:r>
              <a:rPr lang="en-US" sz="1400" b="1" dirty="0">
                <a:solidFill>
                  <a:srgbClr val="002C5A"/>
                </a:solidFill>
                <a:latin typeface="Arial"/>
                <a:cs typeface="Arial"/>
              </a:rPr>
              <a:t>This answer is correct.</a:t>
            </a:r>
          </a:p>
          <a:p>
            <a:endParaRPr lang="en-US" sz="1400" b="1" dirty="0">
              <a:solidFill>
                <a:srgbClr val="002C5A"/>
              </a:solidFill>
              <a:latin typeface="Arial"/>
              <a:cs typeface="Arial"/>
            </a:endParaRPr>
          </a:p>
          <a:p>
            <a:r>
              <a:rPr lang="en-US" sz="1400" dirty="0">
                <a:solidFill>
                  <a:srgbClr val="002C5A"/>
                </a:solidFill>
                <a:latin typeface="Arial"/>
                <a:cs typeface="Arial"/>
              </a:rPr>
              <a:t>Switching to the renewable energy provider is a proactive step that helps reduce carbon emissions and demonstrates the environmental responsibility of the company. </a:t>
            </a:r>
          </a:p>
        </p:txBody>
      </p:sp>
      <p:pic>
        <p:nvPicPr>
          <p:cNvPr id="12" name="Graphic 11" descr="Checkmark with solid fill">
            <a:extLst>
              <a:ext uri="{FF2B5EF4-FFF2-40B4-BE49-F238E27FC236}">
                <a16:creationId xmlns:a16="http://schemas.microsoft.com/office/drawing/2014/main" id="{3C409F4C-B46A-AC75-5134-1E8BA92F94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6882" y="2568606"/>
            <a:ext cx="476763" cy="476763"/>
          </a:xfrm>
          <a:prstGeom prst="rect">
            <a:avLst/>
          </a:prstGeom>
        </p:spPr>
      </p:pic>
      <p:pic>
        <p:nvPicPr>
          <p:cNvPr id="13" name="Graphic 12" descr="Caret Down with solid fill">
            <a:extLst>
              <a:ext uri="{FF2B5EF4-FFF2-40B4-BE49-F238E27FC236}">
                <a16:creationId xmlns:a16="http://schemas.microsoft.com/office/drawing/2014/main" id="{01CB5FBE-63E0-250B-AA6D-F477341E1B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3" name="TextBox 2">
            <a:extLst>
              <a:ext uri="{FF2B5EF4-FFF2-40B4-BE49-F238E27FC236}">
                <a16:creationId xmlns:a16="http://schemas.microsoft.com/office/drawing/2014/main" id="{F81659D2-7215-F5AE-3A1D-9ED3883C80A0}"/>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5" name="TextBox 4">
            <a:extLst>
              <a:ext uri="{FF2B5EF4-FFF2-40B4-BE49-F238E27FC236}">
                <a16:creationId xmlns:a16="http://schemas.microsoft.com/office/drawing/2014/main" id="{F1B0AAC6-F07A-564B-B09F-CB2181012BA9}"/>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spTree>
    <p:custDataLst>
      <p:tags r:id="rId1"/>
    </p:custDataLst>
    <p:extLst>
      <p:ext uri="{BB962C8B-B14F-4D97-AF65-F5344CB8AC3E}">
        <p14:creationId xmlns:p14="http://schemas.microsoft.com/office/powerpoint/2010/main" val="175023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3B75D-F1D1-6643-F105-FACECDCDE085}"/>
            </a:ext>
          </a:extLst>
        </p:cNvPr>
        <p:cNvGrpSpPr/>
        <p:nvPr/>
      </p:nvGrpSpPr>
      <p:grpSpPr>
        <a:xfrm>
          <a:off x="0" y="0"/>
          <a:ext cx="0" cy="0"/>
          <a:chOff x="0" y="0"/>
          <a:chExt cx="0" cy="0"/>
        </a:xfrm>
      </p:grpSpPr>
      <p:pic>
        <p:nvPicPr>
          <p:cNvPr id="6" name="Picture 5" descr="Solar panels on a building&#10;&#10;AI-generated content may be incorrect.">
            <a:extLst>
              <a:ext uri="{FF2B5EF4-FFF2-40B4-BE49-F238E27FC236}">
                <a16:creationId xmlns:a16="http://schemas.microsoft.com/office/drawing/2014/main" id="{42707076-3D22-9AF4-D9BA-0B9FDBA0B690}"/>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8CD41B8C-B89F-CBD9-73A7-191B079898BF}"/>
              </a:ext>
            </a:extLst>
          </p:cNvPr>
          <p:cNvSpPr/>
          <p:nvPr/>
        </p:nvSpPr>
        <p:spPr>
          <a:xfrm>
            <a:off x="-3"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6D5E324C-A34E-E7DA-4577-25325173FD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9EAAD4CB-DC68-3C12-6CC1-8C66829C4AAB}"/>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0" name="Oval 9">
            <a:extLst>
              <a:ext uri="{FF2B5EF4-FFF2-40B4-BE49-F238E27FC236}">
                <a16:creationId xmlns:a16="http://schemas.microsoft.com/office/drawing/2014/main" id="{FCA6AEED-D013-3E57-EFD3-04345C79B3B1}"/>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75A18ED-C1BD-A72F-BE50-904136F40238}"/>
              </a:ext>
            </a:extLst>
          </p:cNvPr>
          <p:cNvSpPr txBox="1"/>
          <p:nvPr/>
        </p:nvSpPr>
        <p:spPr>
          <a:xfrm>
            <a:off x="775649" y="1953551"/>
            <a:ext cx="6747896" cy="3918317"/>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 company has the opportunity to switch to a renewable energy provider on comparable pricing terms for its operations. The new provider offers clean energy options that can significantly reduce your company's carbon footprint. However, the switch is not required by regulation, and some management members are concerned that the transition might disrupt current operations and propose to wait and keep things as they are. </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Evaluate management concerns and balance risks against benefits. If concerns are unfounded or outweighed by sustainability benefits, proceed with switching to the renewable energy provider to reduce carbon emissions and show environmental responsibility, even if not legally required.</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Keep things as they are. The current energy provider is reliable, and there's no immediate need to add extra steps or risk potential disruptions right now.</a:t>
            </a:r>
          </a:p>
        </p:txBody>
      </p:sp>
      <p:pic>
        <p:nvPicPr>
          <p:cNvPr id="4" name="Graphic 3" descr="Question Mark with solid fill">
            <a:extLst>
              <a:ext uri="{FF2B5EF4-FFF2-40B4-BE49-F238E27FC236}">
                <a16:creationId xmlns:a16="http://schemas.microsoft.com/office/drawing/2014/main" id="{5DBB28D5-72F1-3553-981B-47A025666F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2" name="Rectangle 1">
            <a:extLst>
              <a:ext uri="{FF2B5EF4-FFF2-40B4-BE49-F238E27FC236}">
                <a16:creationId xmlns:a16="http://schemas.microsoft.com/office/drawing/2014/main" id="{39D67276-9783-BF98-03FD-BFC025BA561C}"/>
              </a:ext>
            </a:extLst>
          </p:cNvPr>
          <p:cNvSpPr/>
          <p:nvPr/>
        </p:nvSpPr>
        <p:spPr>
          <a:xfrm>
            <a:off x="8252749" y="2048719"/>
            <a:ext cx="3939251" cy="3823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A9EA0F-FBCE-1A84-4B2A-4EC227C3D9D4}"/>
              </a:ext>
            </a:extLst>
          </p:cNvPr>
          <p:cNvSpPr txBox="1"/>
          <p:nvPr/>
        </p:nvSpPr>
        <p:spPr>
          <a:xfrm>
            <a:off x="8563335" y="3097332"/>
            <a:ext cx="2662178" cy="1815882"/>
          </a:xfrm>
          <a:prstGeom prst="rect">
            <a:avLst/>
          </a:prstGeom>
          <a:noFill/>
        </p:spPr>
        <p:txBody>
          <a:bodyPr wrap="square">
            <a:spAutoFit/>
          </a:bodyPr>
          <a:lstStyle/>
          <a:p>
            <a:r>
              <a:rPr lang="en-US" sz="1400" b="1" dirty="0">
                <a:solidFill>
                  <a:srgbClr val="002C5A"/>
                </a:solidFill>
                <a:latin typeface="Arial"/>
                <a:cs typeface="Arial"/>
              </a:rPr>
              <a:t>This answer is not correct.</a:t>
            </a:r>
          </a:p>
          <a:p>
            <a:endParaRPr lang="en-US" sz="1400" b="1" dirty="0">
              <a:solidFill>
                <a:srgbClr val="002C5A"/>
              </a:solidFill>
              <a:latin typeface="Arial"/>
              <a:cs typeface="Arial"/>
            </a:endParaRPr>
          </a:p>
          <a:p>
            <a:r>
              <a:rPr lang="en-US" sz="1400" dirty="0">
                <a:solidFill>
                  <a:srgbClr val="002C5A"/>
                </a:solidFill>
                <a:latin typeface="Arial"/>
                <a:cs typeface="Arial"/>
              </a:rPr>
              <a:t>Switching to the renewable energy provider is a proactive step that helps reduce carbon emissions and demonstrates the environmental responsibility of the company. </a:t>
            </a:r>
          </a:p>
        </p:txBody>
      </p:sp>
      <p:pic>
        <p:nvPicPr>
          <p:cNvPr id="13" name="Graphic 12" descr="Caret Down with solid fill">
            <a:extLst>
              <a:ext uri="{FF2B5EF4-FFF2-40B4-BE49-F238E27FC236}">
                <a16:creationId xmlns:a16="http://schemas.microsoft.com/office/drawing/2014/main" id="{1FA141C7-4D52-83AE-4D41-A7936790A8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3" name="TextBox 2">
            <a:extLst>
              <a:ext uri="{FF2B5EF4-FFF2-40B4-BE49-F238E27FC236}">
                <a16:creationId xmlns:a16="http://schemas.microsoft.com/office/drawing/2014/main" id="{08ED6CC3-C198-5EB2-C841-FA8432CA9968}"/>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5" name="TextBox 4">
            <a:extLst>
              <a:ext uri="{FF2B5EF4-FFF2-40B4-BE49-F238E27FC236}">
                <a16:creationId xmlns:a16="http://schemas.microsoft.com/office/drawing/2014/main" id="{7FB1414D-B0F9-86E2-B22B-AAA5095D9E28}"/>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pic>
        <p:nvPicPr>
          <p:cNvPr id="9" name="Picture 8">
            <a:extLst>
              <a:ext uri="{FF2B5EF4-FFF2-40B4-BE49-F238E27FC236}">
                <a16:creationId xmlns:a16="http://schemas.microsoft.com/office/drawing/2014/main" id="{DF392931-E033-5EF0-40C4-B45ECC1599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4492" y="2668353"/>
            <a:ext cx="381053" cy="381053"/>
          </a:xfrm>
          <a:prstGeom prst="rect">
            <a:avLst/>
          </a:prstGeom>
        </p:spPr>
      </p:pic>
    </p:spTree>
    <p:custDataLst>
      <p:tags r:id="rId1"/>
    </p:custDataLst>
    <p:extLst>
      <p:ext uri="{BB962C8B-B14F-4D97-AF65-F5344CB8AC3E}">
        <p14:creationId xmlns:p14="http://schemas.microsoft.com/office/powerpoint/2010/main" val="2891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EDA663-EB4F-F000-9E19-9B191B33503E}"/>
            </a:ext>
          </a:extLst>
        </p:cNvPr>
        <p:cNvGrpSpPr/>
        <p:nvPr/>
      </p:nvGrpSpPr>
      <p:grpSpPr>
        <a:xfrm>
          <a:off x="0" y="0"/>
          <a:ext cx="0" cy="0"/>
          <a:chOff x="0" y="0"/>
          <a:chExt cx="0" cy="0"/>
        </a:xfrm>
      </p:grpSpPr>
      <p:pic>
        <p:nvPicPr>
          <p:cNvPr id="4" name="Picture 3" descr="Solar panels on a building&#10;&#10;AI-generated content may be incorrect.">
            <a:extLst>
              <a:ext uri="{FF2B5EF4-FFF2-40B4-BE49-F238E27FC236}">
                <a16:creationId xmlns:a16="http://schemas.microsoft.com/office/drawing/2014/main" id="{41C273A9-0C45-4326-CEE3-09CB191CF30A}"/>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C4ABE83E-81CD-855E-09F9-BA88165C351F}"/>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12C98965-23DA-ED69-A940-31A5BEAE21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7258636F-9959-5EB3-FC8F-DB7B16DD2534}"/>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6D04FE0F-47DE-DDD8-319F-64A894867D64}"/>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grpSp>
        <p:nvGrpSpPr>
          <p:cNvPr id="8" name="Group 7">
            <a:extLst>
              <a:ext uri="{FF2B5EF4-FFF2-40B4-BE49-F238E27FC236}">
                <a16:creationId xmlns:a16="http://schemas.microsoft.com/office/drawing/2014/main" id="{F7DFD113-D3F2-4325-7431-73A4EB04F62A}"/>
              </a:ext>
            </a:extLst>
          </p:cNvPr>
          <p:cNvGrpSpPr/>
          <p:nvPr/>
        </p:nvGrpSpPr>
        <p:grpSpPr>
          <a:xfrm>
            <a:off x="0" y="1152545"/>
            <a:ext cx="12192000" cy="548762"/>
            <a:chOff x="0" y="1152545"/>
            <a:chExt cx="12192000" cy="548762"/>
          </a:xfrm>
        </p:grpSpPr>
        <p:sp>
          <p:nvSpPr>
            <p:cNvPr id="11" name="Rectangle 10">
              <a:extLst>
                <a:ext uri="{FF2B5EF4-FFF2-40B4-BE49-F238E27FC236}">
                  <a16:creationId xmlns:a16="http://schemas.microsoft.com/office/drawing/2014/main" id="{D7FBCCB1-B102-37C6-D43B-F276E439C5A3}"/>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15550A7-ACB5-35E3-57D0-0CF16845D01D}"/>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we expect from you as a supplier?</a:t>
              </a:r>
            </a:p>
          </p:txBody>
        </p:sp>
      </p:grpSp>
      <p:sp>
        <p:nvSpPr>
          <p:cNvPr id="10" name="Oval 9">
            <a:extLst>
              <a:ext uri="{FF2B5EF4-FFF2-40B4-BE49-F238E27FC236}">
                <a16:creationId xmlns:a16="http://schemas.microsoft.com/office/drawing/2014/main" id="{6C2AE0AB-05DE-53E4-6981-12C37C6A3602}"/>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65B06726-3D74-2663-2B19-2B1DB63FB0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pic>
        <p:nvPicPr>
          <p:cNvPr id="3" name="Picture 2" descr="A blue line drawing of a plant&#10;&#10;AI-generated content may be incorrect.">
            <a:extLst>
              <a:ext uri="{FF2B5EF4-FFF2-40B4-BE49-F238E27FC236}">
                <a16:creationId xmlns:a16="http://schemas.microsoft.com/office/drawing/2014/main" id="{286041EB-0361-FE6E-9A67-C83EC47A1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
        <p:nvSpPr>
          <p:cNvPr id="15" name="TextBox 14">
            <a:extLst>
              <a:ext uri="{FF2B5EF4-FFF2-40B4-BE49-F238E27FC236}">
                <a16:creationId xmlns:a16="http://schemas.microsoft.com/office/drawing/2014/main" id="{179E4170-1F01-85D6-D6BC-A2EAA626C937}"/>
              </a:ext>
            </a:extLst>
          </p:cNvPr>
          <p:cNvSpPr txBox="1"/>
          <p:nvPr/>
        </p:nvSpPr>
        <p:spPr>
          <a:xfrm>
            <a:off x="1183695" y="2523315"/>
            <a:ext cx="6802825" cy="2150204"/>
          </a:xfrm>
          <a:prstGeom prst="rect">
            <a:avLst/>
          </a:prstGeom>
          <a:noFill/>
        </p:spPr>
        <p:txBody>
          <a:bodyPr wrap="square">
            <a:spAutoFit/>
          </a:bodyPr>
          <a:lstStyle/>
          <a:p>
            <a:pPr>
              <a:lnSpc>
                <a:spcPct val="107000"/>
              </a:lnSpc>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We expect the companies we work with to prioritize environmental protection and ensure their business activities do not cause environmental damage.</a:t>
            </a:r>
          </a:p>
          <a:p>
            <a:pPr>
              <a:lnSpc>
                <a:spcPct val="107000"/>
              </a:lnSpc>
            </a:pPr>
            <a:endParaRPr lang="en-US" sz="1400" b="1"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nSpc>
                <a:spcPct val="107000"/>
              </a:lnSpc>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They must demonstrate compliance with relevant environmental regulations, including confirming that their products or manufacturing processes do not incorporate mercury, mercury compounds, or persistent organic pollutants (POPs). Additionally, they need to ensure they do not export or import hazardous waste, nor cause harmful soil contamination, water pollution, air pollution, or other environmental harm.</a:t>
            </a:r>
          </a:p>
        </p:txBody>
      </p:sp>
      <p:cxnSp>
        <p:nvCxnSpPr>
          <p:cNvPr id="17" name="Straight Arrow Connector 11">
            <a:extLst>
              <a:ext uri="{FF2B5EF4-FFF2-40B4-BE49-F238E27FC236}">
                <a16:creationId xmlns:a16="http://schemas.microsoft.com/office/drawing/2014/main" id="{477F4260-41C9-C61A-823D-D622DF988E76}"/>
              </a:ext>
            </a:extLst>
          </p:cNvPr>
          <p:cNvCxnSpPr>
            <a:cxnSpLocks/>
          </p:cNvCxnSpPr>
          <p:nvPr/>
        </p:nvCxnSpPr>
        <p:spPr>
          <a:xfrm flipV="1">
            <a:off x="952590" y="2491133"/>
            <a:ext cx="0" cy="2182386"/>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3537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DF9185-0269-11B2-F756-041E6805367F}"/>
            </a:ext>
          </a:extLst>
        </p:cNvPr>
        <p:cNvGrpSpPr/>
        <p:nvPr/>
      </p:nvGrpSpPr>
      <p:grpSpPr>
        <a:xfrm>
          <a:off x="0" y="0"/>
          <a:ext cx="0" cy="0"/>
          <a:chOff x="0" y="0"/>
          <a:chExt cx="0" cy="0"/>
        </a:xfrm>
      </p:grpSpPr>
      <p:pic>
        <p:nvPicPr>
          <p:cNvPr id="11" name="Picture 10" descr="Solar panels on a building&#10;&#10;AI-generated content may be incorrect.">
            <a:extLst>
              <a:ext uri="{FF2B5EF4-FFF2-40B4-BE49-F238E27FC236}">
                <a16:creationId xmlns:a16="http://schemas.microsoft.com/office/drawing/2014/main" id="{35185B15-7DFE-EDDD-EF1D-6FDB667801AF}"/>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98C34B53-C28B-9FBD-10D7-E58A9FC81AF1}"/>
              </a:ext>
            </a:extLst>
          </p:cNvPr>
          <p:cNvSpPr/>
          <p:nvPr/>
        </p:nvSpPr>
        <p:spPr>
          <a:xfrm>
            <a:off x="-3"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8404E22D-092E-49D4-DDDB-82EEDCF60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09627D70-E5DB-B074-0716-93DCF4D21BDA}"/>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7E75F217-97FB-EB96-C4DD-D56054C5FD29}"/>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2" name="Rectangle 1">
            <a:extLst>
              <a:ext uri="{FF2B5EF4-FFF2-40B4-BE49-F238E27FC236}">
                <a16:creationId xmlns:a16="http://schemas.microsoft.com/office/drawing/2014/main" id="{12566E3E-EC02-4917-C3DF-3DB11AECB286}"/>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9D5816-152E-7B5E-626E-0F79E9F357DC}"/>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FE2E428C-2C87-FEA1-0FE3-D91524AE0A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pic>
        <p:nvPicPr>
          <p:cNvPr id="3" name="Picture 2" descr="A blue line drawing of a plant&#10;&#10;AI-generated content may be incorrect.">
            <a:extLst>
              <a:ext uri="{FF2B5EF4-FFF2-40B4-BE49-F238E27FC236}">
                <a16:creationId xmlns:a16="http://schemas.microsoft.com/office/drawing/2014/main" id="{CC5485B3-DDB4-A7BC-8F7F-044DEFFAC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
        <p:nvSpPr>
          <p:cNvPr id="4" name="TextBox 3">
            <a:extLst>
              <a:ext uri="{FF2B5EF4-FFF2-40B4-BE49-F238E27FC236}">
                <a16:creationId xmlns:a16="http://schemas.microsoft.com/office/drawing/2014/main" id="{F3266212-7FB9-C05A-8E89-5CA0D00CB63F}"/>
              </a:ext>
            </a:extLst>
          </p:cNvPr>
          <p:cNvSpPr txBox="1"/>
          <p:nvPr/>
        </p:nvSpPr>
        <p:spPr>
          <a:xfrm>
            <a:off x="775648" y="1821066"/>
            <a:ext cx="2935291"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information icons to read more.</a:t>
            </a:r>
          </a:p>
        </p:txBody>
      </p:sp>
      <p:sp>
        <p:nvSpPr>
          <p:cNvPr id="7" name="TextBox 6">
            <a:extLst>
              <a:ext uri="{FF2B5EF4-FFF2-40B4-BE49-F238E27FC236}">
                <a16:creationId xmlns:a16="http://schemas.microsoft.com/office/drawing/2014/main" id="{A222A115-1A2E-C465-B157-EFF9190A53D0}"/>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How can you fulfil these expectations?</a:t>
            </a:r>
          </a:p>
        </p:txBody>
      </p:sp>
      <p:pic>
        <p:nvPicPr>
          <p:cNvPr id="14" name="Graphic 13" descr="Information with solid fill">
            <a:extLst>
              <a:ext uri="{FF2B5EF4-FFF2-40B4-BE49-F238E27FC236}">
                <a16:creationId xmlns:a16="http://schemas.microsoft.com/office/drawing/2014/main" id="{489E3BF9-21C5-75DF-75E7-CE42CE92BE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768" y="2894057"/>
            <a:ext cx="365760" cy="365760"/>
          </a:xfrm>
          <a:prstGeom prst="rect">
            <a:avLst/>
          </a:prstGeom>
          <a:effectLst>
            <a:glow rad="101600">
              <a:schemeClr val="bg1">
                <a:lumMod val="95000"/>
                <a:alpha val="60000"/>
              </a:schemeClr>
            </a:glow>
          </a:effectLst>
        </p:spPr>
      </p:pic>
      <p:pic>
        <p:nvPicPr>
          <p:cNvPr id="15" name="Graphic 14" descr="Information with solid fill">
            <a:extLst>
              <a:ext uri="{FF2B5EF4-FFF2-40B4-BE49-F238E27FC236}">
                <a16:creationId xmlns:a16="http://schemas.microsoft.com/office/drawing/2014/main" id="{45410E73-4162-82C8-7669-2BA185EC76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8087" y="4096773"/>
            <a:ext cx="365760" cy="365760"/>
          </a:xfrm>
          <a:prstGeom prst="rect">
            <a:avLst/>
          </a:prstGeom>
          <a:effectLst>
            <a:glow rad="101600">
              <a:schemeClr val="bg1">
                <a:lumMod val="95000"/>
                <a:alpha val="60000"/>
              </a:schemeClr>
            </a:glow>
          </a:effectLst>
        </p:spPr>
      </p:pic>
      <p:pic>
        <p:nvPicPr>
          <p:cNvPr id="17" name="Graphic 16" descr="Information with solid fill">
            <a:extLst>
              <a:ext uri="{FF2B5EF4-FFF2-40B4-BE49-F238E27FC236}">
                <a16:creationId xmlns:a16="http://schemas.microsoft.com/office/drawing/2014/main" id="{E9E2A800-486D-7099-FE30-03865606C4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7900" y="5584129"/>
            <a:ext cx="365760" cy="365760"/>
          </a:xfrm>
          <a:prstGeom prst="rect">
            <a:avLst/>
          </a:prstGeom>
          <a:effectLst>
            <a:glow rad="101600">
              <a:schemeClr val="bg1">
                <a:lumMod val="95000"/>
                <a:alpha val="60000"/>
              </a:schemeClr>
            </a:glow>
          </a:effectLst>
        </p:spPr>
      </p:pic>
      <p:pic>
        <p:nvPicPr>
          <p:cNvPr id="20" name="Graphic 19" descr="Information with solid fill">
            <a:extLst>
              <a:ext uri="{FF2B5EF4-FFF2-40B4-BE49-F238E27FC236}">
                <a16:creationId xmlns:a16="http://schemas.microsoft.com/office/drawing/2014/main" id="{59F94C3F-2E8D-C272-2433-47C323E1AD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8865" y="3167606"/>
            <a:ext cx="365760" cy="365760"/>
          </a:xfrm>
          <a:prstGeom prst="rect">
            <a:avLst/>
          </a:prstGeom>
          <a:effectLst>
            <a:glow rad="101600">
              <a:schemeClr val="bg1">
                <a:lumMod val="95000"/>
                <a:alpha val="60000"/>
              </a:schemeClr>
            </a:glow>
          </a:effectLst>
        </p:spPr>
      </p:pic>
      <p:pic>
        <p:nvPicPr>
          <p:cNvPr id="25" name="Graphic 24" descr="Information with solid fill">
            <a:extLst>
              <a:ext uri="{FF2B5EF4-FFF2-40B4-BE49-F238E27FC236}">
                <a16:creationId xmlns:a16="http://schemas.microsoft.com/office/drawing/2014/main" id="{B9415C7A-A490-AD6B-F5A0-C24895F666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8965" y="4234235"/>
            <a:ext cx="365760" cy="365760"/>
          </a:xfrm>
          <a:prstGeom prst="rect">
            <a:avLst/>
          </a:prstGeom>
          <a:effectLst>
            <a:glow rad="101600">
              <a:schemeClr val="bg1">
                <a:lumMod val="95000"/>
                <a:alpha val="60000"/>
              </a:schemeClr>
            </a:glow>
          </a:effectLst>
        </p:spPr>
      </p:pic>
      <p:pic>
        <p:nvPicPr>
          <p:cNvPr id="26" name="Graphic 25" descr="Information with solid fill">
            <a:extLst>
              <a:ext uri="{FF2B5EF4-FFF2-40B4-BE49-F238E27FC236}">
                <a16:creationId xmlns:a16="http://schemas.microsoft.com/office/drawing/2014/main" id="{63C30654-A6E4-5B7A-3177-EE3683EA38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1965" y="5516047"/>
            <a:ext cx="365760" cy="365760"/>
          </a:xfrm>
          <a:prstGeom prst="rect">
            <a:avLst/>
          </a:prstGeom>
          <a:effectLst>
            <a:glow rad="101600">
              <a:schemeClr val="bg1">
                <a:lumMod val="95000"/>
                <a:alpha val="60000"/>
              </a:schemeClr>
            </a:glow>
          </a:effectLst>
        </p:spPr>
      </p:pic>
      <p:pic>
        <p:nvPicPr>
          <p:cNvPr id="27" name="Graphic 26" descr="Information with solid fill">
            <a:extLst>
              <a:ext uri="{FF2B5EF4-FFF2-40B4-BE49-F238E27FC236}">
                <a16:creationId xmlns:a16="http://schemas.microsoft.com/office/drawing/2014/main" id="{F1E89A0C-7681-C273-A7C6-06BD00ABDB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6045" y="3156074"/>
            <a:ext cx="365760" cy="365760"/>
          </a:xfrm>
          <a:prstGeom prst="rect">
            <a:avLst/>
          </a:prstGeom>
          <a:effectLst>
            <a:glow rad="101600">
              <a:schemeClr val="bg1">
                <a:lumMod val="95000"/>
                <a:alpha val="60000"/>
              </a:schemeClr>
            </a:glow>
          </a:effectLst>
        </p:spPr>
      </p:pic>
      <p:pic>
        <p:nvPicPr>
          <p:cNvPr id="28" name="Graphic 27" descr="Information with solid fill">
            <a:extLst>
              <a:ext uri="{FF2B5EF4-FFF2-40B4-BE49-F238E27FC236}">
                <a16:creationId xmlns:a16="http://schemas.microsoft.com/office/drawing/2014/main" id="{080E9AAE-D912-6968-DE81-A013DB61E4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5665" y="4748354"/>
            <a:ext cx="365760" cy="365760"/>
          </a:xfrm>
          <a:prstGeom prst="rect">
            <a:avLst/>
          </a:prstGeom>
          <a:effectLst>
            <a:glow rad="101600">
              <a:schemeClr val="bg1">
                <a:lumMod val="95000"/>
                <a:alpha val="60000"/>
              </a:schemeClr>
            </a:glow>
          </a:effectLst>
        </p:spPr>
      </p:pic>
    </p:spTree>
    <p:custDataLst>
      <p:tags r:id="rId1"/>
    </p:custDataLst>
    <p:extLst>
      <p:ext uri="{BB962C8B-B14F-4D97-AF65-F5344CB8AC3E}">
        <p14:creationId xmlns:p14="http://schemas.microsoft.com/office/powerpoint/2010/main" val="49792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B552D2-C88B-E51F-BC97-5BC2E89F8BA4}"/>
            </a:ext>
          </a:extLst>
        </p:cNvPr>
        <p:cNvGrpSpPr/>
        <p:nvPr/>
      </p:nvGrpSpPr>
      <p:grpSpPr>
        <a:xfrm>
          <a:off x="0" y="0"/>
          <a:ext cx="0" cy="0"/>
          <a:chOff x="0" y="0"/>
          <a:chExt cx="0" cy="0"/>
        </a:xfrm>
      </p:grpSpPr>
      <p:pic>
        <p:nvPicPr>
          <p:cNvPr id="11" name="Picture 10" descr="Solar panels on a building&#10;&#10;AI-generated content may be incorrect.">
            <a:extLst>
              <a:ext uri="{FF2B5EF4-FFF2-40B4-BE49-F238E27FC236}">
                <a16:creationId xmlns:a16="http://schemas.microsoft.com/office/drawing/2014/main" id="{45F0CCE9-0B30-5E6F-5EB3-EE17C8EB7E7B}"/>
              </a:ext>
            </a:extLst>
          </p:cNvPr>
          <p:cNvPicPr>
            <a:picLocks noChangeAspect="1"/>
          </p:cNvPicPr>
          <p:nvPr/>
        </p:nvPicPr>
        <p:blipFill>
          <a:blip r:embed="rId3">
            <a:extLst>
              <a:ext uri="{28A0092B-C50C-407E-A947-70E740481C1C}">
                <a14:useLocalDpi xmlns:a14="http://schemas.microsoft.com/office/drawing/2010/main" val="0"/>
              </a:ext>
            </a:extLst>
          </a:blip>
          <a:srcRect t="23616" b="13036"/>
          <a:stretch>
            <a:fillRect/>
          </a:stretch>
        </p:blipFill>
        <p:spPr>
          <a:xfrm>
            <a:off x="-1" y="1065449"/>
            <a:ext cx="12191999" cy="5792551"/>
          </a:xfrm>
          <a:prstGeom prst="rect">
            <a:avLst/>
          </a:prstGeom>
        </p:spPr>
      </p:pic>
      <p:sp>
        <p:nvSpPr>
          <p:cNvPr id="23" name="Rectangle 22">
            <a:extLst>
              <a:ext uri="{FF2B5EF4-FFF2-40B4-BE49-F238E27FC236}">
                <a16:creationId xmlns:a16="http://schemas.microsoft.com/office/drawing/2014/main" id="{E693909E-C9D3-F06A-3530-787143E19033}"/>
              </a:ext>
            </a:extLst>
          </p:cNvPr>
          <p:cNvSpPr/>
          <p:nvPr/>
        </p:nvSpPr>
        <p:spPr>
          <a:xfrm>
            <a:off x="-3" y="11576"/>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F17DF9F9-AA17-62A3-5127-313FBC5068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04F83F8C-2CE5-DDC2-A85F-1C872B30848B}"/>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6B292433-E25F-6F1E-0A1B-CCEA01A38552}"/>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Environmental protection</a:t>
            </a:r>
          </a:p>
        </p:txBody>
      </p:sp>
      <p:sp>
        <p:nvSpPr>
          <p:cNvPr id="2" name="Rectangle 1">
            <a:extLst>
              <a:ext uri="{FF2B5EF4-FFF2-40B4-BE49-F238E27FC236}">
                <a16:creationId xmlns:a16="http://schemas.microsoft.com/office/drawing/2014/main" id="{74406FE3-A911-D8BC-2189-B0AE9FDCBE92}"/>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DB86F6-64E6-ACAC-2240-0A01B7A2C220}"/>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05CEE0D6-497C-578B-4576-AA451C6525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pic>
        <p:nvPicPr>
          <p:cNvPr id="3" name="Picture 2" descr="A blue line drawing of a plant&#10;&#10;AI-generated content may be incorrect.">
            <a:extLst>
              <a:ext uri="{FF2B5EF4-FFF2-40B4-BE49-F238E27FC236}">
                <a16:creationId xmlns:a16="http://schemas.microsoft.com/office/drawing/2014/main" id="{5F9342AA-4145-184B-B618-48B6B8A1B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138" y="822301"/>
            <a:ext cx="680102" cy="680102"/>
          </a:xfrm>
          <a:prstGeom prst="rect">
            <a:avLst/>
          </a:prstGeom>
        </p:spPr>
      </p:pic>
      <p:sp>
        <p:nvSpPr>
          <p:cNvPr id="7" name="TextBox 6">
            <a:extLst>
              <a:ext uri="{FF2B5EF4-FFF2-40B4-BE49-F238E27FC236}">
                <a16:creationId xmlns:a16="http://schemas.microsoft.com/office/drawing/2014/main" id="{BCFEAD46-2EE1-DC33-D7E2-16FF6754BED9}"/>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How can you fulfil these expectations?</a:t>
            </a:r>
          </a:p>
        </p:txBody>
      </p:sp>
      <p:sp>
        <p:nvSpPr>
          <p:cNvPr id="25" name="Rectangle 24">
            <a:extLst>
              <a:ext uri="{FF2B5EF4-FFF2-40B4-BE49-F238E27FC236}">
                <a16:creationId xmlns:a16="http://schemas.microsoft.com/office/drawing/2014/main" id="{BEE20D75-3526-2786-8AE9-C2C4774C009C}"/>
              </a:ext>
            </a:extLst>
          </p:cNvPr>
          <p:cNvSpPr/>
          <p:nvPr/>
        </p:nvSpPr>
        <p:spPr>
          <a:xfrm>
            <a:off x="2775678" y="5291524"/>
            <a:ext cx="2258930" cy="102466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Systematically evaluate your Scope 1, 2 and 3 GHG emissions.</a:t>
            </a:r>
          </a:p>
        </p:txBody>
      </p:sp>
      <p:sp>
        <p:nvSpPr>
          <p:cNvPr id="26" name="Rectangle 25">
            <a:extLst>
              <a:ext uri="{FF2B5EF4-FFF2-40B4-BE49-F238E27FC236}">
                <a16:creationId xmlns:a16="http://schemas.microsoft.com/office/drawing/2014/main" id="{08E7C51D-3423-CA4A-D1EF-56358CE621D4}"/>
              </a:ext>
            </a:extLst>
          </p:cNvPr>
          <p:cNvSpPr/>
          <p:nvPr/>
        </p:nvSpPr>
        <p:spPr>
          <a:xfrm>
            <a:off x="1106930" y="2402835"/>
            <a:ext cx="2608541" cy="102466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environmental policies and procedures and environmental management systems.</a:t>
            </a:r>
          </a:p>
        </p:txBody>
      </p:sp>
      <p:sp>
        <p:nvSpPr>
          <p:cNvPr id="27" name="Rectangle 26">
            <a:extLst>
              <a:ext uri="{FF2B5EF4-FFF2-40B4-BE49-F238E27FC236}">
                <a16:creationId xmlns:a16="http://schemas.microsoft.com/office/drawing/2014/main" id="{82AFDE78-F0FF-1B3F-9ED5-60685CC93EDA}"/>
              </a:ext>
            </a:extLst>
          </p:cNvPr>
          <p:cNvSpPr/>
          <p:nvPr/>
        </p:nvSpPr>
        <p:spPr>
          <a:xfrm>
            <a:off x="1511407" y="3658337"/>
            <a:ext cx="2913997" cy="133532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Establish key performance indicators (KPIs) to monitor relevant environmental impacts, such as energy and water use, carbon footprint, generated waste.</a:t>
            </a:r>
          </a:p>
        </p:txBody>
      </p:sp>
      <p:sp>
        <p:nvSpPr>
          <p:cNvPr id="28" name="Rectangle 27">
            <a:extLst>
              <a:ext uri="{FF2B5EF4-FFF2-40B4-BE49-F238E27FC236}">
                <a16:creationId xmlns:a16="http://schemas.microsoft.com/office/drawing/2014/main" id="{A50F7676-AE35-6E39-2E01-A4724D45BC5B}"/>
              </a:ext>
            </a:extLst>
          </p:cNvPr>
          <p:cNvSpPr/>
          <p:nvPr/>
        </p:nvSpPr>
        <p:spPr>
          <a:xfrm>
            <a:off x="7093173" y="5235850"/>
            <a:ext cx="2202968" cy="1222189"/>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Appoint responsible persons and define their roles and responsibilities regarding environmental performance.</a:t>
            </a:r>
          </a:p>
        </p:txBody>
      </p:sp>
      <p:sp>
        <p:nvSpPr>
          <p:cNvPr id="29" name="Rectangle 28">
            <a:extLst>
              <a:ext uri="{FF2B5EF4-FFF2-40B4-BE49-F238E27FC236}">
                <a16:creationId xmlns:a16="http://schemas.microsoft.com/office/drawing/2014/main" id="{806C80FB-C7D7-9677-1A5E-2652C119A12D}"/>
              </a:ext>
            </a:extLst>
          </p:cNvPr>
          <p:cNvSpPr/>
          <p:nvPr/>
        </p:nvSpPr>
        <p:spPr>
          <a:xfrm>
            <a:off x="5034608" y="2367144"/>
            <a:ext cx="2699322" cy="1114561"/>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Define targets and implemented programs and action plans to improve environmental protection practices.</a:t>
            </a:r>
          </a:p>
        </p:txBody>
      </p:sp>
      <p:sp>
        <p:nvSpPr>
          <p:cNvPr id="30" name="Rectangle 29">
            <a:extLst>
              <a:ext uri="{FF2B5EF4-FFF2-40B4-BE49-F238E27FC236}">
                <a16:creationId xmlns:a16="http://schemas.microsoft.com/office/drawing/2014/main" id="{4A1A2104-0F76-2888-99D5-F76BED52B8E6}"/>
              </a:ext>
            </a:extLst>
          </p:cNvPr>
          <p:cNvSpPr/>
          <p:nvPr/>
        </p:nvSpPr>
        <p:spPr>
          <a:xfrm>
            <a:off x="5679309" y="3712538"/>
            <a:ext cx="2699322" cy="1184629"/>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Establish internal control mechanisms for monitoring and transparent reporting on environmental performance to all stakeholders.</a:t>
            </a:r>
          </a:p>
        </p:txBody>
      </p:sp>
      <p:sp>
        <p:nvSpPr>
          <p:cNvPr id="31" name="Rectangle 30">
            <a:extLst>
              <a:ext uri="{FF2B5EF4-FFF2-40B4-BE49-F238E27FC236}">
                <a16:creationId xmlns:a16="http://schemas.microsoft.com/office/drawing/2014/main" id="{32423C74-B9BF-4E8F-99E0-0278F2BD46B7}"/>
              </a:ext>
            </a:extLst>
          </p:cNvPr>
          <p:cNvSpPr/>
          <p:nvPr/>
        </p:nvSpPr>
        <p:spPr>
          <a:xfrm>
            <a:off x="9088564" y="2620228"/>
            <a:ext cx="2229675" cy="146636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Adopt renewable energy sources and implement energy-efficient technologies to reduce consumption.</a:t>
            </a:r>
          </a:p>
        </p:txBody>
      </p:sp>
      <p:sp>
        <p:nvSpPr>
          <p:cNvPr id="33" name="Rectangle 32">
            <a:extLst>
              <a:ext uri="{FF2B5EF4-FFF2-40B4-BE49-F238E27FC236}">
                <a16:creationId xmlns:a16="http://schemas.microsoft.com/office/drawing/2014/main" id="{99DD6D43-E93A-52BA-1240-C0A310B76D5C}"/>
              </a:ext>
            </a:extLst>
          </p:cNvPr>
          <p:cNvSpPr/>
          <p:nvPr/>
        </p:nvSpPr>
        <p:spPr>
          <a:xfrm>
            <a:off x="9851451" y="4735298"/>
            <a:ext cx="2008414" cy="129509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Ensure responsible sourcing of materials and promote recycling and reuse of equipment.</a:t>
            </a:r>
          </a:p>
        </p:txBody>
      </p:sp>
      <p:pic>
        <p:nvPicPr>
          <p:cNvPr id="8" name="Graphic 7" descr="Information with solid fill">
            <a:extLst>
              <a:ext uri="{FF2B5EF4-FFF2-40B4-BE49-F238E27FC236}">
                <a16:creationId xmlns:a16="http://schemas.microsoft.com/office/drawing/2014/main" id="{7C6D6A74-647D-9E69-E823-6B1688824A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768" y="2894057"/>
            <a:ext cx="365760" cy="365760"/>
          </a:xfrm>
          <a:prstGeom prst="rect">
            <a:avLst/>
          </a:prstGeom>
          <a:effectLst>
            <a:glow rad="101600">
              <a:schemeClr val="bg1">
                <a:lumMod val="95000"/>
                <a:alpha val="60000"/>
              </a:schemeClr>
            </a:glow>
          </a:effectLst>
        </p:spPr>
      </p:pic>
      <p:pic>
        <p:nvPicPr>
          <p:cNvPr id="14" name="Graphic 13" descr="Information with solid fill">
            <a:extLst>
              <a:ext uri="{FF2B5EF4-FFF2-40B4-BE49-F238E27FC236}">
                <a16:creationId xmlns:a16="http://schemas.microsoft.com/office/drawing/2014/main" id="{B1729859-3756-BDF0-59DA-F1BAAE05F5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8087" y="4096773"/>
            <a:ext cx="365760" cy="365760"/>
          </a:xfrm>
          <a:prstGeom prst="rect">
            <a:avLst/>
          </a:prstGeom>
          <a:effectLst>
            <a:glow rad="101600">
              <a:schemeClr val="bg1">
                <a:lumMod val="95000"/>
                <a:alpha val="60000"/>
              </a:schemeClr>
            </a:glow>
          </a:effectLst>
        </p:spPr>
      </p:pic>
      <p:pic>
        <p:nvPicPr>
          <p:cNvPr id="15" name="Graphic 14" descr="Information with solid fill">
            <a:extLst>
              <a:ext uri="{FF2B5EF4-FFF2-40B4-BE49-F238E27FC236}">
                <a16:creationId xmlns:a16="http://schemas.microsoft.com/office/drawing/2014/main" id="{A23134F2-D8D4-050F-1E30-B3718062B1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7900" y="5584129"/>
            <a:ext cx="365760" cy="365760"/>
          </a:xfrm>
          <a:prstGeom prst="rect">
            <a:avLst/>
          </a:prstGeom>
          <a:effectLst>
            <a:glow rad="101600">
              <a:schemeClr val="bg1">
                <a:lumMod val="95000"/>
                <a:alpha val="60000"/>
              </a:schemeClr>
            </a:glow>
          </a:effectLst>
        </p:spPr>
      </p:pic>
      <p:pic>
        <p:nvPicPr>
          <p:cNvPr id="17" name="Graphic 16" descr="Information with solid fill">
            <a:extLst>
              <a:ext uri="{FF2B5EF4-FFF2-40B4-BE49-F238E27FC236}">
                <a16:creationId xmlns:a16="http://schemas.microsoft.com/office/drawing/2014/main" id="{82EA452E-6D71-54A2-D396-9F03A78AB9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8865" y="3167606"/>
            <a:ext cx="365760" cy="365760"/>
          </a:xfrm>
          <a:prstGeom prst="rect">
            <a:avLst/>
          </a:prstGeom>
          <a:effectLst>
            <a:glow rad="101600">
              <a:schemeClr val="bg1">
                <a:lumMod val="95000"/>
                <a:alpha val="60000"/>
              </a:schemeClr>
            </a:glow>
          </a:effectLst>
        </p:spPr>
      </p:pic>
      <p:pic>
        <p:nvPicPr>
          <p:cNvPr id="20" name="Graphic 19" descr="Information with solid fill">
            <a:extLst>
              <a:ext uri="{FF2B5EF4-FFF2-40B4-BE49-F238E27FC236}">
                <a16:creationId xmlns:a16="http://schemas.microsoft.com/office/drawing/2014/main" id="{14DA6D1C-50C3-71F4-DB29-0C1342E2D3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8965" y="4234235"/>
            <a:ext cx="365760" cy="365760"/>
          </a:xfrm>
          <a:prstGeom prst="rect">
            <a:avLst/>
          </a:prstGeom>
          <a:effectLst>
            <a:glow rad="101600">
              <a:schemeClr val="bg1">
                <a:lumMod val="95000"/>
                <a:alpha val="60000"/>
              </a:schemeClr>
            </a:glow>
          </a:effectLst>
        </p:spPr>
      </p:pic>
      <p:pic>
        <p:nvPicPr>
          <p:cNvPr id="34" name="Graphic 33" descr="Information with solid fill">
            <a:extLst>
              <a:ext uri="{FF2B5EF4-FFF2-40B4-BE49-F238E27FC236}">
                <a16:creationId xmlns:a16="http://schemas.microsoft.com/office/drawing/2014/main" id="{1ECDC752-2955-97F9-8377-A8DCE588E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1965" y="5516047"/>
            <a:ext cx="365760" cy="365760"/>
          </a:xfrm>
          <a:prstGeom prst="rect">
            <a:avLst/>
          </a:prstGeom>
          <a:effectLst>
            <a:glow rad="101600">
              <a:schemeClr val="bg1">
                <a:lumMod val="95000"/>
                <a:alpha val="60000"/>
              </a:schemeClr>
            </a:glow>
          </a:effectLst>
        </p:spPr>
      </p:pic>
      <p:pic>
        <p:nvPicPr>
          <p:cNvPr id="35" name="Graphic 34" descr="Information with solid fill">
            <a:extLst>
              <a:ext uri="{FF2B5EF4-FFF2-40B4-BE49-F238E27FC236}">
                <a16:creationId xmlns:a16="http://schemas.microsoft.com/office/drawing/2014/main" id="{68C43BC0-8316-C9C6-4816-B236C40D2C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6045" y="3156074"/>
            <a:ext cx="365760" cy="365760"/>
          </a:xfrm>
          <a:prstGeom prst="rect">
            <a:avLst/>
          </a:prstGeom>
          <a:effectLst>
            <a:glow rad="101600">
              <a:schemeClr val="bg1">
                <a:lumMod val="95000"/>
                <a:alpha val="60000"/>
              </a:schemeClr>
            </a:glow>
          </a:effectLst>
        </p:spPr>
      </p:pic>
      <p:pic>
        <p:nvPicPr>
          <p:cNvPr id="36" name="Graphic 35" descr="Information with solid fill">
            <a:extLst>
              <a:ext uri="{FF2B5EF4-FFF2-40B4-BE49-F238E27FC236}">
                <a16:creationId xmlns:a16="http://schemas.microsoft.com/office/drawing/2014/main" id="{D46DB4BB-5C6E-9F7A-FCFF-44B5917458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5665" y="4748354"/>
            <a:ext cx="365760" cy="365760"/>
          </a:xfrm>
          <a:prstGeom prst="rect">
            <a:avLst/>
          </a:prstGeom>
          <a:effectLst>
            <a:glow rad="101600">
              <a:schemeClr val="bg1">
                <a:lumMod val="95000"/>
                <a:alpha val="60000"/>
              </a:schemeClr>
            </a:glow>
          </a:effectLst>
        </p:spPr>
      </p:pic>
      <p:sp>
        <p:nvSpPr>
          <p:cNvPr id="37" name="TextBox 36">
            <a:extLst>
              <a:ext uri="{FF2B5EF4-FFF2-40B4-BE49-F238E27FC236}">
                <a16:creationId xmlns:a16="http://schemas.microsoft.com/office/drawing/2014/main" id="{FC8C95F1-EA36-369C-7479-9FB1FDBF4BAB}"/>
              </a:ext>
            </a:extLst>
          </p:cNvPr>
          <p:cNvSpPr txBox="1"/>
          <p:nvPr/>
        </p:nvSpPr>
        <p:spPr>
          <a:xfrm>
            <a:off x="775648" y="1821066"/>
            <a:ext cx="2935291"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information icons to read more.</a:t>
            </a:r>
          </a:p>
        </p:txBody>
      </p:sp>
    </p:spTree>
    <p:custDataLst>
      <p:tags r:id="rId1"/>
    </p:custDataLst>
    <p:extLst>
      <p:ext uri="{BB962C8B-B14F-4D97-AF65-F5344CB8AC3E}">
        <p14:creationId xmlns:p14="http://schemas.microsoft.com/office/powerpoint/2010/main" val="899702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37DD2F-83DA-ACA4-77DD-73496055894B}"/>
            </a:ext>
          </a:extLst>
        </p:cNvPr>
        <p:cNvGrpSpPr/>
        <p:nvPr/>
      </p:nvGrpSpPr>
      <p:grpSpPr>
        <a:xfrm>
          <a:off x="0" y="0"/>
          <a:ext cx="0" cy="0"/>
          <a:chOff x="0" y="0"/>
          <a:chExt cx="0" cy="0"/>
        </a:xfrm>
      </p:grpSpPr>
      <p:pic>
        <p:nvPicPr>
          <p:cNvPr id="20" name="Picture 19" descr="A green field with a tower&#10;&#10;AI-generated content may be incorrect.">
            <a:extLst>
              <a:ext uri="{FF2B5EF4-FFF2-40B4-BE49-F238E27FC236}">
                <a16:creationId xmlns:a16="http://schemas.microsoft.com/office/drawing/2014/main" id="{70D96B2C-D3D1-2B83-4F77-E91B083E2206}"/>
              </a:ext>
            </a:extLst>
          </p:cNvPr>
          <p:cNvPicPr>
            <a:picLocks noChangeAspect="1"/>
          </p:cNvPicPr>
          <p:nvPr/>
        </p:nvPicPr>
        <p:blipFill>
          <a:blip r:embed="rId3">
            <a:extLst>
              <a:ext uri="{28A0092B-C50C-407E-A947-70E740481C1C}">
                <a14:useLocalDpi xmlns:a14="http://schemas.microsoft.com/office/drawing/2010/main" val="0"/>
              </a:ext>
            </a:extLst>
          </a:blip>
          <a:srcRect t="987" b="21637"/>
          <a:stretch>
            <a:fillRect/>
          </a:stretch>
        </p:blipFill>
        <p:spPr>
          <a:xfrm>
            <a:off x="0" y="580691"/>
            <a:ext cx="12192000" cy="6277309"/>
          </a:xfrm>
          <a:prstGeom prst="rect">
            <a:avLst/>
          </a:prstGeom>
        </p:spPr>
      </p:pic>
      <p:sp>
        <p:nvSpPr>
          <p:cNvPr id="23" name="Rectangle 22">
            <a:extLst>
              <a:ext uri="{FF2B5EF4-FFF2-40B4-BE49-F238E27FC236}">
                <a16:creationId xmlns:a16="http://schemas.microsoft.com/office/drawing/2014/main" id="{FD52947E-EDB5-3405-E215-4ADAD19F9B53}"/>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8685EDEA-BE2F-9CE7-2E0A-D54811CBAC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9D814CB6-F16F-4FF9-4581-9848721282B0}"/>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C2E472C9-F565-CFF0-0AFF-87CC1B0FD84E}"/>
              </a:ext>
            </a:extLst>
          </p:cNvPr>
          <p:cNvSpPr txBox="1"/>
          <p:nvPr/>
        </p:nvSpPr>
        <p:spPr>
          <a:xfrm>
            <a:off x="775649" y="1144955"/>
            <a:ext cx="6096000"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Click on each ESG aspect to better understand what is expected from you and how can you best comply.</a:t>
            </a:r>
            <a:endParaRPr lang="en-US" sz="1400" dirty="0">
              <a:solidFill>
                <a:schemeClr val="bg1"/>
              </a:solidFill>
            </a:endParaRPr>
          </a:p>
        </p:txBody>
      </p:sp>
      <p:sp>
        <p:nvSpPr>
          <p:cNvPr id="5" name="TextBox 4">
            <a:extLst>
              <a:ext uri="{FF2B5EF4-FFF2-40B4-BE49-F238E27FC236}">
                <a16:creationId xmlns:a16="http://schemas.microsoft.com/office/drawing/2014/main" id="{DCAF5267-609B-1E8C-FEEB-DCC25BC0AC8E}"/>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sustainability aspects in our supply chain</a:t>
            </a:r>
          </a:p>
        </p:txBody>
      </p:sp>
      <p:grpSp>
        <p:nvGrpSpPr>
          <p:cNvPr id="25" name="Group 24">
            <a:extLst>
              <a:ext uri="{FF2B5EF4-FFF2-40B4-BE49-F238E27FC236}">
                <a16:creationId xmlns:a16="http://schemas.microsoft.com/office/drawing/2014/main" id="{643C0C30-1197-C1C6-1DC9-86C47630AC27}"/>
              </a:ext>
            </a:extLst>
          </p:cNvPr>
          <p:cNvGrpSpPr/>
          <p:nvPr/>
        </p:nvGrpSpPr>
        <p:grpSpPr>
          <a:xfrm>
            <a:off x="4627927" y="2644877"/>
            <a:ext cx="1599254" cy="1599254"/>
            <a:chOff x="4404240" y="4656370"/>
            <a:chExt cx="970400" cy="970400"/>
          </a:xfrm>
        </p:grpSpPr>
        <p:sp>
          <p:nvSpPr>
            <p:cNvPr id="26" name="Oval 25">
              <a:extLst>
                <a:ext uri="{FF2B5EF4-FFF2-40B4-BE49-F238E27FC236}">
                  <a16:creationId xmlns:a16="http://schemas.microsoft.com/office/drawing/2014/main" id="{FBE0276E-20A0-C00B-E598-130033773BB8}"/>
                </a:ext>
              </a:extLst>
            </p:cNvPr>
            <p:cNvSpPr/>
            <p:nvPr/>
          </p:nvSpPr>
          <p:spPr>
            <a:xfrm>
              <a:off x="4404240" y="4656370"/>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ue line drawing of a gavel on a book&#10;&#10;AI-generated content may be incorrect.">
              <a:extLst>
                <a:ext uri="{FF2B5EF4-FFF2-40B4-BE49-F238E27FC236}">
                  <a16:creationId xmlns:a16="http://schemas.microsoft.com/office/drawing/2014/main" id="{B34366F7-6145-2E49-03AF-D0F30B70A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755" y="4891205"/>
              <a:ext cx="521049" cy="521049"/>
            </a:xfrm>
            <a:prstGeom prst="rect">
              <a:avLst/>
            </a:prstGeom>
          </p:spPr>
        </p:pic>
      </p:grpSp>
      <p:sp>
        <p:nvSpPr>
          <p:cNvPr id="29" name="Oval 28">
            <a:extLst>
              <a:ext uri="{FF2B5EF4-FFF2-40B4-BE49-F238E27FC236}">
                <a16:creationId xmlns:a16="http://schemas.microsoft.com/office/drawing/2014/main" id="{824ED37C-1CF7-ADDC-5FE1-7523B2FE0487}"/>
              </a:ext>
            </a:extLst>
          </p:cNvPr>
          <p:cNvSpPr/>
          <p:nvPr/>
        </p:nvSpPr>
        <p:spPr>
          <a:xfrm>
            <a:off x="2777889" y="2644877"/>
            <a:ext cx="1599254" cy="1599254"/>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ADAA6C7-B9F9-269C-BD5A-A91A712C0AD8}"/>
              </a:ext>
            </a:extLst>
          </p:cNvPr>
          <p:cNvSpPr/>
          <p:nvPr/>
        </p:nvSpPr>
        <p:spPr>
          <a:xfrm>
            <a:off x="927851" y="2644877"/>
            <a:ext cx="1599254" cy="15992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834AB59-E6D3-5EC2-D7BF-FA5384DEF664}"/>
              </a:ext>
            </a:extLst>
          </p:cNvPr>
          <p:cNvSpPr txBox="1"/>
          <p:nvPr/>
        </p:nvSpPr>
        <p:spPr>
          <a:xfrm>
            <a:off x="775649" y="2033415"/>
            <a:ext cx="2099509"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a:t>
            </a:r>
          </a:p>
        </p:txBody>
      </p:sp>
      <p:pic>
        <p:nvPicPr>
          <p:cNvPr id="3" name="Picture 2" descr="A blue line drawing of a plant&#10;&#10;AI-generated content may be incorrect.">
            <a:extLst>
              <a:ext uri="{FF2B5EF4-FFF2-40B4-BE49-F238E27FC236}">
                <a16:creationId xmlns:a16="http://schemas.microsoft.com/office/drawing/2014/main" id="{E975FB6F-4138-1021-3D77-C2A4D9464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3065" y="3031894"/>
            <a:ext cx="858707" cy="858707"/>
          </a:xfrm>
          <a:prstGeom prst="rect">
            <a:avLst/>
          </a:prstGeom>
        </p:spPr>
      </p:pic>
      <p:pic>
        <p:nvPicPr>
          <p:cNvPr id="4" name="Picture 3" descr="A blue outline of a group of people in a hands&#10;&#10;AI-generated content may be incorrect.">
            <a:extLst>
              <a:ext uri="{FF2B5EF4-FFF2-40B4-BE49-F238E27FC236}">
                <a16:creationId xmlns:a16="http://schemas.microsoft.com/office/drawing/2014/main" id="{5FDA4B54-BEC4-4D01-3F97-D0BBAE538F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031" y="3031894"/>
            <a:ext cx="858969" cy="858969"/>
          </a:xfrm>
          <a:prstGeom prst="rect">
            <a:avLst/>
          </a:prstGeom>
        </p:spPr>
      </p:pic>
    </p:spTree>
    <p:custDataLst>
      <p:tags r:id="rId1"/>
    </p:custDataLst>
    <p:extLst>
      <p:ext uri="{BB962C8B-B14F-4D97-AF65-F5344CB8AC3E}">
        <p14:creationId xmlns:p14="http://schemas.microsoft.com/office/powerpoint/2010/main" val="172578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A795-5FEE-866F-3E17-A847E38D94B9}"/>
            </a:ext>
          </a:extLst>
        </p:cNvPr>
        <p:cNvGrpSpPr/>
        <p:nvPr/>
      </p:nvGrpSpPr>
      <p:grpSpPr>
        <a:xfrm>
          <a:off x="0" y="0"/>
          <a:ext cx="0" cy="0"/>
          <a:chOff x="0" y="0"/>
          <a:chExt cx="0" cy="0"/>
        </a:xfrm>
      </p:grpSpPr>
      <p:pic>
        <p:nvPicPr>
          <p:cNvPr id="10" name="Picture 9" descr="A room with trees and plants&#10;&#10;AI-generated content may be incorrect.">
            <a:extLst>
              <a:ext uri="{FF2B5EF4-FFF2-40B4-BE49-F238E27FC236}">
                <a16:creationId xmlns:a16="http://schemas.microsoft.com/office/drawing/2014/main" id="{161BB78D-1340-722E-CB86-B1CBF9CD6EC3}"/>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083" b="1083"/>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4F9D744-5503-4AB6-F1CF-9E31B0F9BEC9}"/>
              </a:ext>
            </a:extLst>
          </p:cNvPr>
          <p:cNvSpPr/>
          <p:nvPr/>
        </p:nvSpPr>
        <p:spPr>
          <a:xfrm>
            <a:off x="0" y="-1"/>
            <a:ext cx="12192000" cy="6858000"/>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AAAAE47-C1EB-E306-537A-680F9D764316}"/>
              </a:ext>
            </a:extLst>
          </p:cNvPr>
          <p:cNvSpPr/>
          <p:nvPr/>
        </p:nvSpPr>
        <p:spPr>
          <a:xfrm>
            <a:off x="0" y="2129050"/>
            <a:ext cx="7310651" cy="3689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C5A"/>
              </a:solidFill>
            </a:endParaRPr>
          </a:p>
        </p:txBody>
      </p:sp>
      <p:sp>
        <p:nvSpPr>
          <p:cNvPr id="3" name="Title 1">
            <a:extLst>
              <a:ext uri="{FF2B5EF4-FFF2-40B4-BE49-F238E27FC236}">
                <a16:creationId xmlns:a16="http://schemas.microsoft.com/office/drawing/2014/main" id="{9705418E-4953-EA1C-7291-F3CE757FF88D}"/>
              </a:ext>
            </a:extLst>
          </p:cNvPr>
          <p:cNvSpPr>
            <a:spLocks noGrp="1"/>
          </p:cNvSpPr>
          <p:nvPr>
            <p:ph type="title"/>
          </p:nvPr>
        </p:nvSpPr>
        <p:spPr>
          <a:xfrm>
            <a:off x="1336370" y="2386546"/>
            <a:ext cx="4759630" cy="2342405"/>
          </a:xfrm>
        </p:spPr>
        <p:txBody>
          <a:bodyPr>
            <a:noAutofit/>
          </a:bodyPr>
          <a:lstStyle/>
          <a:p>
            <a:r>
              <a:rPr lang="en-US" sz="1600" b="1" dirty="0">
                <a:solidFill>
                  <a:srgbClr val="002C5A"/>
                </a:solidFill>
                <a:latin typeface="Arial" panose="020B0604020202020204" pitchFamily="34" charset="0"/>
                <a:cs typeface="Arial" panose="020B0604020202020204" pitchFamily="34" charset="0"/>
              </a:rPr>
              <a:t>This e-learning course is designed to support our business partners on their sustainability journey. </a:t>
            </a:r>
            <a:br>
              <a:rPr lang="en-US" sz="1600" b="1" dirty="0">
                <a:solidFill>
                  <a:srgbClr val="002C5A"/>
                </a:solidFill>
                <a:latin typeface="Arial" panose="020B0604020202020204" pitchFamily="34" charset="0"/>
                <a:cs typeface="Arial" panose="020B0604020202020204" pitchFamily="34" charset="0"/>
              </a:rPr>
            </a:br>
            <a:br>
              <a:rPr lang="en-US" sz="1600" b="1" dirty="0">
                <a:solidFill>
                  <a:srgbClr val="002C5A"/>
                </a:solidFill>
                <a:latin typeface="Arial" panose="020B0604020202020204" pitchFamily="34" charset="0"/>
                <a:cs typeface="Arial" panose="020B0604020202020204" pitchFamily="34" charset="0"/>
              </a:rPr>
            </a:br>
            <a:r>
              <a:rPr lang="en-US" sz="1600" dirty="0">
                <a:solidFill>
                  <a:srgbClr val="002C5A"/>
                </a:solidFill>
                <a:latin typeface="Arial" panose="020B0604020202020204" pitchFamily="34" charset="0"/>
                <a:cs typeface="Arial" panose="020B0604020202020204" pitchFamily="34" charset="0"/>
              </a:rPr>
              <a:t>It will equip you with key knowledge, clarify our expectations, and offer practical guidance on sustainable supply chain management.</a:t>
            </a:r>
          </a:p>
        </p:txBody>
      </p:sp>
      <p:sp>
        <p:nvSpPr>
          <p:cNvPr id="4" name="Rectangle 3">
            <a:extLst>
              <a:ext uri="{FF2B5EF4-FFF2-40B4-BE49-F238E27FC236}">
                <a16:creationId xmlns:a16="http://schemas.microsoft.com/office/drawing/2014/main" id="{54F426E3-C852-E330-6B2A-FDAAC95CEB23}"/>
              </a:ext>
            </a:extLst>
          </p:cNvPr>
          <p:cNvSpPr/>
          <p:nvPr/>
        </p:nvSpPr>
        <p:spPr>
          <a:xfrm>
            <a:off x="0" y="832513"/>
            <a:ext cx="7310651" cy="1296537"/>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aret Down with solid fill">
            <a:extLst>
              <a:ext uri="{FF2B5EF4-FFF2-40B4-BE49-F238E27FC236}">
                <a16:creationId xmlns:a16="http://schemas.microsoft.com/office/drawing/2014/main" id="{72B71D16-BD69-F871-5A56-730343EAF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498610" y="4856466"/>
            <a:ext cx="457200" cy="457200"/>
          </a:xfrm>
          <a:prstGeom prst="rect">
            <a:avLst/>
          </a:prstGeom>
        </p:spPr>
      </p:pic>
      <p:pic>
        <p:nvPicPr>
          <p:cNvPr id="14" name="Graphic 13" descr="Caret Down with solid fill">
            <a:extLst>
              <a:ext uri="{FF2B5EF4-FFF2-40B4-BE49-F238E27FC236}">
                <a16:creationId xmlns:a16="http://schemas.microsoft.com/office/drawing/2014/main" id="{41C041DF-2BEB-5B61-B815-4294B4B114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a:off x="5902089" y="4856466"/>
            <a:ext cx="457200" cy="457200"/>
          </a:xfrm>
          <a:prstGeom prst="rect">
            <a:avLst/>
          </a:prstGeom>
        </p:spPr>
      </p:pic>
      <p:sp>
        <p:nvSpPr>
          <p:cNvPr id="8" name="TextBox 7">
            <a:extLst>
              <a:ext uri="{FF2B5EF4-FFF2-40B4-BE49-F238E27FC236}">
                <a16:creationId xmlns:a16="http://schemas.microsoft.com/office/drawing/2014/main" id="{AFF35CC0-0290-398C-DE31-D934D22786B3}"/>
              </a:ext>
            </a:extLst>
          </p:cNvPr>
          <p:cNvSpPr txBox="1"/>
          <p:nvPr/>
        </p:nvSpPr>
        <p:spPr>
          <a:xfrm>
            <a:off x="5763507" y="5312233"/>
            <a:ext cx="1348285" cy="253916"/>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the arrow</a:t>
            </a:r>
          </a:p>
        </p:txBody>
      </p:sp>
      <p:sp>
        <p:nvSpPr>
          <p:cNvPr id="9" name="Title 1">
            <a:extLst>
              <a:ext uri="{FF2B5EF4-FFF2-40B4-BE49-F238E27FC236}">
                <a16:creationId xmlns:a16="http://schemas.microsoft.com/office/drawing/2014/main" id="{02D163AA-BCF6-07B0-67C0-51EE1A15FF43}"/>
              </a:ext>
            </a:extLst>
          </p:cNvPr>
          <p:cNvSpPr txBox="1">
            <a:spLocks/>
          </p:cNvSpPr>
          <p:nvPr/>
        </p:nvSpPr>
        <p:spPr>
          <a:xfrm>
            <a:off x="1336371" y="1127585"/>
            <a:ext cx="5349564" cy="83349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At e&amp; PPF Telecom Group, we are committed to excellence, continuous improvement, and responsible growth. </a:t>
            </a:r>
            <a:endParaRPr lang="bg-BG" sz="20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04450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3D2432-0CC1-5EE4-83F8-6FD73F55218F}"/>
            </a:ext>
          </a:extLst>
        </p:cNvPr>
        <p:cNvGrpSpPr/>
        <p:nvPr/>
      </p:nvGrpSpPr>
      <p:grpSpPr>
        <a:xfrm>
          <a:off x="0" y="0"/>
          <a:ext cx="0" cy="0"/>
          <a:chOff x="0" y="0"/>
          <a:chExt cx="0" cy="0"/>
        </a:xfrm>
      </p:grpSpPr>
      <p:pic>
        <p:nvPicPr>
          <p:cNvPr id="6" name="Picture 5" descr="A group of people sitting in a room&#10;&#10;AI-generated content may be incorrect.">
            <a:extLst>
              <a:ext uri="{FF2B5EF4-FFF2-40B4-BE49-F238E27FC236}">
                <a16:creationId xmlns:a16="http://schemas.microsoft.com/office/drawing/2014/main" id="{D6333A1A-9D49-D72A-0BA5-3F22465A89A8}"/>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3619ABEF-9FBF-3125-C323-186D58DCC8D2}"/>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EC26E70E-08EE-FDBD-9BB6-7AE094F107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8EBC2F1C-81D7-B96B-E741-42E3D11FB6A0}"/>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07A26B8C-2E43-7BD8-C1DE-6294569C3FB9}"/>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14EEDC5D-4754-AA65-FF2C-326E3DC03322}"/>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6DA87186-2A13-FA70-82C6-D50E5996F3BD}"/>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9A46E5E3-22BD-9654-B190-465EAA3390D0}"/>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5948B053-19B9-C48C-9461-2D4BBC8B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EA405329-80A9-D2D9-B505-F0BD649393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4D5A17DB-7E20-1D62-BC1C-6662A0B3C89F}"/>
              </a:ext>
            </a:extLst>
          </p:cNvPr>
          <p:cNvSpPr txBox="1"/>
          <p:nvPr/>
        </p:nvSpPr>
        <p:spPr>
          <a:xfrm>
            <a:off x="1238585" y="2392993"/>
            <a:ext cx="3761678" cy="1894365"/>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Human rights are basic rights and freedoms that belong to every person in the world, from birth until death, regardless of race, sex, nationality, ethnicity, language, religion, or any other status. </a:t>
            </a:r>
          </a:p>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Everyone is entitled to these rights, without discrimination. </a:t>
            </a:r>
            <a:endParaRPr lang="bg-BG" sz="14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cxnSp>
        <p:nvCxnSpPr>
          <p:cNvPr id="17" name="Straight Arrow Connector 11">
            <a:extLst>
              <a:ext uri="{FF2B5EF4-FFF2-40B4-BE49-F238E27FC236}">
                <a16:creationId xmlns:a16="http://schemas.microsoft.com/office/drawing/2014/main" id="{017FEDE5-A2BC-0AA9-0AE6-E3862775FCC6}"/>
              </a:ext>
            </a:extLst>
          </p:cNvPr>
          <p:cNvCxnSpPr>
            <a:cxnSpLocks/>
          </p:cNvCxnSpPr>
          <p:nvPr/>
        </p:nvCxnSpPr>
        <p:spPr>
          <a:xfrm flipV="1">
            <a:off x="952590" y="2491133"/>
            <a:ext cx="0" cy="1753545"/>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7000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C411C7-2830-1A73-CBAC-A421F2CC42B6}"/>
            </a:ext>
          </a:extLst>
        </p:cNvPr>
        <p:cNvGrpSpPr/>
        <p:nvPr/>
      </p:nvGrpSpPr>
      <p:grpSpPr>
        <a:xfrm>
          <a:off x="0" y="0"/>
          <a:ext cx="0" cy="0"/>
          <a:chOff x="0" y="0"/>
          <a:chExt cx="0" cy="0"/>
        </a:xfrm>
      </p:grpSpPr>
      <p:pic>
        <p:nvPicPr>
          <p:cNvPr id="15" name="Picture 14" descr="A group of people sitting in a room&#10;&#10;AI-generated content may be incorrect.">
            <a:extLst>
              <a:ext uri="{FF2B5EF4-FFF2-40B4-BE49-F238E27FC236}">
                <a16:creationId xmlns:a16="http://schemas.microsoft.com/office/drawing/2014/main" id="{65738935-02DB-4B61-86F3-FA24389954DA}"/>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8E19A911-2FA3-A2C4-D24E-FAC8499ECE7B}"/>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raphic 17" descr="Caret Down with solid fill">
            <a:extLst>
              <a:ext uri="{FF2B5EF4-FFF2-40B4-BE49-F238E27FC236}">
                <a16:creationId xmlns:a16="http://schemas.microsoft.com/office/drawing/2014/main" id="{355F5A90-E716-9D48-E0B8-8E1A650CC7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247B9E21-9901-A1F2-018F-570160F7DC2F}"/>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234576CD-E009-C215-E86F-979D5CF16B60}"/>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F1EB8D9A-359B-1D10-532B-F827D1078A0E}"/>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AB1A9592-7489-E379-FCDE-A6FEF91B6160}"/>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28546EB5-64EE-515A-E413-154B0E4790B4}"/>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37C98581-BBF0-F6EA-6C5B-0EAB23237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A8B89361-66E8-62DD-F81D-9B5832970F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ADBEDE79-D3F8-D0E2-2712-66CCC4E3FF06}"/>
              </a:ext>
            </a:extLst>
          </p:cNvPr>
          <p:cNvSpPr txBox="1"/>
          <p:nvPr/>
        </p:nvSpPr>
        <p:spPr>
          <a:xfrm>
            <a:off x="775649" y="1603806"/>
            <a:ext cx="8148432" cy="536622"/>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Fundamental human rights are protected and promoted through various key international standards and documents. </a:t>
            </a:r>
          </a:p>
        </p:txBody>
      </p:sp>
      <p:grpSp>
        <p:nvGrpSpPr>
          <p:cNvPr id="4" name="Group 3">
            <a:extLst>
              <a:ext uri="{FF2B5EF4-FFF2-40B4-BE49-F238E27FC236}">
                <a16:creationId xmlns:a16="http://schemas.microsoft.com/office/drawing/2014/main" id="{2691A3CD-7876-0565-92B8-D244C9EDF1BE}"/>
              </a:ext>
            </a:extLst>
          </p:cNvPr>
          <p:cNvGrpSpPr/>
          <p:nvPr/>
        </p:nvGrpSpPr>
        <p:grpSpPr>
          <a:xfrm>
            <a:off x="868246" y="2581010"/>
            <a:ext cx="7844476" cy="384647"/>
            <a:chOff x="868246" y="2581010"/>
            <a:chExt cx="7844476" cy="384647"/>
          </a:xfrm>
        </p:grpSpPr>
        <p:sp>
          <p:nvSpPr>
            <p:cNvPr id="2" name="Rectangle 1">
              <a:extLst>
                <a:ext uri="{FF2B5EF4-FFF2-40B4-BE49-F238E27FC236}">
                  <a16:creationId xmlns:a16="http://schemas.microsoft.com/office/drawing/2014/main" id="{713530A5-32DC-C345-8F42-9B74F3B3512A}"/>
                </a:ext>
              </a:extLst>
            </p:cNvPr>
            <p:cNvSpPr/>
            <p:nvPr/>
          </p:nvSpPr>
          <p:spPr>
            <a:xfrm>
              <a:off x="868246" y="2586841"/>
              <a:ext cx="7844476" cy="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The Universal Declaration of Human Rights (UDHR)</a:t>
              </a:r>
              <a:endParaRPr lang="en-US" sz="1400" dirty="0">
                <a:solidFill>
                  <a:srgbClr val="002C5A"/>
                </a:solidFill>
              </a:endParaRPr>
            </a:p>
          </p:txBody>
        </p:sp>
        <p:pic>
          <p:nvPicPr>
            <p:cNvPr id="6" name="Graphic 5" descr="Badge Follow with solid fill">
              <a:extLst>
                <a:ext uri="{FF2B5EF4-FFF2-40B4-BE49-F238E27FC236}">
                  <a16:creationId xmlns:a16="http://schemas.microsoft.com/office/drawing/2014/main" id="{195DC6AE-A2F4-B282-0E2E-5806CBC2AA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6492" y="2581010"/>
              <a:ext cx="378816" cy="378816"/>
            </a:xfrm>
            <a:prstGeom prst="rect">
              <a:avLst/>
            </a:prstGeom>
          </p:spPr>
        </p:pic>
      </p:grpSp>
      <p:grpSp>
        <p:nvGrpSpPr>
          <p:cNvPr id="13" name="Group 12">
            <a:extLst>
              <a:ext uri="{FF2B5EF4-FFF2-40B4-BE49-F238E27FC236}">
                <a16:creationId xmlns:a16="http://schemas.microsoft.com/office/drawing/2014/main" id="{EC2CE78F-8CBA-BF24-C854-FCD60DE22802}"/>
              </a:ext>
            </a:extLst>
          </p:cNvPr>
          <p:cNvGrpSpPr/>
          <p:nvPr/>
        </p:nvGrpSpPr>
        <p:grpSpPr>
          <a:xfrm>
            <a:off x="868245" y="3145631"/>
            <a:ext cx="7844477" cy="384647"/>
            <a:chOff x="868245" y="3145631"/>
            <a:chExt cx="7844477" cy="384647"/>
          </a:xfrm>
        </p:grpSpPr>
        <p:sp>
          <p:nvSpPr>
            <p:cNvPr id="3" name="Rectangle 2">
              <a:extLst>
                <a:ext uri="{FF2B5EF4-FFF2-40B4-BE49-F238E27FC236}">
                  <a16:creationId xmlns:a16="http://schemas.microsoft.com/office/drawing/2014/main" id="{0E529000-0124-2A5F-A670-2D9AE52D4E1F}"/>
                </a:ext>
              </a:extLst>
            </p:cNvPr>
            <p:cNvSpPr/>
            <p:nvPr/>
          </p:nvSpPr>
          <p:spPr>
            <a:xfrm>
              <a:off x="868245" y="3151462"/>
              <a:ext cx="7844477" cy="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The UN Guiding Principles on Business and Human Rights Framework </a:t>
              </a:r>
              <a:endParaRPr lang="en-US" sz="1400" dirty="0">
                <a:solidFill>
                  <a:srgbClr val="002C5A"/>
                </a:solidFill>
              </a:endParaRPr>
            </a:p>
          </p:txBody>
        </p:sp>
        <p:pic>
          <p:nvPicPr>
            <p:cNvPr id="7" name="Graphic 6" descr="Badge Follow with solid fill">
              <a:extLst>
                <a:ext uri="{FF2B5EF4-FFF2-40B4-BE49-F238E27FC236}">
                  <a16:creationId xmlns:a16="http://schemas.microsoft.com/office/drawing/2014/main" id="{B50F7994-845E-E5A0-4F50-5A876C64C6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6492" y="3145631"/>
              <a:ext cx="378816" cy="378816"/>
            </a:xfrm>
            <a:prstGeom prst="rect">
              <a:avLst/>
            </a:prstGeom>
          </p:spPr>
        </p:pic>
      </p:grpSp>
      <p:sp>
        <p:nvSpPr>
          <p:cNvPr id="8" name="TextBox 7">
            <a:extLst>
              <a:ext uri="{FF2B5EF4-FFF2-40B4-BE49-F238E27FC236}">
                <a16:creationId xmlns:a16="http://schemas.microsoft.com/office/drawing/2014/main" id="{C890F2D5-DF72-9F9C-1018-CD483C8C8418}"/>
              </a:ext>
            </a:extLst>
          </p:cNvPr>
          <p:cNvSpPr txBox="1"/>
          <p:nvPr/>
        </p:nvSpPr>
        <p:spPr>
          <a:xfrm>
            <a:off x="868246" y="2290542"/>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plus sign to read more.</a:t>
            </a:r>
          </a:p>
        </p:txBody>
      </p:sp>
    </p:spTree>
    <p:custDataLst>
      <p:tags r:id="rId1"/>
    </p:custDataLst>
    <p:extLst>
      <p:ext uri="{BB962C8B-B14F-4D97-AF65-F5344CB8AC3E}">
        <p14:creationId xmlns:p14="http://schemas.microsoft.com/office/powerpoint/2010/main" val="31025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59A514-0AE2-97D4-6722-D826D324A11D}"/>
            </a:ext>
          </a:extLst>
        </p:cNvPr>
        <p:cNvGrpSpPr/>
        <p:nvPr/>
      </p:nvGrpSpPr>
      <p:grpSpPr>
        <a:xfrm>
          <a:off x="0" y="0"/>
          <a:ext cx="0" cy="0"/>
          <a:chOff x="0" y="0"/>
          <a:chExt cx="0" cy="0"/>
        </a:xfrm>
      </p:grpSpPr>
      <p:pic>
        <p:nvPicPr>
          <p:cNvPr id="4" name="Picture 3" descr="A group of people sitting in a room&#10;&#10;AI-generated content may be incorrect.">
            <a:extLst>
              <a:ext uri="{FF2B5EF4-FFF2-40B4-BE49-F238E27FC236}">
                <a16:creationId xmlns:a16="http://schemas.microsoft.com/office/drawing/2014/main" id="{CEB30A1B-8851-F072-A34E-F6A989B34617}"/>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5D33B3A4-6618-9085-1545-6E6344C5737A}"/>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raphic 17" descr="Caret Down with solid fill">
            <a:extLst>
              <a:ext uri="{FF2B5EF4-FFF2-40B4-BE49-F238E27FC236}">
                <a16:creationId xmlns:a16="http://schemas.microsoft.com/office/drawing/2014/main" id="{B01B8AE1-03A8-1D10-77FE-9718EEA9F7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9C7CA1A6-EF73-56C2-9D8F-E153189F9073}"/>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12BB2EEE-CD4A-A232-B788-4E7957656920}"/>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8895EC4C-7E24-9452-8C77-B807600B9208}"/>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9E108472-324C-CBF1-AB99-BC60D3F7E231}"/>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0884B23D-E2DF-ABA8-5CA8-D6BF990940E7}"/>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20F2D6FF-8702-6B73-6ABE-97ADB1BF20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82F1CEB2-C3DB-C04E-DC6A-9A69DB7B3E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D443DEE8-62C6-080E-C462-D6F9C6D6E88E}"/>
              </a:ext>
            </a:extLst>
          </p:cNvPr>
          <p:cNvSpPr txBox="1"/>
          <p:nvPr/>
        </p:nvSpPr>
        <p:spPr>
          <a:xfrm>
            <a:off x="775649" y="1603806"/>
            <a:ext cx="8148432" cy="536622"/>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Fundamental human rights are protected and promoted through various key international standards and documents. </a:t>
            </a:r>
          </a:p>
        </p:txBody>
      </p:sp>
      <p:sp>
        <p:nvSpPr>
          <p:cNvPr id="2" name="Rectangle 1">
            <a:extLst>
              <a:ext uri="{FF2B5EF4-FFF2-40B4-BE49-F238E27FC236}">
                <a16:creationId xmlns:a16="http://schemas.microsoft.com/office/drawing/2014/main" id="{9BECEAC2-60F7-CB94-AD0D-B96727E77E77}"/>
              </a:ext>
            </a:extLst>
          </p:cNvPr>
          <p:cNvSpPr/>
          <p:nvPr/>
        </p:nvSpPr>
        <p:spPr>
          <a:xfrm>
            <a:off x="868246" y="2586841"/>
            <a:ext cx="7844476" cy="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The Universal Declaration of Human Rights (UDHR)</a:t>
            </a:r>
            <a:endParaRPr lang="en-US" sz="1400" dirty="0">
              <a:solidFill>
                <a:srgbClr val="002C5A"/>
              </a:solidFill>
            </a:endParaRPr>
          </a:p>
        </p:txBody>
      </p:sp>
      <p:sp>
        <p:nvSpPr>
          <p:cNvPr id="29" name="Rectangle 28">
            <a:extLst>
              <a:ext uri="{FF2B5EF4-FFF2-40B4-BE49-F238E27FC236}">
                <a16:creationId xmlns:a16="http://schemas.microsoft.com/office/drawing/2014/main" id="{FC19F487-A7D2-99C9-7B2C-3AE2784F3550}"/>
              </a:ext>
            </a:extLst>
          </p:cNvPr>
          <p:cNvSpPr/>
          <p:nvPr/>
        </p:nvSpPr>
        <p:spPr>
          <a:xfrm>
            <a:off x="902971" y="2907783"/>
            <a:ext cx="7562337" cy="140992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9475265-3174-1180-4D9B-1391B8525188}"/>
              </a:ext>
            </a:extLst>
          </p:cNvPr>
          <p:cNvSpPr/>
          <p:nvPr/>
        </p:nvSpPr>
        <p:spPr>
          <a:xfrm>
            <a:off x="868245" y="4598295"/>
            <a:ext cx="7844477" cy="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The UN Guiding Principles on Business and Human Rights Framework </a:t>
            </a:r>
            <a:endParaRPr lang="en-US" sz="1400" dirty="0">
              <a:solidFill>
                <a:srgbClr val="002C5A"/>
              </a:solidFill>
            </a:endParaRPr>
          </a:p>
        </p:txBody>
      </p:sp>
      <p:pic>
        <p:nvPicPr>
          <p:cNvPr id="6" name="Graphic 5" descr="Badge Follow with solid fill">
            <a:extLst>
              <a:ext uri="{FF2B5EF4-FFF2-40B4-BE49-F238E27FC236}">
                <a16:creationId xmlns:a16="http://schemas.microsoft.com/office/drawing/2014/main" id="{811A2EF8-65DE-0EE5-BE84-3AC8216BE7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6492" y="2581010"/>
            <a:ext cx="378816" cy="378816"/>
          </a:xfrm>
          <a:prstGeom prst="rect">
            <a:avLst/>
          </a:prstGeom>
        </p:spPr>
      </p:pic>
      <p:pic>
        <p:nvPicPr>
          <p:cNvPr id="7" name="Graphic 6" descr="Badge Follow with solid fill">
            <a:extLst>
              <a:ext uri="{FF2B5EF4-FFF2-40B4-BE49-F238E27FC236}">
                <a16:creationId xmlns:a16="http://schemas.microsoft.com/office/drawing/2014/main" id="{08FA26CC-FDCD-085F-6560-01E410CC95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6492" y="4592464"/>
            <a:ext cx="378816" cy="378816"/>
          </a:xfrm>
          <a:prstGeom prst="rect">
            <a:avLst/>
          </a:prstGeom>
        </p:spPr>
      </p:pic>
      <p:sp>
        <p:nvSpPr>
          <p:cNvPr id="8" name="TextBox 7">
            <a:extLst>
              <a:ext uri="{FF2B5EF4-FFF2-40B4-BE49-F238E27FC236}">
                <a16:creationId xmlns:a16="http://schemas.microsoft.com/office/drawing/2014/main" id="{9B2E4BE4-B6F4-23A8-15AD-48B6102652AC}"/>
              </a:ext>
            </a:extLst>
          </p:cNvPr>
          <p:cNvSpPr txBox="1"/>
          <p:nvPr/>
        </p:nvSpPr>
        <p:spPr>
          <a:xfrm>
            <a:off x="868246" y="2290542"/>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plus sign to read more</a:t>
            </a:r>
          </a:p>
        </p:txBody>
      </p:sp>
      <p:sp>
        <p:nvSpPr>
          <p:cNvPr id="28" name="TextBox 27">
            <a:extLst>
              <a:ext uri="{FF2B5EF4-FFF2-40B4-BE49-F238E27FC236}">
                <a16:creationId xmlns:a16="http://schemas.microsoft.com/office/drawing/2014/main" id="{192E0F00-BE77-B441-FF9D-9A5C3C7AC9A6}"/>
              </a:ext>
            </a:extLst>
          </p:cNvPr>
          <p:cNvSpPr txBox="1"/>
          <p:nvPr/>
        </p:nvSpPr>
        <p:spPr>
          <a:xfrm>
            <a:off x="1146820" y="3194123"/>
            <a:ext cx="6745046" cy="767133"/>
          </a:xfrm>
          <a:prstGeom prst="rect">
            <a:avLst/>
          </a:prstGeom>
          <a:noFill/>
        </p:spPr>
        <p:txBody>
          <a:bodyPr wrap="square">
            <a:spAutoFit/>
          </a:bodyPr>
          <a:lstStyle/>
          <a:p>
            <a:pPr marL="0" indent="0">
              <a:lnSpc>
                <a:spcPct val="107000"/>
              </a:lnSpc>
              <a:spcBef>
                <a:spcPts val="800"/>
              </a:spcBef>
              <a:spcAft>
                <a:spcPts val="800"/>
              </a:spcAft>
              <a:buNone/>
            </a:pPr>
            <a:r>
              <a:rPr lang="en-US" sz="1400" dirty="0">
                <a:solidFill>
                  <a:schemeClr val="bg1"/>
                </a:solidFill>
                <a:effectLst/>
                <a:latin typeface="Arial" panose="020B0604020202020204" pitchFamily="34" charset="0"/>
                <a:ea typeface="Aptos" panose="020B0004020202020204" pitchFamily="34" charset="0"/>
                <a:cs typeface="Arial" panose="020B0604020202020204" pitchFamily="34" charset="0"/>
              </a:rPr>
              <a:t>The Universal Declaration of Human Rights (UDHR), adopted by the United Nations serves as a cornerstone, outlining basic civil, political, economic, social, and cultural rights that all individuals are entitled to. </a:t>
            </a:r>
            <a:endParaRPr lang="bg-BG" sz="14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54219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74CD07-4930-A75D-D848-3A92CAC421E1}"/>
            </a:ext>
          </a:extLst>
        </p:cNvPr>
        <p:cNvGrpSpPr/>
        <p:nvPr/>
      </p:nvGrpSpPr>
      <p:grpSpPr>
        <a:xfrm>
          <a:off x="0" y="0"/>
          <a:ext cx="0" cy="0"/>
          <a:chOff x="0" y="0"/>
          <a:chExt cx="0" cy="0"/>
        </a:xfrm>
      </p:grpSpPr>
      <p:pic>
        <p:nvPicPr>
          <p:cNvPr id="4" name="Picture 3" descr="A group of people sitting in a room&#10;&#10;AI-generated content may be incorrect.">
            <a:extLst>
              <a:ext uri="{FF2B5EF4-FFF2-40B4-BE49-F238E27FC236}">
                <a16:creationId xmlns:a16="http://schemas.microsoft.com/office/drawing/2014/main" id="{56785517-278A-D39C-7191-C9E7A7B2BC4E}"/>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E1C54A29-7D98-A3EC-1AF2-BCB617204DBC}"/>
              </a:ext>
            </a:extLst>
          </p:cNvPr>
          <p:cNvSpPr/>
          <p:nvPr/>
        </p:nvSpPr>
        <p:spPr>
          <a:xfrm>
            <a:off x="-13087"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785E066A-13EC-D586-C0B9-B392C8369F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8BD009E0-3F8D-CA6D-C782-D92FAD56CDA4}"/>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CF5CB56E-5638-6E7B-43F4-729982FB31AA}"/>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077A2628-28F8-C4C7-5EAF-0A8632BD41E2}"/>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F8F32AA9-87C6-ABE5-5AB1-EEA4C8568CD3}"/>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8B2B9498-15C2-4E34-531D-95957ED8A769}"/>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62CBF8A5-F15A-0BE4-3DE5-68DFCC8A9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7CF7AC0A-C6F7-338B-7788-980550F0B2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CE686C18-657B-C365-211C-6E0E29E7DCB4}"/>
              </a:ext>
            </a:extLst>
          </p:cNvPr>
          <p:cNvSpPr txBox="1"/>
          <p:nvPr/>
        </p:nvSpPr>
        <p:spPr>
          <a:xfrm>
            <a:off x="775649" y="1603806"/>
            <a:ext cx="8148432" cy="536622"/>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Fundamental human rights are protected and promoted through various key international standards and documents. </a:t>
            </a:r>
          </a:p>
        </p:txBody>
      </p:sp>
      <p:sp>
        <p:nvSpPr>
          <p:cNvPr id="2" name="Rectangle 1">
            <a:extLst>
              <a:ext uri="{FF2B5EF4-FFF2-40B4-BE49-F238E27FC236}">
                <a16:creationId xmlns:a16="http://schemas.microsoft.com/office/drawing/2014/main" id="{84B2741C-343D-0B01-3C0E-CADE6E0A7C73}"/>
              </a:ext>
            </a:extLst>
          </p:cNvPr>
          <p:cNvSpPr/>
          <p:nvPr/>
        </p:nvSpPr>
        <p:spPr>
          <a:xfrm>
            <a:off x="868246" y="2586841"/>
            <a:ext cx="7844476" cy="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The Universal Declaration of Human Rights (UDHR)</a:t>
            </a:r>
            <a:endParaRPr lang="en-US" sz="1400" dirty="0">
              <a:solidFill>
                <a:srgbClr val="002C5A"/>
              </a:solidFill>
            </a:endParaRPr>
          </a:p>
        </p:txBody>
      </p:sp>
      <p:sp>
        <p:nvSpPr>
          <p:cNvPr id="3" name="Rectangle 2">
            <a:extLst>
              <a:ext uri="{FF2B5EF4-FFF2-40B4-BE49-F238E27FC236}">
                <a16:creationId xmlns:a16="http://schemas.microsoft.com/office/drawing/2014/main" id="{35FF18EB-D143-1536-93BC-1DC66421DE4F}"/>
              </a:ext>
            </a:extLst>
          </p:cNvPr>
          <p:cNvSpPr/>
          <p:nvPr/>
        </p:nvSpPr>
        <p:spPr>
          <a:xfrm>
            <a:off x="868245" y="3151462"/>
            <a:ext cx="7844477" cy="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The UN Guiding Principles on Business and Human Rights Framework </a:t>
            </a:r>
            <a:endParaRPr lang="en-US" sz="1400" dirty="0">
              <a:solidFill>
                <a:srgbClr val="002C5A"/>
              </a:solidFill>
            </a:endParaRPr>
          </a:p>
        </p:txBody>
      </p:sp>
      <p:pic>
        <p:nvPicPr>
          <p:cNvPr id="6" name="Graphic 5" descr="Badge Follow with solid fill">
            <a:extLst>
              <a:ext uri="{FF2B5EF4-FFF2-40B4-BE49-F238E27FC236}">
                <a16:creationId xmlns:a16="http://schemas.microsoft.com/office/drawing/2014/main" id="{1B59C494-1CD1-BE8C-223A-365E39036E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6492" y="2581010"/>
            <a:ext cx="378816" cy="378816"/>
          </a:xfrm>
          <a:prstGeom prst="rect">
            <a:avLst/>
          </a:prstGeom>
        </p:spPr>
      </p:pic>
      <p:sp>
        <p:nvSpPr>
          <p:cNvPr id="15" name="Rectangle 14">
            <a:extLst>
              <a:ext uri="{FF2B5EF4-FFF2-40B4-BE49-F238E27FC236}">
                <a16:creationId xmlns:a16="http://schemas.microsoft.com/office/drawing/2014/main" id="{09E6DC3F-14FB-DD8C-3649-5B37EA122F90}"/>
              </a:ext>
            </a:extLst>
          </p:cNvPr>
          <p:cNvSpPr/>
          <p:nvPr/>
        </p:nvSpPr>
        <p:spPr>
          <a:xfrm>
            <a:off x="902971" y="3255026"/>
            <a:ext cx="7627571" cy="322679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adge Follow with solid fill">
            <a:extLst>
              <a:ext uri="{FF2B5EF4-FFF2-40B4-BE49-F238E27FC236}">
                <a16:creationId xmlns:a16="http://schemas.microsoft.com/office/drawing/2014/main" id="{F5F578C0-9BC0-87E6-24C8-0669C642B8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6492" y="3145631"/>
            <a:ext cx="378816" cy="378816"/>
          </a:xfrm>
          <a:prstGeom prst="rect">
            <a:avLst/>
          </a:prstGeom>
        </p:spPr>
      </p:pic>
      <p:sp>
        <p:nvSpPr>
          <p:cNvPr id="8" name="TextBox 7">
            <a:extLst>
              <a:ext uri="{FF2B5EF4-FFF2-40B4-BE49-F238E27FC236}">
                <a16:creationId xmlns:a16="http://schemas.microsoft.com/office/drawing/2014/main" id="{F1FFB9BE-29C0-F291-5632-80DE16A90EBE}"/>
              </a:ext>
            </a:extLst>
          </p:cNvPr>
          <p:cNvSpPr txBox="1"/>
          <p:nvPr/>
        </p:nvSpPr>
        <p:spPr>
          <a:xfrm>
            <a:off x="868246" y="2290542"/>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plus sign to read more</a:t>
            </a:r>
          </a:p>
        </p:txBody>
      </p:sp>
      <p:sp>
        <p:nvSpPr>
          <p:cNvPr id="13" name="TextBox 12">
            <a:extLst>
              <a:ext uri="{FF2B5EF4-FFF2-40B4-BE49-F238E27FC236}">
                <a16:creationId xmlns:a16="http://schemas.microsoft.com/office/drawing/2014/main" id="{8A9166D2-CDF7-B4D9-C74C-F97DEFA023A4}"/>
              </a:ext>
            </a:extLst>
          </p:cNvPr>
          <p:cNvSpPr txBox="1"/>
          <p:nvPr/>
        </p:nvSpPr>
        <p:spPr>
          <a:xfrm>
            <a:off x="1094098" y="3607089"/>
            <a:ext cx="7181802" cy="543547"/>
          </a:xfrm>
          <a:prstGeom prst="rect">
            <a:avLst/>
          </a:prstGeom>
          <a:noFill/>
        </p:spPr>
        <p:txBody>
          <a:bodyPr wrap="square">
            <a:spAutoFit/>
          </a:bodyPr>
          <a:lstStyle/>
          <a:p>
            <a:pPr marL="0" indent="0">
              <a:lnSpc>
                <a:spcPct val="107000"/>
              </a:lnSpc>
              <a:buNone/>
            </a:pPr>
            <a:r>
              <a:rPr lang="en-US" sz="1400" dirty="0">
                <a:solidFill>
                  <a:schemeClr val="bg1"/>
                </a:solidFill>
                <a:effectLst/>
                <a:latin typeface="Arial" panose="020B0604020202020204" pitchFamily="34" charset="0"/>
                <a:ea typeface="Aptos" panose="020B0004020202020204" pitchFamily="34" charset="0"/>
                <a:cs typeface="Arial" panose="020B0604020202020204" pitchFamily="34" charset="0"/>
              </a:rPr>
              <a:t>This framework provides authoritative global standards for action to safeguard human rights in a business context. They are made up of three pillars:</a:t>
            </a:r>
            <a:endParaRPr lang="en-US" sz="1400" dirty="0">
              <a:solidFill>
                <a:schemeClr val="bg1"/>
              </a:solidFill>
            </a:endParaRPr>
          </a:p>
        </p:txBody>
      </p:sp>
      <p:sp>
        <p:nvSpPr>
          <p:cNvPr id="21" name="Rectangle 20">
            <a:extLst>
              <a:ext uri="{FF2B5EF4-FFF2-40B4-BE49-F238E27FC236}">
                <a16:creationId xmlns:a16="http://schemas.microsoft.com/office/drawing/2014/main" id="{8556B62A-E511-2E32-AB6C-8E24049E875C}"/>
              </a:ext>
            </a:extLst>
          </p:cNvPr>
          <p:cNvSpPr/>
          <p:nvPr/>
        </p:nvSpPr>
        <p:spPr>
          <a:xfrm>
            <a:off x="1094099" y="4227787"/>
            <a:ext cx="2516564" cy="2129594"/>
          </a:xfrm>
          <a:prstGeom prst="rect">
            <a:avLst/>
          </a:prstGeom>
          <a:solidFill>
            <a:srgbClr val="002C5A">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rgbClr val="AE6B3B"/>
                </a:solidFill>
                <a:latin typeface="Arial" panose="020B0604020202020204" pitchFamily="34" charset="0"/>
                <a:cs typeface="Arial" panose="020B0604020202020204" pitchFamily="34" charset="0"/>
              </a:rPr>
              <a:t>Protect</a:t>
            </a:r>
            <a:r>
              <a:rPr lang="en-US" sz="1400" b="1" dirty="0">
                <a:solidFill>
                  <a:schemeClr val="bg1"/>
                </a:solidFill>
                <a:latin typeface="Arial" panose="020B0604020202020204" pitchFamily="34" charset="0"/>
                <a:cs typeface="Arial" panose="020B0604020202020204" pitchFamily="34" charset="0"/>
              </a:rPr>
              <a:t> </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States have the obligation to protect against human rights abuses by third parties, including businesses, through appropriate policies, regulation, and adjudication</a:t>
            </a:r>
            <a:endParaRPr lang="bg-BG" sz="1400" dirty="0">
              <a:solidFill>
                <a:schemeClr val="bg1"/>
              </a:solidFill>
              <a:latin typeface="Arial" panose="020B0604020202020204" pitchFamily="34" charset="0"/>
              <a:ea typeface="Aptos" panose="020B00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A0288378-7AD6-8958-D832-35CE076FC725}"/>
              </a:ext>
            </a:extLst>
          </p:cNvPr>
          <p:cNvSpPr/>
          <p:nvPr/>
        </p:nvSpPr>
        <p:spPr>
          <a:xfrm>
            <a:off x="3635294" y="4227787"/>
            <a:ext cx="2307988" cy="2129594"/>
          </a:xfrm>
          <a:prstGeom prst="rect">
            <a:avLst/>
          </a:prstGeom>
          <a:solidFill>
            <a:srgbClr val="002C5A">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rgbClr val="AE6B3B"/>
                </a:solidFill>
                <a:latin typeface="Arial" panose="020B0604020202020204" pitchFamily="34" charset="0"/>
                <a:ea typeface="Aptos" panose="020B0004020202020204" pitchFamily="34" charset="0"/>
                <a:cs typeface="Arial" panose="020B0604020202020204" pitchFamily="34" charset="0"/>
              </a:rPr>
              <a:t>Respect</a:t>
            </a:r>
          </a:p>
          <a:p>
            <a:endParaRPr lang="en-US" sz="1400" dirty="0">
              <a:solidFill>
                <a:schemeClr val="bg1"/>
              </a:solidFill>
              <a:latin typeface="Arial" panose="020B0604020202020204" pitchFamily="34" charset="0"/>
              <a:ea typeface="Aptos" panose="020B0004020202020204" pitchFamily="34" charset="0"/>
              <a:cs typeface="Arial" panose="020B0604020202020204" pitchFamily="34" charset="0"/>
            </a:endParaRPr>
          </a:p>
          <a:p>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Businesses must act with due diligence to avoid infringing on the rights of others and address adverse impacts with which they are involved</a:t>
            </a:r>
            <a:endParaRPr lang="en-US" sz="1400" dirty="0"/>
          </a:p>
        </p:txBody>
      </p:sp>
      <p:sp>
        <p:nvSpPr>
          <p:cNvPr id="25" name="Rectangle 24">
            <a:extLst>
              <a:ext uri="{FF2B5EF4-FFF2-40B4-BE49-F238E27FC236}">
                <a16:creationId xmlns:a16="http://schemas.microsoft.com/office/drawing/2014/main" id="{F7F4BFF3-C0A5-4186-6A0D-059444AEDFFF}"/>
              </a:ext>
            </a:extLst>
          </p:cNvPr>
          <p:cNvSpPr/>
          <p:nvPr/>
        </p:nvSpPr>
        <p:spPr>
          <a:xfrm>
            <a:off x="5967912" y="4227787"/>
            <a:ext cx="2307988" cy="2129594"/>
          </a:xfrm>
          <a:prstGeom prst="rect">
            <a:avLst/>
          </a:prstGeom>
          <a:solidFill>
            <a:srgbClr val="002C5A">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rgbClr val="AE6B3B"/>
                </a:solidFill>
                <a:latin typeface="Arial" panose="020B0604020202020204" pitchFamily="34" charset="0"/>
                <a:cs typeface="Arial" panose="020B0604020202020204" pitchFamily="34" charset="0"/>
              </a:rPr>
              <a:t>Remedy</a:t>
            </a:r>
            <a:r>
              <a:rPr lang="en-US" sz="1400" b="1" dirty="0">
                <a:solidFill>
                  <a:schemeClr val="bg1"/>
                </a:solidFill>
                <a:latin typeface="Arial" panose="020B0604020202020204" pitchFamily="34" charset="0"/>
                <a:cs typeface="Arial" panose="020B0604020202020204" pitchFamily="34" charset="0"/>
              </a:rPr>
              <a:t> </a:t>
            </a:r>
          </a:p>
          <a:p>
            <a:endParaRPr lang="en-US" sz="1400" dirty="0">
              <a:solidFill>
                <a:schemeClr val="bg1"/>
              </a:solidFill>
              <a:latin typeface="Arial" panose="020B0604020202020204" pitchFamily="34" charset="0"/>
              <a:ea typeface="Aptos" panose="020B0004020202020204" pitchFamily="34" charset="0"/>
              <a:cs typeface="Arial" panose="020B0604020202020204" pitchFamily="34" charset="0"/>
            </a:endParaRPr>
          </a:p>
          <a:p>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Victims of business-related human rights abuses must have access to effective remedy through judicial, administrative, legislative, or other appropriate means</a:t>
            </a:r>
            <a:endParaRPr lang="en-US" sz="14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12822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61C89-F891-D453-DBF3-9DE01DFDCA1D}"/>
            </a:ext>
          </a:extLst>
        </p:cNvPr>
        <p:cNvGrpSpPr/>
        <p:nvPr/>
      </p:nvGrpSpPr>
      <p:grpSpPr>
        <a:xfrm>
          <a:off x="0" y="0"/>
          <a:ext cx="0" cy="0"/>
          <a:chOff x="0" y="0"/>
          <a:chExt cx="0" cy="0"/>
        </a:xfrm>
      </p:grpSpPr>
      <p:pic>
        <p:nvPicPr>
          <p:cNvPr id="2" name="Picture 1" descr="A group of people sitting in a room&#10;&#10;AI-generated content may be incorrect.">
            <a:extLst>
              <a:ext uri="{FF2B5EF4-FFF2-40B4-BE49-F238E27FC236}">
                <a16:creationId xmlns:a16="http://schemas.microsoft.com/office/drawing/2014/main" id="{51830F17-E995-5A3E-61BA-FC38623A1A91}"/>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55E3791A-78E9-65A0-C1B2-3CA3E1FCC74A}"/>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BFFFFA8B-D797-2756-664A-8FCA93CCFB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A1FED96F-A72A-D6BB-4010-5BFDB0C9DA13}"/>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D6930A86-2BD0-4F85-90F6-2B8AE9F700A4}"/>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26078AAD-929D-2163-390B-E86D895B5D80}"/>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DD9CD69C-832E-C43C-5672-CE2C321E434D}"/>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E0104BED-9FDC-DE70-0CFF-E0762C574143}"/>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A5E9A881-C3CB-2A5D-AD54-42F6391EC7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716DD59D-2DF6-E218-628B-DDD7915146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E6B339FD-F833-7282-C23E-AB37F53797AF}"/>
              </a:ext>
            </a:extLst>
          </p:cNvPr>
          <p:cNvSpPr txBox="1"/>
          <p:nvPr/>
        </p:nvSpPr>
        <p:spPr>
          <a:xfrm>
            <a:off x="775649" y="1603806"/>
            <a:ext cx="8148432" cy="306109"/>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 When analyzing human rights within an organization we should keep an eye on:</a:t>
            </a:r>
          </a:p>
        </p:txBody>
      </p:sp>
      <p:grpSp>
        <p:nvGrpSpPr>
          <p:cNvPr id="41" name="Group 40">
            <a:extLst>
              <a:ext uri="{FF2B5EF4-FFF2-40B4-BE49-F238E27FC236}">
                <a16:creationId xmlns:a16="http://schemas.microsoft.com/office/drawing/2014/main" id="{CEF5E00C-D271-02DA-DCC8-27AB163B9C4C}"/>
              </a:ext>
            </a:extLst>
          </p:cNvPr>
          <p:cNvGrpSpPr/>
          <p:nvPr/>
        </p:nvGrpSpPr>
        <p:grpSpPr>
          <a:xfrm>
            <a:off x="946229" y="2214601"/>
            <a:ext cx="9089021" cy="616628"/>
            <a:chOff x="946229" y="2214601"/>
            <a:chExt cx="9089021" cy="616628"/>
          </a:xfrm>
        </p:grpSpPr>
        <p:sp>
          <p:nvSpPr>
            <p:cNvPr id="19" name="Rectangle 18">
              <a:extLst>
                <a:ext uri="{FF2B5EF4-FFF2-40B4-BE49-F238E27FC236}">
                  <a16:creationId xmlns:a16="http://schemas.microsoft.com/office/drawing/2014/main" id="{96F39072-C08C-78D7-3A10-C7DC41011FBB}"/>
                </a:ext>
              </a:extLst>
            </p:cNvPr>
            <p:cNvSpPr/>
            <p:nvPr/>
          </p:nvSpPr>
          <p:spPr>
            <a:xfrm>
              <a:off x="1403429" y="2214601"/>
              <a:ext cx="8631821" cy="616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Violations of labor rights regarding working hours, age, overtime, social insurance, forced labor, child labor, working conditions, occupational health and safety, living wages, violations of freedom of associations</a:t>
              </a:r>
              <a:endParaRPr lang="bg-BG" sz="1400" dirty="0">
                <a:solidFill>
                  <a:srgbClr val="002C5A"/>
                </a:solidFill>
                <a:latin typeface="Arial" panose="020B0604020202020204" pitchFamily="34" charset="0"/>
                <a:cs typeface="Arial" panose="020B0604020202020204" pitchFamily="34" charset="0"/>
              </a:endParaRPr>
            </a:p>
          </p:txBody>
        </p:sp>
        <p:sp>
          <p:nvSpPr>
            <p:cNvPr id="36" name="Arrow: Right 35">
              <a:extLst>
                <a:ext uri="{FF2B5EF4-FFF2-40B4-BE49-F238E27FC236}">
                  <a16:creationId xmlns:a16="http://schemas.microsoft.com/office/drawing/2014/main" id="{B87BDEAC-5C19-D642-04B1-FC65FF6EE5A4}"/>
                </a:ext>
              </a:extLst>
            </p:cNvPr>
            <p:cNvSpPr/>
            <p:nvPr/>
          </p:nvSpPr>
          <p:spPr>
            <a:xfrm>
              <a:off x="946229" y="2292291"/>
              <a:ext cx="457200" cy="457200"/>
            </a:xfrm>
            <a:prstGeom prst="right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DC9774A6-21EA-8841-4EA7-A1930DCE7FC1}"/>
              </a:ext>
            </a:extLst>
          </p:cNvPr>
          <p:cNvGrpSpPr/>
          <p:nvPr/>
        </p:nvGrpSpPr>
        <p:grpSpPr>
          <a:xfrm>
            <a:off x="946229" y="2979977"/>
            <a:ext cx="9089021" cy="616628"/>
            <a:chOff x="946229" y="2979977"/>
            <a:chExt cx="9089021" cy="616628"/>
          </a:xfrm>
        </p:grpSpPr>
        <p:sp>
          <p:nvSpPr>
            <p:cNvPr id="30" name="Rectangle 29">
              <a:extLst>
                <a:ext uri="{FF2B5EF4-FFF2-40B4-BE49-F238E27FC236}">
                  <a16:creationId xmlns:a16="http://schemas.microsoft.com/office/drawing/2014/main" id="{9C0B7B20-EDDC-1BA3-E037-A3B26B7B78E4}"/>
                </a:ext>
              </a:extLst>
            </p:cNvPr>
            <p:cNvSpPr/>
            <p:nvPr/>
          </p:nvSpPr>
          <p:spPr>
            <a:xfrm>
              <a:off x="1403429" y="2979977"/>
              <a:ext cx="8631821" cy="616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Discrimination, unequal treatment, including in terms of gender, race, sexual orientation, disabilities</a:t>
              </a:r>
              <a:endParaRPr lang="bg-BG" sz="1400" dirty="0">
                <a:solidFill>
                  <a:srgbClr val="002C5A"/>
                </a:solidFill>
                <a:latin typeface="Arial" panose="020B0604020202020204" pitchFamily="34" charset="0"/>
                <a:ea typeface="Aptos" panose="020B0004020202020204" pitchFamily="34" charset="0"/>
                <a:cs typeface="Arial" panose="020B0604020202020204" pitchFamily="34" charset="0"/>
              </a:endParaRPr>
            </a:p>
          </p:txBody>
        </p:sp>
        <p:sp>
          <p:nvSpPr>
            <p:cNvPr id="37" name="Arrow: Right 36">
              <a:extLst>
                <a:ext uri="{FF2B5EF4-FFF2-40B4-BE49-F238E27FC236}">
                  <a16:creationId xmlns:a16="http://schemas.microsoft.com/office/drawing/2014/main" id="{BC9B391C-AB05-F723-911B-1514EE9B3D5E}"/>
                </a:ext>
              </a:extLst>
            </p:cNvPr>
            <p:cNvSpPr/>
            <p:nvPr/>
          </p:nvSpPr>
          <p:spPr>
            <a:xfrm>
              <a:off x="946229" y="3063626"/>
              <a:ext cx="457200" cy="457200"/>
            </a:xfrm>
            <a:prstGeom prst="right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B187BF01-5AA0-B692-4549-32BDA38F95E0}"/>
              </a:ext>
            </a:extLst>
          </p:cNvPr>
          <p:cNvGrpSpPr/>
          <p:nvPr/>
        </p:nvGrpSpPr>
        <p:grpSpPr>
          <a:xfrm>
            <a:off x="946229" y="3745353"/>
            <a:ext cx="9089021" cy="616628"/>
            <a:chOff x="946229" y="3745353"/>
            <a:chExt cx="9089021" cy="616628"/>
          </a:xfrm>
        </p:grpSpPr>
        <p:sp>
          <p:nvSpPr>
            <p:cNvPr id="31" name="Rectangle 30">
              <a:extLst>
                <a:ext uri="{FF2B5EF4-FFF2-40B4-BE49-F238E27FC236}">
                  <a16:creationId xmlns:a16="http://schemas.microsoft.com/office/drawing/2014/main" id="{6F7D764C-F0EF-EAE0-F657-B2955013FD8D}"/>
                </a:ext>
              </a:extLst>
            </p:cNvPr>
            <p:cNvSpPr/>
            <p:nvPr/>
          </p:nvSpPr>
          <p:spPr>
            <a:xfrm>
              <a:off x="1403429" y="3745353"/>
              <a:ext cx="8631821" cy="616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7000"/>
                </a:lnSpc>
                <a:spcBef>
                  <a:spcPts val="800"/>
                </a:spcBef>
              </a:pPr>
              <a:r>
                <a:rPr lang="en-US" sz="1400">
                  <a:solidFill>
                    <a:srgbClr val="002C5A"/>
                  </a:solidFill>
                  <a:latin typeface="Arial" panose="020B0604020202020204" pitchFamily="34" charset="0"/>
                  <a:ea typeface="Aptos" panose="020B0004020202020204" pitchFamily="34" charset="0"/>
                  <a:cs typeface="Arial" panose="020B0604020202020204" pitchFamily="34" charset="0"/>
                </a:rPr>
                <a:t>Violations of privacy and freedom of expression</a:t>
              </a:r>
              <a:endParaRPr lang="bg-BG" sz="1400" dirty="0">
                <a:solidFill>
                  <a:srgbClr val="002C5A"/>
                </a:solidFill>
                <a:latin typeface="Arial" panose="020B0604020202020204" pitchFamily="34" charset="0"/>
                <a:ea typeface="Aptos" panose="020B0004020202020204" pitchFamily="34" charset="0"/>
                <a:cs typeface="Arial" panose="020B0604020202020204" pitchFamily="34" charset="0"/>
              </a:endParaRPr>
            </a:p>
          </p:txBody>
        </p:sp>
        <p:sp>
          <p:nvSpPr>
            <p:cNvPr id="38" name="Arrow: Right 37">
              <a:extLst>
                <a:ext uri="{FF2B5EF4-FFF2-40B4-BE49-F238E27FC236}">
                  <a16:creationId xmlns:a16="http://schemas.microsoft.com/office/drawing/2014/main" id="{5ED7CC2C-C405-46E5-D4CF-BD81ED8BADD0}"/>
                </a:ext>
              </a:extLst>
            </p:cNvPr>
            <p:cNvSpPr/>
            <p:nvPr/>
          </p:nvSpPr>
          <p:spPr>
            <a:xfrm>
              <a:off x="946229" y="3834961"/>
              <a:ext cx="457200" cy="457200"/>
            </a:xfrm>
            <a:prstGeom prst="right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BF798CFB-EE97-0B45-71F5-A979F9EFB6FC}"/>
              </a:ext>
            </a:extLst>
          </p:cNvPr>
          <p:cNvGrpSpPr/>
          <p:nvPr/>
        </p:nvGrpSpPr>
        <p:grpSpPr>
          <a:xfrm>
            <a:off x="946229" y="4510729"/>
            <a:ext cx="9089021" cy="616628"/>
            <a:chOff x="946229" y="4510729"/>
            <a:chExt cx="9089021" cy="616628"/>
          </a:xfrm>
        </p:grpSpPr>
        <p:sp>
          <p:nvSpPr>
            <p:cNvPr id="32" name="Rectangle 31">
              <a:extLst>
                <a:ext uri="{FF2B5EF4-FFF2-40B4-BE49-F238E27FC236}">
                  <a16:creationId xmlns:a16="http://schemas.microsoft.com/office/drawing/2014/main" id="{8FB185D7-0010-A699-4167-24F368A8ABB9}"/>
                </a:ext>
              </a:extLst>
            </p:cNvPr>
            <p:cNvSpPr/>
            <p:nvPr/>
          </p:nvSpPr>
          <p:spPr>
            <a:xfrm>
              <a:off x="1403429" y="4510729"/>
              <a:ext cx="8631821" cy="616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Children’s rights and safety online</a:t>
              </a:r>
            </a:p>
          </p:txBody>
        </p:sp>
        <p:sp>
          <p:nvSpPr>
            <p:cNvPr id="39" name="Arrow: Right 38">
              <a:extLst>
                <a:ext uri="{FF2B5EF4-FFF2-40B4-BE49-F238E27FC236}">
                  <a16:creationId xmlns:a16="http://schemas.microsoft.com/office/drawing/2014/main" id="{1A71ED36-8E41-F68A-9A7E-35056746CECD}"/>
                </a:ext>
              </a:extLst>
            </p:cNvPr>
            <p:cNvSpPr/>
            <p:nvPr/>
          </p:nvSpPr>
          <p:spPr>
            <a:xfrm>
              <a:off x="946229" y="4606296"/>
              <a:ext cx="457200" cy="457200"/>
            </a:xfrm>
            <a:prstGeom prst="right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E8815477-465A-D0DB-7C7F-CC1F1D3692DC}"/>
              </a:ext>
            </a:extLst>
          </p:cNvPr>
          <p:cNvGrpSpPr/>
          <p:nvPr/>
        </p:nvGrpSpPr>
        <p:grpSpPr>
          <a:xfrm>
            <a:off x="946229" y="5276105"/>
            <a:ext cx="9089021" cy="616628"/>
            <a:chOff x="946229" y="5276105"/>
            <a:chExt cx="9089021" cy="616628"/>
          </a:xfrm>
        </p:grpSpPr>
        <p:sp>
          <p:nvSpPr>
            <p:cNvPr id="33" name="Rectangle 32">
              <a:extLst>
                <a:ext uri="{FF2B5EF4-FFF2-40B4-BE49-F238E27FC236}">
                  <a16:creationId xmlns:a16="http://schemas.microsoft.com/office/drawing/2014/main" id="{9B8DF147-A832-1514-BCD3-1F94AC094746}"/>
                </a:ext>
              </a:extLst>
            </p:cNvPr>
            <p:cNvSpPr/>
            <p:nvPr/>
          </p:nvSpPr>
          <p:spPr>
            <a:xfrm>
              <a:off x="1403429" y="5276105"/>
              <a:ext cx="8631821" cy="616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Lack of means of redress and grievance systems</a:t>
              </a:r>
              <a:endParaRPr lang="en-US" sz="1400" dirty="0">
                <a:solidFill>
                  <a:srgbClr val="002C5A"/>
                </a:solidFill>
                <a:latin typeface="Arial" panose="020B060402020202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0C0DBFFD-A1C8-3272-0212-3ABEEBF63B23}"/>
                </a:ext>
              </a:extLst>
            </p:cNvPr>
            <p:cNvSpPr/>
            <p:nvPr/>
          </p:nvSpPr>
          <p:spPr>
            <a:xfrm>
              <a:off x="946229" y="5377631"/>
              <a:ext cx="457200" cy="457200"/>
            </a:xfrm>
            <a:prstGeom prst="rightArrow">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486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50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0-#ppt_w/2"/>
                                          </p:val>
                                        </p:tav>
                                        <p:tav tm="100000">
                                          <p:val>
                                            <p:strVal val="#ppt_x"/>
                                          </p:val>
                                        </p:tav>
                                      </p:tavLst>
                                    </p:anim>
                                    <p:anim calcmode="lin" valueType="num">
                                      <p:cBhvr additive="base">
                                        <p:cTn id="17" dur="500" fill="hold"/>
                                        <p:tgtEl>
                                          <p:spTgt spid="42"/>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0-#ppt_w/2"/>
                                          </p:val>
                                        </p:tav>
                                        <p:tav tm="100000">
                                          <p:val>
                                            <p:strVal val="#ppt_x"/>
                                          </p:val>
                                        </p:tav>
                                      </p:tavLst>
                                    </p:anim>
                                    <p:anim calcmode="lin" valueType="num">
                                      <p:cBhvr additive="base">
                                        <p:cTn id="22" dur="500" fill="hold"/>
                                        <p:tgtEl>
                                          <p:spTgt spid="43"/>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stCondLst>
                                    <p:cond delay="50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0-#ppt_w/2"/>
                                          </p:val>
                                        </p:tav>
                                        <p:tav tm="100000">
                                          <p:val>
                                            <p:strVal val="#ppt_x"/>
                                          </p:val>
                                        </p:tav>
                                      </p:tavLst>
                                    </p:anim>
                                    <p:anim calcmode="lin" valueType="num">
                                      <p:cBhvr additive="base">
                                        <p:cTn id="27" dur="500" fill="hold"/>
                                        <p:tgtEl>
                                          <p:spTgt spid="44"/>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 presetClass="entr" presetSubtype="8" fill="hold" nodeType="afterEffect">
                                  <p:stCondLst>
                                    <p:cond delay="50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0-#ppt_w/2"/>
                                          </p:val>
                                        </p:tav>
                                        <p:tav tm="100000">
                                          <p:val>
                                            <p:strVal val="#ppt_x"/>
                                          </p:val>
                                        </p:tav>
                                      </p:tavLst>
                                    </p:anim>
                                    <p:anim calcmode="lin" valueType="num">
                                      <p:cBhvr additive="base">
                                        <p:cTn id="32"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5875A5-9DDC-E694-899E-BA8E247BB20A}"/>
            </a:ext>
          </a:extLst>
        </p:cNvPr>
        <p:cNvGrpSpPr/>
        <p:nvPr/>
      </p:nvGrpSpPr>
      <p:grpSpPr>
        <a:xfrm>
          <a:off x="0" y="0"/>
          <a:ext cx="0" cy="0"/>
          <a:chOff x="0" y="0"/>
          <a:chExt cx="0" cy="0"/>
        </a:xfrm>
      </p:grpSpPr>
      <p:pic>
        <p:nvPicPr>
          <p:cNvPr id="3" name="Picture 2" descr="A group of people sitting in a room&#10;&#10;AI-generated content may be incorrect.">
            <a:extLst>
              <a:ext uri="{FF2B5EF4-FFF2-40B4-BE49-F238E27FC236}">
                <a16:creationId xmlns:a16="http://schemas.microsoft.com/office/drawing/2014/main" id="{9317F917-8FE7-FD45-3598-D777E6F850F9}"/>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2E4CA52E-8250-5606-D381-410434FE3855}"/>
              </a:ext>
            </a:extLst>
          </p:cNvPr>
          <p:cNvSpPr/>
          <p:nvPr/>
        </p:nvSpPr>
        <p:spPr>
          <a:xfrm>
            <a:off x="-13087"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C816389D-5250-823A-703E-9A629827E6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E9C37C2F-0436-E24C-B60F-FFE1E5334B5F}"/>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70D94571-3FC8-F378-F6FB-3CAAF509C242}"/>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2F50A215-DDA4-F843-BA52-5F85AEC152A2}"/>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sp>
        <p:nvSpPr>
          <p:cNvPr id="10" name="Oval 9">
            <a:extLst>
              <a:ext uri="{FF2B5EF4-FFF2-40B4-BE49-F238E27FC236}">
                <a16:creationId xmlns:a16="http://schemas.microsoft.com/office/drawing/2014/main" id="{32157E00-8D48-38A9-724F-4793D726BB5A}"/>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0A1859D-2392-BC31-11AA-167AA0DC4E44}"/>
              </a:ext>
            </a:extLst>
          </p:cNvPr>
          <p:cNvSpPr txBox="1"/>
          <p:nvPr/>
        </p:nvSpPr>
        <p:spPr>
          <a:xfrm>
            <a:off x="775649" y="1953551"/>
            <a:ext cx="6747896" cy="3918317"/>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You’re reviewing a potential new supplier for one of your best-selling products. They offer fast delivery times and prices well below the market average. But during your research, you stumble across a few concerning reports: employees at one of their factories are said to work 14-hour shifts, in unsafe environments, and earn below the legal minimum wage in their country. There’s no official proof - just some articles, social media posts, and employee reviews. Your manager is pushing for fast decisions to meet demand.</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Yes, accept the deal. Our priority is to stay competitive. We don’t have the time or resources to investigate every supplier’s internal practices.</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No, this isn’t acceptable. Even if it’s not on paper, the warning signs are there. Partnering with such a supplier could expose us to ethical risks, legal issues, and brand damage. It’s our responsibility to dig deeper - through audits, clear supplier codes, and protecting worker rights.</a:t>
            </a:r>
          </a:p>
        </p:txBody>
      </p:sp>
      <p:pic>
        <p:nvPicPr>
          <p:cNvPr id="4" name="Graphic 3" descr="Question Mark with solid fill">
            <a:extLst>
              <a:ext uri="{FF2B5EF4-FFF2-40B4-BE49-F238E27FC236}">
                <a16:creationId xmlns:a16="http://schemas.microsoft.com/office/drawing/2014/main" id="{F31316BE-7E60-6A61-FEB3-8C99361EB9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2" name="Rectangle 1">
            <a:extLst>
              <a:ext uri="{FF2B5EF4-FFF2-40B4-BE49-F238E27FC236}">
                <a16:creationId xmlns:a16="http://schemas.microsoft.com/office/drawing/2014/main" id="{24236294-75D5-27EA-56DB-15A25DB632E9}"/>
              </a:ext>
            </a:extLst>
          </p:cNvPr>
          <p:cNvSpPr/>
          <p:nvPr/>
        </p:nvSpPr>
        <p:spPr>
          <a:xfrm>
            <a:off x="10748750" y="6243605"/>
            <a:ext cx="1045192" cy="383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B06F41"/>
                </a:solidFill>
                <a:latin typeface="Arial" panose="020B0604020202020204" pitchFamily="34" charset="0"/>
                <a:cs typeface="Arial" panose="020B0604020202020204" pitchFamily="34" charset="0"/>
              </a:rPr>
              <a:t>Answer</a:t>
            </a:r>
          </a:p>
        </p:txBody>
      </p:sp>
      <p:sp>
        <p:nvSpPr>
          <p:cNvPr id="6" name="TextBox 5">
            <a:extLst>
              <a:ext uri="{FF2B5EF4-FFF2-40B4-BE49-F238E27FC236}">
                <a16:creationId xmlns:a16="http://schemas.microsoft.com/office/drawing/2014/main" id="{449A6707-57C6-E3BD-77A3-A69CB7C4EE9A}"/>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spTree>
    <p:custDataLst>
      <p:tags r:id="rId1"/>
    </p:custDataLst>
    <p:extLst>
      <p:ext uri="{BB962C8B-B14F-4D97-AF65-F5344CB8AC3E}">
        <p14:creationId xmlns:p14="http://schemas.microsoft.com/office/powerpoint/2010/main" val="831375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7AA9A1-19F0-E4FA-E7D7-B3FF93F79881}"/>
            </a:ext>
          </a:extLst>
        </p:cNvPr>
        <p:cNvGrpSpPr/>
        <p:nvPr/>
      </p:nvGrpSpPr>
      <p:grpSpPr>
        <a:xfrm>
          <a:off x="0" y="0"/>
          <a:ext cx="0" cy="0"/>
          <a:chOff x="0" y="0"/>
          <a:chExt cx="0" cy="0"/>
        </a:xfrm>
      </p:grpSpPr>
      <p:pic>
        <p:nvPicPr>
          <p:cNvPr id="3" name="Picture 2" descr="A group of people sitting in a room&#10;&#10;AI-generated content may be incorrect.">
            <a:extLst>
              <a:ext uri="{FF2B5EF4-FFF2-40B4-BE49-F238E27FC236}">
                <a16:creationId xmlns:a16="http://schemas.microsoft.com/office/drawing/2014/main" id="{5AFD1860-9A16-5DD4-6F12-F00E9BA6D18E}"/>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E3BBBB4E-CF2D-87CB-9165-E5FF1D014DDB}"/>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4199CC94-8DE4-7E61-0879-987C048B6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91621401-778E-0E61-3402-37331EF61F56}"/>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EAB97A0A-D02A-4FE7-03CC-56CC7C73CCCC}"/>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81EF6FBD-41DB-F7FF-AD7E-94364139752D}"/>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sp>
        <p:nvSpPr>
          <p:cNvPr id="10" name="Oval 9">
            <a:extLst>
              <a:ext uri="{FF2B5EF4-FFF2-40B4-BE49-F238E27FC236}">
                <a16:creationId xmlns:a16="http://schemas.microsoft.com/office/drawing/2014/main" id="{AD318302-9E57-8799-500B-3594C15F1AE9}"/>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7F7E42B-641E-7E99-CFC2-F5B377A684FC}"/>
              </a:ext>
            </a:extLst>
          </p:cNvPr>
          <p:cNvSpPr txBox="1"/>
          <p:nvPr/>
        </p:nvSpPr>
        <p:spPr>
          <a:xfrm>
            <a:off x="775649" y="1953551"/>
            <a:ext cx="6747896" cy="3918317"/>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You’re reviewing a potential new supplier for one of your best-selling products. They offer fast delivery times and prices well below the market average. But during your research, you stumble across a few concerning reports: employees at one of their factories are said to work 14-hour shifts, in unsafe environments, and earn below the legal minimum wage in their country. There’s no official proof - just some articles, social media posts, and employee reviews. Your manager is pushing for fast decisions to meet demand.</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Yes, accept the deal. Our priority is to stay competitive. We don’t have the time or resources to investigate every supplier’s internal practices.</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No, this isn’t acceptable. Even if it’s not on paper, the warning signs are there. Partnering with such a supplier could expose us to ethical risks, legal issues, and brand damage. It’s our responsibility to dig deeper - through audits, clear supplier codes, and protecting worker rights.</a:t>
            </a:r>
          </a:p>
        </p:txBody>
      </p:sp>
      <p:pic>
        <p:nvPicPr>
          <p:cNvPr id="4" name="Graphic 3" descr="Question Mark with solid fill">
            <a:extLst>
              <a:ext uri="{FF2B5EF4-FFF2-40B4-BE49-F238E27FC236}">
                <a16:creationId xmlns:a16="http://schemas.microsoft.com/office/drawing/2014/main" id="{D3D891FA-AF9A-39F5-88CC-78857DE753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2" name="Rectangle 1">
            <a:extLst>
              <a:ext uri="{FF2B5EF4-FFF2-40B4-BE49-F238E27FC236}">
                <a16:creationId xmlns:a16="http://schemas.microsoft.com/office/drawing/2014/main" id="{4E312509-3250-8902-239A-205970BF0AC6}"/>
              </a:ext>
            </a:extLst>
          </p:cNvPr>
          <p:cNvSpPr/>
          <p:nvPr/>
        </p:nvSpPr>
        <p:spPr>
          <a:xfrm>
            <a:off x="8252749" y="2048719"/>
            <a:ext cx="3939251" cy="3823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4FEBB2-86C9-A7B1-0BEE-2881B326DCCD}"/>
              </a:ext>
            </a:extLst>
          </p:cNvPr>
          <p:cNvSpPr txBox="1"/>
          <p:nvPr/>
        </p:nvSpPr>
        <p:spPr>
          <a:xfrm>
            <a:off x="8563335" y="3097332"/>
            <a:ext cx="2662178" cy="1815882"/>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You should not accept the deal. This answer prioritizes ethical practices, legal compliance, and long-term brand reputation over short-term competitive gains.</a:t>
            </a:r>
            <a:endParaRPr lang="en-US" sz="1400" dirty="0">
              <a:solidFill>
                <a:srgbClr val="002C5A"/>
              </a:solidFill>
              <a:latin typeface="Arial" panose="020B0604020202020204" pitchFamily="34" charset="0"/>
              <a:cs typeface="Arial" panose="020B0604020202020204" pitchFamily="34" charset="0"/>
            </a:endParaRPr>
          </a:p>
        </p:txBody>
      </p:sp>
      <p:pic>
        <p:nvPicPr>
          <p:cNvPr id="12" name="Graphic 11" descr="Checkmark with solid fill">
            <a:extLst>
              <a:ext uri="{FF2B5EF4-FFF2-40B4-BE49-F238E27FC236}">
                <a16:creationId xmlns:a16="http://schemas.microsoft.com/office/drawing/2014/main" id="{3D0ED9A9-A876-BBE1-9B08-DAA1DCAE7B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6882" y="2568606"/>
            <a:ext cx="476763" cy="476763"/>
          </a:xfrm>
          <a:prstGeom prst="rect">
            <a:avLst/>
          </a:prstGeom>
        </p:spPr>
      </p:pic>
      <p:pic>
        <p:nvPicPr>
          <p:cNvPr id="13" name="Graphic 12" descr="Caret Down with solid fill">
            <a:extLst>
              <a:ext uri="{FF2B5EF4-FFF2-40B4-BE49-F238E27FC236}">
                <a16:creationId xmlns:a16="http://schemas.microsoft.com/office/drawing/2014/main" id="{2D74FFEB-B37B-34FC-8F8E-36BD831A49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6" name="TextBox 5">
            <a:extLst>
              <a:ext uri="{FF2B5EF4-FFF2-40B4-BE49-F238E27FC236}">
                <a16:creationId xmlns:a16="http://schemas.microsoft.com/office/drawing/2014/main" id="{E82A4B7D-8EF4-D3E9-A698-5D3A7BD07EAD}"/>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spTree>
    <p:custDataLst>
      <p:tags r:id="rId1"/>
    </p:custDataLst>
    <p:extLst>
      <p:ext uri="{BB962C8B-B14F-4D97-AF65-F5344CB8AC3E}">
        <p14:creationId xmlns:p14="http://schemas.microsoft.com/office/powerpoint/2010/main" val="413338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9CA5D-94E2-024A-AB50-817B15326A78}"/>
            </a:ext>
          </a:extLst>
        </p:cNvPr>
        <p:cNvGrpSpPr/>
        <p:nvPr/>
      </p:nvGrpSpPr>
      <p:grpSpPr>
        <a:xfrm>
          <a:off x="0" y="0"/>
          <a:ext cx="0" cy="0"/>
          <a:chOff x="0" y="0"/>
          <a:chExt cx="0" cy="0"/>
        </a:xfrm>
      </p:grpSpPr>
      <p:pic>
        <p:nvPicPr>
          <p:cNvPr id="3" name="Picture 2" descr="A group of people sitting in a room&#10;&#10;AI-generated content may be incorrect.">
            <a:extLst>
              <a:ext uri="{FF2B5EF4-FFF2-40B4-BE49-F238E27FC236}">
                <a16:creationId xmlns:a16="http://schemas.microsoft.com/office/drawing/2014/main" id="{89BADC24-BA1A-D94A-E20D-E4B9928A4371}"/>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27C294BA-F828-D5CF-72E1-78EF2FA8295F}"/>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37A2B668-F32E-FF85-497B-19FBCBC7A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177A008F-F84F-DE94-664B-80852B145576}"/>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062232DD-3AB4-5F82-379C-1B87E3B2607F}"/>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81E907F4-6559-B3FF-97CA-892A7CD1E5CB}"/>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sp>
        <p:nvSpPr>
          <p:cNvPr id="10" name="Oval 9">
            <a:extLst>
              <a:ext uri="{FF2B5EF4-FFF2-40B4-BE49-F238E27FC236}">
                <a16:creationId xmlns:a16="http://schemas.microsoft.com/office/drawing/2014/main" id="{97403D5F-7704-857A-31E6-CF455511EC44}"/>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7A39483-16B3-DCCC-75A0-57ECB9102AED}"/>
              </a:ext>
            </a:extLst>
          </p:cNvPr>
          <p:cNvSpPr txBox="1"/>
          <p:nvPr/>
        </p:nvSpPr>
        <p:spPr>
          <a:xfrm>
            <a:off x="775649" y="1953551"/>
            <a:ext cx="6747896" cy="3918317"/>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You’re reviewing a potential new supplier for one of your best-selling products. They offer fast delivery times and prices well below the market average. But during your research, you stumble across a few concerning reports: employees at one of their factories are said to work 14-hour shifts, in unsafe environments, and earn below the legal minimum wage in their country. There’s no official proof - just some articles, social media posts, and employee reviews. Your manager is pushing for fast decisions to meet demand.</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Yes, accept the deal. Our priority is to stay competitive. We don’t have the time or resources to investigate every supplier’s internal practices.</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No, this isn’t acceptable. Even if it’s not on paper, the warning signs are there. Partnering with such a supplier could expose us to ethical risks, legal issues, and brand damage. It’s our responsibility to dig deeper - through audits, clear supplier codes, and protecting worker rights.</a:t>
            </a:r>
          </a:p>
        </p:txBody>
      </p:sp>
      <p:pic>
        <p:nvPicPr>
          <p:cNvPr id="4" name="Graphic 3" descr="Question Mark with solid fill">
            <a:extLst>
              <a:ext uri="{FF2B5EF4-FFF2-40B4-BE49-F238E27FC236}">
                <a16:creationId xmlns:a16="http://schemas.microsoft.com/office/drawing/2014/main" id="{C03E6455-5C4D-F08B-9413-F7E45E9E48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2" name="Rectangle 1">
            <a:extLst>
              <a:ext uri="{FF2B5EF4-FFF2-40B4-BE49-F238E27FC236}">
                <a16:creationId xmlns:a16="http://schemas.microsoft.com/office/drawing/2014/main" id="{54B1FE56-0B6C-B0BB-1BC4-F949CA8D8707}"/>
              </a:ext>
            </a:extLst>
          </p:cNvPr>
          <p:cNvSpPr/>
          <p:nvPr/>
        </p:nvSpPr>
        <p:spPr>
          <a:xfrm>
            <a:off x="8252749" y="2048719"/>
            <a:ext cx="3939251" cy="3823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913784-1019-9197-4739-CB1F92FB6631}"/>
              </a:ext>
            </a:extLst>
          </p:cNvPr>
          <p:cNvSpPr txBox="1"/>
          <p:nvPr/>
        </p:nvSpPr>
        <p:spPr>
          <a:xfrm>
            <a:off x="8563335" y="3097332"/>
            <a:ext cx="2662178" cy="1815882"/>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not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You should not accept the deal. This answer prioritizes ethical practices, legal compliance, and long-term brand reputation over short-term competitive gains.</a:t>
            </a:r>
            <a:endParaRPr lang="en-US" sz="1400" dirty="0">
              <a:solidFill>
                <a:srgbClr val="002C5A"/>
              </a:solidFill>
              <a:latin typeface="Arial" panose="020B0604020202020204" pitchFamily="34" charset="0"/>
              <a:cs typeface="Arial" panose="020B0604020202020204" pitchFamily="34" charset="0"/>
            </a:endParaRPr>
          </a:p>
        </p:txBody>
      </p:sp>
      <p:pic>
        <p:nvPicPr>
          <p:cNvPr id="13" name="Graphic 12" descr="Caret Down with solid fill">
            <a:extLst>
              <a:ext uri="{FF2B5EF4-FFF2-40B4-BE49-F238E27FC236}">
                <a16:creationId xmlns:a16="http://schemas.microsoft.com/office/drawing/2014/main" id="{E9ACD26E-8C5C-8008-056A-8065D2E6B7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pic>
        <p:nvPicPr>
          <p:cNvPr id="6" name="Picture 5">
            <a:extLst>
              <a:ext uri="{FF2B5EF4-FFF2-40B4-BE49-F238E27FC236}">
                <a16:creationId xmlns:a16="http://schemas.microsoft.com/office/drawing/2014/main" id="{F34D74D8-4886-91F3-EC9E-BE7A5995BA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4492" y="2668353"/>
            <a:ext cx="381053" cy="381053"/>
          </a:xfrm>
          <a:prstGeom prst="rect">
            <a:avLst/>
          </a:prstGeom>
        </p:spPr>
      </p:pic>
      <p:sp>
        <p:nvSpPr>
          <p:cNvPr id="8" name="TextBox 7">
            <a:extLst>
              <a:ext uri="{FF2B5EF4-FFF2-40B4-BE49-F238E27FC236}">
                <a16:creationId xmlns:a16="http://schemas.microsoft.com/office/drawing/2014/main" id="{BA547594-1AF1-C721-914F-9E3F2640E3BC}"/>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spTree>
    <p:custDataLst>
      <p:tags r:id="rId1"/>
    </p:custDataLst>
    <p:extLst>
      <p:ext uri="{BB962C8B-B14F-4D97-AF65-F5344CB8AC3E}">
        <p14:creationId xmlns:p14="http://schemas.microsoft.com/office/powerpoint/2010/main" val="37395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0C627-3A98-73BB-A6E8-FBE202292DE1}"/>
            </a:ext>
          </a:extLst>
        </p:cNvPr>
        <p:cNvGrpSpPr/>
        <p:nvPr/>
      </p:nvGrpSpPr>
      <p:grpSpPr>
        <a:xfrm>
          <a:off x="0" y="0"/>
          <a:ext cx="0" cy="0"/>
          <a:chOff x="0" y="0"/>
          <a:chExt cx="0" cy="0"/>
        </a:xfrm>
      </p:grpSpPr>
      <p:pic>
        <p:nvPicPr>
          <p:cNvPr id="2" name="Picture 1" descr="A group of people sitting in a room&#10;&#10;AI-generated content may be incorrect.">
            <a:extLst>
              <a:ext uri="{FF2B5EF4-FFF2-40B4-BE49-F238E27FC236}">
                <a16:creationId xmlns:a16="http://schemas.microsoft.com/office/drawing/2014/main" id="{D527E40A-E197-AE12-A6BB-48457FF92ECF}"/>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A1EF9AAB-1A5F-7420-90B7-868E45D6A993}"/>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2090F2B9-D2AF-451D-9139-00423DB46B2A}"/>
              </a:ext>
            </a:extLst>
          </p:cNvPr>
          <p:cNvGrpSpPr/>
          <p:nvPr/>
        </p:nvGrpSpPr>
        <p:grpSpPr>
          <a:xfrm>
            <a:off x="0" y="1152545"/>
            <a:ext cx="12192000" cy="548762"/>
            <a:chOff x="0" y="1152545"/>
            <a:chExt cx="12192000" cy="548762"/>
          </a:xfrm>
        </p:grpSpPr>
        <p:sp>
          <p:nvSpPr>
            <p:cNvPr id="16" name="Rectangle 15">
              <a:extLst>
                <a:ext uri="{FF2B5EF4-FFF2-40B4-BE49-F238E27FC236}">
                  <a16:creationId xmlns:a16="http://schemas.microsoft.com/office/drawing/2014/main" id="{C6FC8290-61D0-7C78-640D-E8F18D52B44C}"/>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20D599A-A1EC-544C-F06E-C009008FE6FF}"/>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we expect from you as a supplier?</a:t>
              </a:r>
            </a:p>
          </p:txBody>
        </p:sp>
      </p:grpSp>
      <p:pic>
        <p:nvPicPr>
          <p:cNvPr id="18" name="Graphic 17" descr="Caret Down with solid fill">
            <a:extLst>
              <a:ext uri="{FF2B5EF4-FFF2-40B4-BE49-F238E27FC236}">
                <a16:creationId xmlns:a16="http://schemas.microsoft.com/office/drawing/2014/main" id="{345233C3-284A-937B-CA2D-B7C953031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B8E07213-462B-9822-B08B-1DC12EBD1E52}"/>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03CB6D2F-BAB2-257E-E600-AC0F8CAAB2E8}"/>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5" name="TextBox 4">
            <a:extLst>
              <a:ext uri="{FF2B5EF4-FFF2-40B4-BE49-F238E27FC236}">
                <a16:creationId xmlns:a16="http://schemas.microsoft.com/office/drawing/2014/main" id="{2B09851A-1B88-F6ED-7884-3B9BB1E4CF33}"/>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51A0FEC6-9309-BA24-736B-42F12ED6C77F}"/>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6FF2270B-99F8-C321-3159-D94FA913F294}"/>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159B302A-6186-C5C7-23E9-82AEE5FF2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23F4E9D0-319E-28A4-EE06-B070DEDF2C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7" name="TextBox 6">
            <a:extLst>
              <a:ext uri="{FF2B5EF4-FFF2-40B4-BE49-F238E27FC236}">
                <a16:creationId xmlns:a16="http://schemas.microsoft.com/office/drawing/2014/main" id="{90F838E6-1107-EB30-6497-18966D839E81}"/>
              </a:ext>
            </a:extLst>
          </p:cNvPr>
          <p:cNvSpPr txBox="1"/>
          <p:nvPr/>
        </p:nvSpPr>
        <p:spPr>
          <a:xfrm>
            <a:off x="1183696" y="2523315"/>
            <a:ext cx="5217103" cy="1689180"/>
          </a:xfrm>
          <a:prstGeom prst="rect">
            <a:avLst/>
          </a:prstGeom>
          <a:noFill/>
        </p:spPr>
        <p:txBody>
          <a:bodyPr wrap="square">
            <a:spAutoFit/>
          </a:bodyPr>
          <a:lstStyle/>
          <a:p>
            <a:pPr>
              <a:lnSpc>
                <a:spcPct val="107000"/>
              </a:lnSpc>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Human rights risks may arise anywhere in the supply chain, since a vast number of people are impacted. </a:t>
            </a:r>
          </a:p>
          <a:p>
            <a:pPr>
              <a:lnSpc>
                <a:spcPct val="107000"/>
              </a:lnSpc>
            </a:pPr>
            <a:endParaRPr lang="en-US" sz="14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nSpc>
                <a:spcPct val="107000"/>
              </a:lnSpc>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To prevent risks from occurring throughout our value chain, we expect from you as our supplier to </a:t>
            </a: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guarantee that fundamental human rights are upheld and that no violations are present in your business operations. </a:t>
            </a:r>
            <a:endParaRPr lang="en-US" sz="1400" b="1"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cxnSp>
        <p:nvCxnSpPr>
          <p:cNvPr id="21" name="Straight Arrow Connector 11">
            <a:extLst>
              <a:ext uri="{FF2B5EF4-FFF2-40B4-BE49-F238E27FC236}">
                <a16:creationId xmlns:a16="http://schemas.microsoft.com/office/drawing/2014/main" id="{921839DA-A8DC-7443-02B7-471E94B9FD26}"/>
              </a:ext>
            </a:extLst>
          </p:cNvPr>
          <p:cNvCxnSpPr>
            <a:cxnSpLocks/>
          </p:cNvCxnSpPr>
          <p:nvPr/>
        </p:nvCxnSpPr>
        <p:spPr>
          <a:xfrm flipV="1">
            <a:off x="952590" y="2491133"/>
            <a:ext cx="0" cy="1753545"/>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11920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3934A8-2636-9932-1946-5F4A676A9785}"/>
            </a:ext>
          </a:extLst>
        </p:cNvPr>
        <p:cNvGrpSpPr/>
        <p:nvPr/>
      </p:nvGrpSpPr>
      <p:grpSpPr>
        <a:xfrm>
          <a:off x="0" y="0"/>
          <a:ext cx="0" cy="0"/>
          <a:chOff x="0" y="0"/>
          <a:chExt cx="0" cy="0"/>
        </a:xfrm>
      </p:grpSpPr>
      <p:pic>
        <p:nvPicPr>
          <p:cNvPr id="2" name="Picture 1" descr="A group of people sitting in a room&#10;&#10;AI-generated content may be incorrect.">
            <a:extLst>
              <a:ext uri="{FF2B5EF4-FFF2-40B4-BE49-F238E27FC236}">
                <a16:creationId xmlns:a16="http://schemas.microsoft.com/office/drawing/2014/main" id="{BFE5986C-346A-1B65-CB3A-6E51C9F10D55}"/>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2B6CB4D9-7714-9A66-626A-BEEF74D856F2}"/>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0F862651-D843-60A7-9E41-A8208779F7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942584EF-90D4-DEC2-5D1F-AD8B86EF374F}"/>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EB5B0728-3EFF-EFB6-6D35-C2D4955855EB}"/>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grpSp>
        <p:nvGrpSpPr>
          <p:cNvPr id="6" name="Group 5">
            <a:extLst>
              <a:ext uri="{FF2B5EF4-FFF2-40B4-BE49-F238E27FC236}">
                <a16:creationId xmlns:a16="http://schemas.microsoft.com/office/drawing/2014/main" id="{90200AC1-58DC-CD65-4A1C-CE0B4ABB4C69}"/>
              </a:ext>
            </a:extLst>
          </p:cNvPr>
          <p:cNvGrpSpPr/>
          <p:nvPr/>
        </p:nvGrpSpPr>
        <p:grpSpPr>
          <a:xfrm>
            <a:off x="0" y="1152545"/>
            <a:ext cx="12192000" cy="548762"/>
            <a:chOff x="0" y="1152545"/>
            <a:chExt cx="12192000" cy="548762"/>
          </a:xfrm>
        </p:grpSpPr>
        <p:sp>
          <p:nvSpPr>
            <p:cNvPr id="32" name="Rectangle 31">
              <a:extLst>
                <a:ext uri="{FF2B5EF4-FFF2-40B4-BE49-F238E27FC236}">
                  <a16:creationId xmlns:a16="http://schemas.microsoft.com/office/drawing/2014/main" id="{4FF88D4D-31CF-6F72-3AA2-8FFD602D255B}"/>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36E20C7-C8F8-C98A-4AD2-1EED79D5A5CD}"/>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How can you fulfil these expectations?</a:t>
              </a:r>
            </a:p>
          </p:txBody>
        </p:sp>
      </p:grpSp>
      <p:sp>
        <p:nvSpPr>
          <p:cNvPr id="5" name="TextBox 4">
            <a:extLst>
              <a:ext uri="{FF2B5EF4-FFF2-40B4-BE49-F238E27FC236}">
                <a16:creationId xmlns:a16="http://schemas.microsoft.com/office/drawing/2014/main" id="{C7886FDA-BF32-83C6-116D-298EE8266A02}"/>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C04B4950-385C-47A5-810D-6A2E1A757652}"/>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7BBCEECD-354C-9C0E-0482-41D54FA3A1D3}"/>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573222F5-1C61-7F9B-B9F8-140997A86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37815CDE-A4E2-1D70-B9CB-26D99B5780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27" name="TextBox 26">
            <a:extLst>
              <a:ext uri="{FF2B5EF4-FFF2-40B4-BE49-F238E27FC236}">
                <a16:creationId xmlns:a16="http://schemas.microsoft.com/office/drawing/2014/main" id="{97C42110-2ACA-0E44-E37A-0FD1385A5270}"/>
              </a:ext>
            </a:extLst>
          </p:cNvPr>
          <p:cNvSpPr txBox="1"/>
          <p:nvPr/>
        </p:nvSpPr>
        <p:spPr>
          <a:xfrm>
            <a:off x="775648" y="1821066"/>
            <a:ext cx="2940945"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information icons to read more.</a:t>
            </a:r>
          </a:p>
        </p:txBody>
      </p:sp>
      <p:pic>
        <p:nvPicPr>
          <p:cNvPr id="4" name="Graphic 3" descr="Information with solid fill">
            <a:extLst>
              <a:ext uri="{FF2B5EF4-FFF2-40B4-BE49-F238E27FC236}">
                <a16:creationId xmlns:a16="http://schemas.microsoft.com/office/drawing/2014/main" id="{52A3EAD5-8D1C-2989-546A-552BFFA4A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768" y="2894057"/>
            <a:ext cx="365760" cy="365760"/>
          </a:xfrm>
          <a:prstGeom prst="rect">
            <a:avLst/>
          </a:prstGeom>
          <a:effectLst>
            <a:glow rad="101600">
              <a:schemeClr val="bg1">
                <a:lumMod val="95000"/>
                <a:alpha val="60000"/>
              </a:schemeClr>
            </a:glow>
          </a:effectLst>
        </p:spPr>
      </p:pic>
      <p:pic>
        <p:nvPicPr>
          <p:cNvPr id="7" name="Graphic 6" descr="Information with solid fill">
            <a:extLst>
              <a:ext uri="{FF2B5EF4-FFF2-40B4-BE49-F238E27FC236}">
                <a16:creationId xmlns:a16="http://schemas.microsoft.com/office/drawing/2014/main" id="{186006DF-0DCC-FE4A-D7EA-506DF3ABBF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0026" y="4099645"/>
            <a:ext cx="365760" cy="365760"/>
          </a:xfrm>
          <a:prstGeom prst="rect">
            <a:avLst/>
          </a:prstGeom>
          <a:effectLst>
            <a:glow rad="101600">
              <a:schemeClr val="bg1">
                <a:lumMod val="95000"/>
                <a:alpha val="60000"/>
              </a:schemeClr>
            </a:glow>
          </a:effectLst>
        </p:spPr>
      </p:pic>
      <p:pic>
        <p:nvPicPr>
          <p:cNvPr id="8" name="Graphic 7" descr="Information with solid fill">
            <a:extLst>
              <a:ext uri="{FF2B5EF4-FFF2-40B4-BE49-F238E27FC236}">
                <a16:creationId xmlns:a16="http://schemas.microsoft.com/office/drawing/2014/main" id="{924C411B-C54F-E596-299F-0CE2686F3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7890" y="5587403"/>
            <a:ext cx="365760" cy="365760"/>
          </a:xfrm>
          <a:prstGeom prst="rect">
            <a:avLst/>
          </a:prstGeom>
          <a:effectLst>
            <a:glow rad="101600">
              <a:schemeClr val="bg1">
                <a:lumMod val="95000"/>
                <a:alpha val="60000"/>
              </a:schemeClr>
            </a:glow>
          </a:effectLst>
        </p:spPr>
      </p:pic>
      <p:pic>
        <p:nvPicPr>
          <p:cNvPr id="13" name="Graphic 12" descr="Information with solid fill">
            <a:extLst>
              <a:ext uri="{FF2B5EF4-FFF2-40B4-BE49-F238E27FC236}">
                <a16:creationId xmlns:a16="http://schemas.microsoft.com/office/drawing/2014/main" id="{17C810AF-6867-797B-F6BE-850B6C9759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93592" y="3180663"/>
            <a:ext cx="365760" cy="365760"/>
          </a:xfrm>
          <a:prstGeom prst="rect">
            <a:avLst/>
          </a:prstGeom>
          <a:effectLst>
            <a:glow rad="101600">
              <a:schemeClr val="bg1">
                <a:lumMod val="95000"/>
                <a:alpha val="60000"/>
              </a:schemeClr>
            </a:glow>
          </a:effectLst>
        </p:spPr>
      </p:pic>
      <p:pic>
        <p:nvPicPr>
          <p:cNvPr id="16" name="Graphic 15" descr="Information with solid fill">
            <a:extLst>
              <a:ext uri="{FF2B5EF4-FFF2-40B4-BE49-F238E27FC236}">
                <a16:creationId xmlns:a16="http://schemas.microsoft.com/office/drawing/2014/main" id="{64FA0838-8306-FDF6-04C0-635DD14F5E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6098" y="5522575"/>
            <a:ext cx="365760" cy="365760"/>
          </a:xfrm>
          <a:prstGeom prst="rect">
            <a:avLst/>
          </a:prstGeom>
          <a:effectLst>
            <a:glow rad="101600">
              <a:schemeClr val="bg1">
                <a:lumMod val="95000"/>
                <a:alpha val="60000"/>
              </a:schemeClr>
            </a:glow>
          </a:effectLst>
        </p:spPr>
      </p:pic>
      <p:pic>
        <p:nvPicPr>
          <p:cNvPr id="17" name="Graphic 16" descr="Information with solid fill">
            <a:extLst>
              <a:ext uri="{FF2B5EF4-FFF2-40B4-BE49-F238E27FC236}">
                <a16:creationId xmlns:a16="http://schemas.microsoft.com/office/drawing/2014/main" id="{F9D0E6E4-730F-0F99-86A8-E62E027EC3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9059" y="3136410"/>
            <a:ext cx="365760" cy="365760"/>
          </a:xfrm>
          <a:prstGeom prst="rect">
            <a:avLst/>
          </a:prstGeom>
          <a:effectLst>
            <a:glow rad="101600">
              <a:schemeClr val="bg1">
                <a:lumMod val="95000"/>
                <a:alpha val="60000"/>
              </a:schemeClr>
            </a:glow>
          </a:effectLst>
        </p:spPr>
      </p:pic>
      <p:pic>
        <p:nvPicPr>
          <p:cNvPr id="15" name="Graphic 14" descr="Information with solid fill">
            <a:extLst>
              <a:ext uri="{FF2B5EF4-FFF2-40B4-BE49-F238E27FC236}">
                <a16:creationId xmlns:a16="http://schemas.microsoft.com/office/drawing/2014/main" id="{960B84CF-517B-2A4D-E354-9005FF00CC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4738" y="4243963"/>
            <a:ext cx="365760" cy="365760"/>
          </a:xfrm>
          <a:prstGeom prst="rect">
            <a:avLst/>
          </a:prstGeom>
          <a:effectLst>
            <a:glow rad="101600">
              <a:schemeClr val="bg1">
                <a:lumMod val="95000"/>
                <a:alpha val="60000"/>
              </a:schemeClr>
            </a:glow>
          </a:effectLst>
        </p:spPr>
      </p:pic>
    </p:spTree>
    <p:custDataLst>
      <p:tags r:id="rId1"/>
    </p:custDataLst>
    <p:extLst>
      <p:ext uri="{BB962C8B-B14F-4D97-AF65-F5344CB8AC3E}">
        <p14:creationId xmlns:p14="http://schemas.microsoft.com/office/powerpoint/2010/main" val="3280609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E9BE-C03D-A979-F73A-2DA8882C541A}"/>
            </a:ext>
          </a:extLst>
        </p:cNvPr>
        <p:cNvGrpSpPr/>
        <p:nvPr/>
      </p:nvGrpSpPr>
      <p:grpSpPr>
        <a:xfrm>
          <a:off x="0" y="0"/>
          <a:ext cx="0" cy="0"/>
          <a:chOff x="0" y="0"/>
          <a:chExt cx="0" cy="0"/>
        </a:xfrm>
      </p:grpSpPr>
      <p:pic>
        <p:nvPicPr>
          <p:cNvPr id="3" name="857010-hd_1920_1080_30fps">
            <a:hlinkClick r:id="" action="ppaction://media"/>
            <a:extLst>
              <a:ext uri="{FF2B5EF4-FFF2-40B4-BE49-F238E27FC236}">
                <a16:creationId xmlns:a16="http://schemas.microsoft.com/office/drawing/2014/main" id="{AE72B450-F8AE-E565-EC83-6BD97638C47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B9FC369-0105-FBAD-38B2-7144DA1D27FD}"/>
              </a:ext>
            </a:extLst>
          </p:cNvPr>
          <p:cNvSpPr/>
          <p:nvPr/>
        </p:nvSpPr>
        <p:spPr>
          <a:xfrm>
            <a:off x="0" y="0"/>
            <a:ext cx="12192000" cy="6858000"/>
          </a:xfrm>
          <a:prstGeom prst="rect">
            <a:avLst/>
          </a:prstGeom>
          <a:solidFill>
            <a:srgbClr val="75A4C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F99C7A-8B59-F8E0-966F-F93C7D694758}"/>
              </a:ext>
            </a:extLst>
          </p:cNvPr>
          <p:cNvSpPr/>
          <p:nvPr/>
        </p:nvSpPr>
        <p:spPr>
          <a:xfrm>
            <a:off x="810229" y="0"/>
            <a:ext cx="62271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9B8998-793C-7CB7-2B12-FD01784C6137}"/>
              </a:ext>
            </a:extLst>
          </p:cNvPr>
          <p:cNvSpPr txBox="1"/>
          <p:nvPr/>
        </p:nvSpPr>
        <p:spPr>
          <a:xfrm>
            <a:off x="1338172" y="1183813"/>
            <a:ext cx="3603009" cy="523220"/>
          </a:xfrm>
          <a:prstGeom prst="rect">
            <a:avLst/>
          </a:prstGeom>
          <a:noFill/>
        </p:spPr>
        <p:txBody>
          <a:bodyPr wrap="square" rtlCol="0">
            <a:spAutoFit/>
          </a:bodyPr>
          <a:lstStyle/>
          <a:p>
            <a:r>
              <a:rPr lang="en-US" sz="2800" b="1" dirty="0">
                <a:solidFill>
                  <a:srgbClr val="002C5A"/>
                </a:solidFill>
                <a:latin typeface="Arial" panose="020B0604020202020204" pitchFamily="34" charset="0"/>
                <a:cs typeface="Arial" panose="020B0604020202020204" pitchFamily="34" charset="0"/>
              </a:rPr>
              <a:t>Menu</a:t>
            </a:r>
          </a:p>
        </p:txBody>
      </p:sp>
      <p:sp>
        <p:nvSpPr>
          <p:cNvPr id="8" name="Rectangle 7">
            <a:extLst>
              <a:ext uri="{FF2B5EF4-FFF2-40B4-BE49-F238E27FC236}">
                <a16:creationId xmlns:a16="http://schemas.microsoft.com/office/drawing/2014/main" id="{340E1036-3AEB-16C8-67B5-0EDED0109B47}"/>
              </a:ext>
            </a:extLst>
          </p:cNvPr>
          <p:cNvSpPr/>
          <p:nvPr/>
        </p:nvSpPr>
        <p:spPr>
          <a:xfrm>
            <a:off x="1338171" y="2292973"/>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Introduction to sustainability and supply chain</a:t>
            </a:r>
          </a:p>
        </p:txBody>
      </p:sp>
      <p:sp>
        <p:nvSpPr>
          <p:cNvPr id="9" name="Rectangle 8">
            <a:extLst>
              <a:ext uri="{FF2B5EF4-FFF2-40B4-BE49-F238E27FC236}">
                <a16:creationId xmlns:a16="http://schemas.microsoft.com/office/drawing/2014/main" id="{1230CFA4-338E-1C4D-43A9-2C5EC0ABC23B}"/>
              </a:ext>
            </a:extLst>
          </p:cNvPr>
          <p:cNvSpPr/>
          <p:nvPr/>
        </p:nvSpPr>
        <p:spPr>
          <a:xfrm>
            <a:off x="1338173" y="2944297"/>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Why is this topic important?</a:t>
            </a:r>
          </a:p>
        </p:txBody>
      </p:sp>
      <p:sp>
        <p:nvSpPr>
          <p:cNvPr id="10" name="Rectangle 9">
            <a:extLst>
              <a:ext uri="{FF2B5EF4-FFF2-40B4-BE49-F238E27FC236}">
                <a16:creationId xmlns:a16="http://schemas.microsoft.com/office/drawing/2014/main" id="{CE7F0BC5-EA69-333B-E356-2087215D7F93}"/>
              </a:ext>
            </a:extLst>
          </p:cNvPr>
          <p:cNvSpPr/>
          <p:nvPr/>
        </p:nvSpPr>
        <p:spPr>
          <a:xfrm>
            <a:off x="1338173" y="3595621"/>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Key sustainability aspects in our supply chain</a:t>
            </a:r>
          </a:p>
        </p:txBody>
      </p:sp>
      <p:sp>
        <p:nvSpPr>
          <p:cNvPr id="11" name="Rectangle 10">
            <a:extLst>
              <a:ext uri="{FF2B5EF4-FFF2-40B4-BE49-F238E27FC236}">
                <a16:creationId xmlns:a16="http://schemas.microsoft.com/office/drawing/2014/main" id="{CB990538-71FC-3028-C7BA-F4F01EF0B464}"/>
              </a:ext>
            </a:extLst>
          </p:cNvPr>
          <p:cNvSpPr/>
          <p:nvPr/>
        </p:nvSpPr>
        <p:spPr>
          <a:xfrm>
            <a:off x="1338173" y="4246945"/>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What can you do?</a:t>
            </a:r>
          </a:p>
        </p:txBody>
      </p:sp>
      <p:sp>
        <p:nvSpPr>
          <p:cNvPr id="12" name="Rectangle 11">
            <a:extLst>
              <a:ext uri="{FF2B5EF4-FFF2-40B4-BE49-F238E27FC236}">
                <a16:creationId xmlns:a16="http://schemas.microsoft.com/office/drawing/2014/main" id="{2DF19938-D091-10F5-98AD-B608BD63693C}"/>
              </a:ext>
            </a:extLst>
          </p:cNvPr>
          <p:cNvSpPr/>
          <p:nvPr/>
        </p:nvSpPr>
        <p:spPr>
          <a:xfrm>
            <a:off x="1338172" y="4898268"/>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Takeaways and quiz</a:t>
            </a:r>
          </a:p>
        </p:txBody>
      </p:sp>
      <p:sp>
        <p:nvSpPr>
          <p:cNvPr id="16" name="TextBox 15">
            <a:extLst>
              <a:ext uri="{FF2B5EF4-FFF2-40B4-BE49-F238E27FC236}">
                <a16:creationId xmlns:a16="http://schemas.microsoft.com/office/drawing/2014/main" id="{5AAC01BA-2536-5B74-BC35-6AD35B5EFAF1}"/>
              </a:ext>
            </a:extLst>
          </p:cNvPr>
          <p:cNvSpPr txBox="1"/>
          <p:nvPr/>
        </p:nvSpPr>
        <p:spPr>
          <a:xfrm>
            <a:off x="1338172" y="1930804"/>
            <a:ext cx="2506241"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each topic to learn more.</a:t>
            </a:r>
          </a:p>
        </p:txBody>
      </p:sp>
    </p:spTree>
    <p:custDataLst>
      <p:tags r:id="rId1"/>
    </p:custDataLst>
    <p:extLst>
      <p:ext uri="{BB962C8B-B14F-4D97-AF65-F5344CB8AC3E}">
        <p14:creationId xmlns:p14="http://schemas.microsoft.com/office/powerpoint/2010/main" val="79470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 fill="hold"/>
                                        <p:tgtEl>
                                          <p:spTgt spid="3"/>
                                        </p:tgtEl>
                                      </p:cBhvr>
                                    </p:cmd>
                                  </p:childTnLst>
                                </p:cTn>
                              </p:par>
                              <p:par>
                                <p:cTn id="7" presetID="2" presetClass="entr" presetSubtype="1"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3"/>
                </p:tgtEl>
              </p:cMediaNode>
            </p:vide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P spid="7" grpId="0"/>
      <p:bldP spid="8" grpId="0" animBg="1"/>
      <p:bldP spid="9" grpId="0" animBg="1"/>
      <p:bldP spid="10" grpId="0" animBg="1"/>
      <p:bldP spid="11" grpId="0" animBg="1"/>
      <p:bldP spid="12"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EB4F4B-8136-43E9-F985-217BD19790BF}"/>
            </a:ext>
          </a:extLst>
        </p:cNvPr>
        <p:cNvGrpSpPr/>
        <p:nvPr/>
      </p:nvGrpSpPr>
      <p:grpSpPr>
        <a:xfrm>
          <a:off x="0" y="0"/>
          <a:ext cx="0" cy="0"/>
          <a:chOff x="0" y="0"/>
          <a:chExt cx="0" cy="0"/>
        </a:xfrm>
      </p:grpSpPr>
      <p:pic>
        <p:nvPicPr>
          <p:cNvPr id="6" name="Picture 5" descr="A group of people sitting in a room&#10;&#10;AI-generated content may be incorrect.">
            <a:extLst>
              <a:ext uri="{FF2B5EF4-FFF2-40B4-BE49-F238E27FC236}">
                <a16:creationId xmlns:a16="http://schemas.microsoft.com/office/drawing/2014/main" id="{4AE2868A-C972-4563-C915-12E51400E6E8}"/>
              </a:ext>
            </a:extLst>
          </p:cNvPr>
          <p:cNvPicPr>
            <a:picLocks noChangeAspect="1"/>
          </p:cNvPicPr>
          <p:nvPr/>
        </p:nvPicPr>
        <p:blipFill>
          <a:blip r:embed="rId3">
            <a:extLst>
              <a:ext uri="{28A0092B-C50C-407E-A947-70E740481C1C}">
                <a14:useLocalDpi xmlns:a14="http://schemas.microsoft.com/office/drawing/2010/main" val="0"/>
              </a:ext>
            </a:extLst>
          </a:blip>
          <a:srcRect l="-215" t="14107" r="215" b="15625"/>
          <a:stretch>
            <a:fillRect/>
          </a:stretch>
        </p:blipFill>
        <p:spPr>
          <a:xfrm>
            <a:off x="-26174" y="1146633"/>
            <a:ext cx="12192000" cy="5711366"/>
          </a:xfrm>
          <a:prstGeom prst="rect">
            <a:avLst/>
          </a:prstGeom>
        </p:spPr>
      </p:pic>
      <p:sp>
        <p:nvSpPr>
          <p:cNvPr id="23" name="Rectangle 22">
            <a:extLst>
              <a:ext uri="{FF2B5EF4-FFF2-40B4-BE49-F238E27FC236}">
                <a16:creationId xmlns:a16="http://schemas.microsoft.com/office/drawing/2014/main" id="{6954D70E-0ECF-092F-258D-C7CFA5BBF33E}"/>
              </a:ext>
            </a:extLst>
          </p:cNvPr>
          <p:cNvSpPr/>
          <p:nvPr/>
        </p:nvSpPr>
        <p:spPr>
          <a:xfrm>
            <a:off x="-13087"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62484784-C7ED-9568-8091-4D6303AD1B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99EBC439-5072-1B4C-57CF-A43EC8ADEB0B}"/>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F99372A1-9855-DF1F-3FD5-65B455469480}"/>
              </a:ext>
            </a:extLst>
          </p:cNvPr>
          <p:cNvSpPr txBox="1"/>
          <p:nvPr/>
        </p:nvSpPr>
        <p:spPr>
          <a:xfrm>
            <a:off x="775649" y="684727"/>
            <a:ext cx="8009536" cy="307777"/>
          </a:xfrm>
          <a:prstGeom prst="rect">
            <a:avLst/>
          </a:prstGeom>
          <a:noFill/>
        </p:spPr>
        <p:txBody>
          <a:bodyPr wrap="square">
            <a:spAutoFit/>
          </a:bodyPr>
          <a:lstStyle/>
          <a:p>
            <a:r>
              <a:rPr lang="en-US" sz="1400" dirty="0">
                <a:solidFill>
                  <a:srgbClr val="AE6B3B"/>
                </a:solidFill>
                <a:latin typeface="Arial" panose="020B0604020202020204" pitchFamily="34" charset="0"/>
                <a:cs typeface="Arial" panose="020B0604020202020204" pitchFamily="34" charset="0"/>
              </a:rPr>
              <a:t>The Social aspect in the context of supply chain management is mostly focused on </a:t>
            </a:r>
            <a:r>
              <a:rPr lang="en-US" sz="1400" u="sng" dirty="0">
                <a:solidFill>
                  <a:srgbClr val="AE6B3B"/>
                </a:solidFill>
                <a:latin typeface="Arial" panose="020B0604020202020204" pitchFamily="34" charset="0"/>
                <a:cs typeface="Arial" panose="020B0604020202020204" pitchFamily="34" charset="0"/>
              </a:rPr>
              <a:t>human rights</a:t>
            </a:r>
            <a:r>
              <a:rPr lang="en-US" sz="1400" dirty="0">
                <a:solidFill>
                  <a:srgbClr val="AE6B3B"/>
                </a:solidFill>
                <a:latin typeface="Arial" panose="020B0604020202020204" pitchFamily="34" charset="0"/>
                <a:cs typeface="Arial" panose="020B0604020202020204" pitchFamily="34" charset="0"/>
              </a:rPr>
              <a:t> </a:t>
            </a:r>
            <a:endParaRPr lang="en-US" sz="1400" dirty="0">
              <a:solidFill>
                <a:srgbClr val="AE6B3B"/>
              </a:solidFill>
            </a:endParaRPr>
          </a:p>
        </p:txBody>
      </p:sp>
      <p:sp>
        <p:nvSpPr>
          <p:cNvPr id="32" name="Rectangle 31">
            <a:extLst>
              <a:ext uri="{FF2B5EF4-FFF2-40B4-BE49-F238E27FC236}">
                <a16:creationId xmlns:a16="http://schemas.microsoft.com/office/drawing/2014/main" id="{18C132C1-55CD-C3E7-A1D6-E5AF758A6788}"/>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A3FAA5-04A6-95AE-6FBD-E6199A7A0EA6}"/>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Social aspect</a:t>
            </a:r>
          </a:p>
        </p:txBody>
      </p:sp>
      <p:grpSp>
        <p:nvGrpSpPr>
          <p:cNvPr id="9" name="Group 8">
            <a:extLst>
              <a:ext uri="{FF2B5EF4-FFF2-40B4-BE49-F238E27FC236}">
                <a16:creationId xmlns:a16="http://schemas.microsoft.com/office/drawing/2014/main" id="{8F01B009-BE4A-7137-093D-953372CABE74}"/>
              </a:ext>
            </a:extLst>
          </p:cNvPr>
          <p:cNvGrpSpPr/>
          <p:nvPr/>
        </p:nvGrpSpPr>
        <p:grpSpPr>
          <a:xfrm>
            <a:off x="10426875" y="603784"/>
            <a:ext cx="1097524" cy="1097524"/>
            <a:chOff x="4527228" y="2128122"/>
            <a:chExt cx="970400" cy="970400"/>
          </a:xfrm>
        </p:grpSpPr>
        <p:sp>
          <p:nvSpPr>
            <p:cNvPr id="10" name="Oval 9">
              <a:extLst>
                <a:ext uri="{FF2B5EF4-FFF2-40B4-BE49-F238E27FC236}">
                  <a16:creationId xmlns:a16="http://schemas.microsoft.com/office/drawing/2014/main" id="{97DCBE53-8592-78A4-9E8B-B6F7E81201DC}"/>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ue outline of a group of people in a hands&#10;&#10;AI-generated content may be incorrect.">
              <a:extLst>
                <a:ext uri="{FF2B5EF4-FFF2-40B4-BE49-F238E27FC236}">
                  <a16:creationId xmlns:a16="http://schemas.microsoft.com/office/drawing/2014/main" id="{8C56F3A5-924B-2105-9659-62449E87F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pic>
        <p:nvPicPr>
          <p:cNvPr id="12" name="Graphic 11" descr="Caret Down with solid fill">
            <a:extLst>
              <a:ext uri="{FF2B5EF4-FFF2-40B4-BE49-F238E27FC236}">
                <a16:creationId xmlns:a16="http://schemas.microsoft.com/office/drawing/2014/main" id="{CDC074DC-A809-093A-A387-51DF71EA8E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31" name="TextBox 30">
            <a:extLst>
              <a:ext uri="{FF2B5EF4-FFF2-40B4-BE49-F238E27FC236}">
                <a16:creationId xmlns:a16="http://schemas.microsoft.com/office/drawing/2014/main" id="{4582E856-C22C-ACAF-B04C-DA0DDEDEA34F}"/>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How can you fulfil these expectations?</a:t>
            </a:r>
          </a:p>
        </p:txBody>
      </p:sp>
      <p:sp>
        <p:nvSpPr>
          <p:cNvPr id="2" name="Rectangle 1">
            <a:extLst>
              <a:ext uri="{FF2B5EF4-FFF2-40B4-BE49-F238E27FC236}">
                <a16:creationId xmlns:a16="http://schemas.microsoft.com/office/drawing/2014/main" id="{9E6F3B38-3B08-935E-557E-DDDE104E78BE}"/>
              </a:ext>
            </a:extLst>
          </p:cNvPr>
          <p:cNvSpPr/>
          <p:nvPr/>
        </p:nvSpPr>
        <p:spPr>
          <a:xfrm>
            <a:off x="3192369" y="5291523"/>
            <a:ext cx="3176096" cy="1222189"/>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Ensure occupational health and safety, fair working conditions, decent pay, training and professional development opportunities, freedom of associations</a:t>
            </a:r>
          </a:p>
        </p:txBody>
      </p:sp>
      <p:sp>
        <p:nvSpPr>
          <p:cNvPr id="3" name="Rectangle 2">
            <a:extLst>
              <a:ext uri="{FF2B5EF4-FFF2-40B4-BE49-F238E27FC236}">
                <a16:creationId xmlns:a16="http://schemas.microsoft.com/office/drawing/2014/main" id="{30126B41-916D-8562-43FC-6713027E6C9F}"/>
              </a:ext>
            </a:extLst>
          </p:cNvPr>
          <p:cNvSpPr/>
          <p:nvPr/>
        </p:nvSpPr>
        <p:spPr>
          <a:xfrm>
            <a:off x="1523621" y="2402835"/>
            <a:ext cx="2608541" cy="102466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Demonstrate compliance with international and local labor and human rights regulations</a:t>
            </a:r>
          </a:p>
        </p:txBody>
      </p:sp>
      <p:sp>
        <p:nvSpPr>
          <p:cNvPr id="4" name="Rectangle 3">
            <a:extLst>
              <a:ext uri="{FF2B5EF4-FFF2-40B4-BE49-F238E27FC236}">
                <a16:creationId xmlns:a16="http://schemas.microsoft.com/office/drawing/2014/main" id="{0E16FB93-F529-9E31-71EA-B56FB4208A46}"/>
              </a:ext>
            </a:extLst>
          </p:cNvPr>
          <p:cNvSpPr/>
          <p:nvPr/>
        </p:nvSpPr>
        <p:spPr>
          <a:xfrm>
            <a:off x="1928099" y="3879095"/>
            <a:ext cx="2699322" cy="1114561"/>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policies, procedures and management systems enhancing human rights protection</a:t>
            </a:r>
          </a:p>
        </p:txBody>
      </p:sp>
      <p:sp>
        <p:nvSpPr>
          <p:cNvPr id="13" name="Rectangle 12">
            <a:extLst>
              <a:ext uri="{FF2B5EF4-FFF2-40B4-BE49-F238E27FC236}">
                <a16:creationId xmlns:a16="http://schemas.microsoft.com/office/drawing/2014/main" id="{8B98CB6B-45B5-29E2-755A-ADD576774B4C}"/>
              </a:ext>
            </a:extLst>
          </p:cNvPr>
          <p:cNvSpPr/>
          <p:nvPr/>
        </p:nvSpPr>
        <p:spPr>
          <a:xfrm>
            <a:off x="7509864" y="5235850"/>
            <a:ext cx="2202968" cy="1222189"/>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Enable a complaint/ grievance mechanism and a whistleblowing system</a:t>
            </a:r>
          </a:p>
        </p:txBody>
      </p:sp>
      <p:sp>
        <p:nvSpPr>
          <p:cNvPr id="15" name="Rectangle 14">
            <a:extLst>
              <a:ext uri="{FF2B5EF4-FFF2-40B4-BE49-F238E27FC236}">
                <a16:creationId xmlns:a16="http://schemas.microsoft.com/office/drawing/2014/main" id="{A785318F-568E-7E4B-84EA-C856CB30D4A3}"/>
              </a:ext>
            </a:extLst>
          </p:cNvPr>
          <p:cNvSpPr/>
          <p:nvPr/>
        </p:nvSpPr>
        <p:spPr>
          <a:xfrm>
            <a:off x="5451299" y="2457037"/>
            <a:ext cx="2608541" cy="102466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Ensure diversity, equity, inclusion, and prevent any forms of discrimination </a:t>
            </a:r>
          </a:p>
        </p:txBody>
      </p:sp>
      <p:sp>
        <p:nvSpPr>
          <p:cNvPr id="16" name="Rectangle 15">
            <a:extLst>
              <a:ext uri="{FF2B5EF4-FFF2-40B4-BE49-F238E27FC236}">
                <a16:creationId xmlns:a16="http://schemas.microsoft.com/office/drawing/2014/main" id="{0A05BEBB-4F21-633B-6AA1-D0B614D9DDFE}"/>
              </a:ext>
            </a:extLst>
          </p:cNvPr>
          <p:cNvSpPr/>
          <p:nvPr/>
        </p:nvSpPr>
        <p:spPr>
          <a:xfrm>
            <a:off x="6096000" y="3782606"/>
            <a:ext cx="2699322" cy="1114561"/>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appropriate data and KPIs to be monitored and assessed, and integrate them into policies, procedures and processes.</a:t>
            </a:r>
          </a:p>
        </p:txBody>
      </p:sp>
      <p:sp>
        <p:nvSpPr>
          <p:cNvPr id="17" name="Rectangle 16">
            <a:extLst>
              <a:ext uri="{FF2B5EF4-FFF2-40B4-BE49-F238E27FC236}">
                <a16:creationId xmlns:a16="http://schemas.microsoft.com/office/drawing/2014/main" id="{C50AF8FE-FC3F-B389-4BFA-CA231BF8DECE}"/>
              </a:ext>
            </a:extLst>
          </p:cNvPr>
          <p:cNvSpPr/>
          <p:nvPr/>
        </p:nvSpPr>
        <p:spPr>
          <a:xfrm>
            <a:off x="9505256" y="2620228"/>
            <a:ext cx="2008414" cy="1824416"/>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Strive to regularly disclose information about human rights practices and impacts within the company’s own operations.</a:t>
            </a:r>
          </a:p>
        </p:txBody>
      </p:sp>
      <p:pic>
        <p:nvPicPr>
          <p:cNvPr id="7" name="Graphic 6" descr="Information with solid fill">
            <a:extLst>
              <a:ext uri="{FF2B5EF4-FFF2-40B4-BE49-F238E27FC236}">
                <a16:creationId xmlns:a16="http://schemas.microsoft.com/office/drawing/2014/main" id="{510FC19B-AA23-119D-B2E5-A26B17CB36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768" y="2894057"/>
            <a:ext cx="365760" cy="365760"/>
          </a:xfrm>
          <a:prstGeom prst="rect">
            <a:avLst/>
          </a:prstGeom>
          <a:effectLst>
            <a:glow rad="101600">
              <a:schemeClr val="bg1">
                <a:lumMod val="95000"/>
                <a:alpha val="60000"/>
              </a:schemeClr>
            </a:glow>
          </a:effectLst>
        </p:spPr>
      </p:pic>
      <p:pic>
        <p:nvPicPr>
          <p:cNvPr id="8" name="Graphic 7" descr="Information with solid fill">
            <a:extLst>
              <a:ext uri="{FF2B5EF4-FFF2-40B4-BE49-F238E27FC236}">
                <a16:creationId xmlns:a16="http://schemas.microsoft.com/office/drawing/2014/main" id="{9B0D6747-D636-496C-4FA9-56BFFD8BB5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0026" y="4099645"/>
            <a:ext cx="365760" cy="365760"/>
          </a:xfrm>
          <a:prstGeom prst="rect">
            <a:avLst/>
          </a:prstGeom>
          <a:effectLst>
            <a:glow rad="101600">
              <a:schemeClr val="bg1">
                <a:lumMod val="95000"/>
                <a:alpha val="60000"/>
              </a:schemeClr>
            </a:glow>
          </a:effectLst>
        </p:spPr>
      </p:pic>
      <p:pic>
        <p:nvPicPr>
          <p:cNvPr id="19" name="Graphic 18" descr="Information with solid fill">
            <a:extLst>
              <a:ext uri="{FF2B5EF4-FFF2-40B4-BE49-F238E27FC236}">
                <a16:creationId xmlns:a16="http://schemas.microsoft.com/office/drawing/2014/main" id="{2F8C5588-3261-6D30-9609-A47FFC72B8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7890" y="5587403"/>
            <a:ext cx="365760" cy="365760"/>
          </a:xfrm>
          <a:prstGeom prst="rect">
            <a:avLst/>
          </a:prstGeom>
          <a:effectLst>
            <a:glow rad="101600">
              <a:schemeClr val="bg1">
                <a:lumMod val="95000"/>
                <a:alpha val="60000"/>
              </a:schemeClr>
            </a:glow>
          </a:effectLst>
        </p:spPr>
      </p:pic>
      <p:pic>
        <p:nvPicPr>
          <p:cNvPr id="20" name="Graphic 19" descr="Information with solid fill">
            <a:extLst>
              <a:ext uri="{FF2B5EF4-FFF2-40B4-BE49-F238E27FC236}">
                <a16:creationId xmlns:a16="http://schemas.microsoft.com/office/drawing/2014/main" id="{A9BF22A0-4C42-731F-D68A-3E9D727A47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93592" y="3180663"/>
            <a:ext cx="365760" cy="365760"/>
          </a:xfrm>
          <a:prstGeom prst="rect">
            <a:avLst/>
          </a:prstGeom>
          <a:effectLst>
            <a:glow rad="101600">
              <a:schemeClr val="bg1">
                <a:lumMod val="95000"/>
                <a:alpha val="60000"/>
              </a:schemeClr>
            </a:glow>
          </a:effectLst>
        </p:spPr>
      </p:pic>
      <p:pic>
        <p:nvPicPr>
          <p:cNvPr id="21" name="Graphic 20" descr="Information with solid fill">
            <a:extLst>
              <a:ext uri="{FF2B5EF4-FFF2-40B4-BE49-F238E27FC236}">
                <a16:creationId xmlns:a16="http://schemas.microsoft.com/office/drawing/2014/main" id="{04F83DD4-194B-7557-42BD-FAA06456E2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6098" y="5522575"/>
            <a:ext cx="365760" cy="365760"/>
          </a:xfrm>
          <a:prstGeom prst="rect">
            <a:avLst/>
          </a:prstGeom>
          <a:effectLst>
            <a:glow rad="101600">
              <a:schemeClr val="bg1">
                <a:lumMod val="95000"/>
                <a:alpha val="60000"/>
              </a:schemeClr>
            </a:glow>
          </a:effectLst>
        </p:spPr>
      </p:pic>
      <p:pic>
        <p:nvPicPr>
          <p:cNvPr id="22" name="Graphic 21" descr="Information with solid fill">
            <a:extLst>
              <a:ext uri="{FF2B5EF4-FFF2-40B4-BE49-F238E27FC236}">
                <a16:creationId xmlns:a16="http://schemas.microsoft.com/office/drawing/2014/main" id="{99C81E44-B3A0-5803-0474-120B68EDF5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9059" y="3136410"/>
            <a:ext cx="365760" cy="365760"/>
          </a:xfrm>
          <a:prstGeom prst="rect">
            <a:avLst/>
          </a:prstGeom>
          <a:effectLst>
            <a:glow rad="101600">
              <a:schemeClr val="bg1">
                <a:lumMod val="95000"/>
                <a:alpha val="60000"/>
              </a:schemeClr>
            </a:glow>
          </a:effectLst>
        </p:spPr>
      </p:pic>
      <p:pic>
        <p:nvPicPr>
          <p:cNvPr id="25" name="Graphic 24" descr="Information with solid fill">
            <a:extLst>
              <a:ext uri="{FF2B5EF4-FFF2-40B4-BE49-F238E27FC236}">
                <a16:creationId xmlns:a16="http://schemas.microsoft.com/office/drawing/2014/main" id="{44C1F26D-D89E-675D-715E-FA44B220DE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4738" y="4243963"/>
            <a:ext cx="365760" cy="365760"/>
          </a:xfrm>
          <a:prstGeom prst="rect">
            <a:avLst/>
          </a:prstGeom>
          <a:effectLst>
            <a:glow rad="101600">
              <a:schemeClr val="bg1">
                <a:lumMod val="95000"/>
                <a:alpha val="60000"/>
              </a:schemeClr>
            </a:glow>
          </a:effectLst>
        </p:spPr>
      </p:pic>
      <p:sp>
        <p:nvSpPr>
          <p:cNvPr id="26" name="TextBox 25">
            <a:extLst>
              <a:ext uri="{FF2B5EF4-FFF2-40B4-BE49-F238E27FC236}">
                <a16:creationId xmlns:a16="http://schemas.microsoft.com/office/drawing/2014/main" id="{616156C8-FB33-53B8-DF6F-CE8B92DE4505}"/>
              </a:ext>
            </a:extLst>
          </p:cNvPr>
          <p:cNvSpPr txBox="1"/>
          <p:nvPr/>
        </p:nvSpPr>
        <p:spPr>
          <a:xfrm>
            <a:off x="775648" y="1821066"/>
            <a:ext cx="2940945"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information icons to read more.</a:t>
            </a:r>
          </a:p>
        </p:txBody>
      </p:sp>
    </p:spTree>
    <p:custDataLst>
      <p:tags r:id="rId1"/>
    </p:custDataLst>
    <p:extLst>
      <p:ext uri="{BB962C8B-B14F-4D97-AF65-F5344CB8AC3E}">
        <p14:creationId xmlns:p14="http://schemas.microsoft.com/office/powerpoint/2010/main" val="140061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7B72C-FFE1-2FB3-80AB-E8B660DE8776}"/>
            </a:ext>
          </a:extLst>
        </p:cNvPr>
        <p:cNvGrpSpPr/>
        <p:nvPr/>
      </p:nvGrpSpPr>
      <p:grpSpPr>
        <a:xfrm>
          <a:off x="0" y="0"/>
          <a:ext cx="0" cy="0"/>
          <a:chOff x="0" y="0"/>
          <a:chExt cx="0" cy="0"/>
        </a:xfrm>
      </p:grpSpPr>
      <p:pic>
        <p:nvPicPr>
          <p:cNvPr id="20" name="Picture 19" descr="A green field with a tower&#10;&#10;AI-generated content may be incorrect.">
            <a:extLst>
              <a:ext uri="{FF2B5EF4-FFF2-40B4-BE49-F238E27FC236}">
                <a16:creationId xmlns:a16="http://schemas.microsoft.com/office/drawing/2014/main" id="{0FE69722-945B-A9E4-1CA6-6339FB5FA987}"/>
              </a:ext>
            </a:extLst>
          </p:cNvPr>
          <p:cNvPicPr>
            <a:picLocks noChangeAspect="1"/>
          </p:cNvPicPr>
          <p:nvPr/>
        </p:nvPicPr>
        <p:blipFill>
          <a:blip r:embed="rId3">
            <a:extLst>
              <a:ext uri="{28A0092B-C50C-407E-A947-70E740481C1C}">
                <a14:useLocalDpi xmlns:a14="http://schemas.microsoft.com/office/drawing/2010/main" val="0"/>
              </a:ext>
            </a:extLst>
          </a:blip>
          <a:srcRect t="987" b="21637"/>
          <a:stretch>
            <a:fillRect/>
          </a:stretch>
        </p:blipFill>
        <p:spPr>
          <a:xfrm>
            <a:off x="0" y="580691"/>
            <a:ext cx="12192000" cy="6277309"/>
          </a:xfrm>
          <a:prstGeom prst="rect">
            <a:avLst/>
          </a:prstGeom>
        </p:spPr>
      </p:pic>
      <p:sp>
        <p:nvSpPr>
          <p:cNvPr id="23" name="Rectangle 22">
            <a:extLst>
              <a:ext uri="{FF2B5EF4-FFF2-40B4-BE49-F238E27FC236}">
                <a16:creationId xmlns:a16="http://schemas.microsoft.com/office/drawing/2014/main" id="{7373E1BA-D40E-51DB-B492-657D95DE1C43}"/>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77F80E5A-1CD6-0CF7-1D97-44FBACBB46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3D94ACAA-D207-3CBA-44F0-3C9E84BD1A46}"/>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4" name="TextBox 13">
            <a:extLst>
              <a:ext uri="{FF2B5EF4-FFF2-40B4-BE49-F238E27FC236}">
                <a16:creationId xmlns:a16="http://schemas.microsoft.com/office/drawing/2014/main" id="{741EE7E4-634D-C163-9460-AF8B6A78F797}"/>
              </a:ext>
            </a:extLst>
          </p:cNvPr>
          <p:cNvSpPr txBox="1"/>
          <p:nvPr/>
        </p:nvSpPr>
        <p:spPr>
          <a:xfrm>
            <a:off x="775649" y="1144955"/>
            <a:ext cx="6096000"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Click on each ESG aspect to better understand what is expected from you and how can you best comply.</a:t>
            </a:r>
            <a:endParaRPr lang="en-US" sz="1400" dirty="0">
              <a:solidFill>
                <a:schemeClr val="bg1"/>
              </a:solidFill>
            </a:endParaRPr>
          </a:p>
        </p:txBody>
      </p:sp>
      <p:sp>
        <p:nvSpPr>
          <p:cNvPr id="5" name="TextBox 4">
            <a:extLst>
              <a:ext uri="{FF2B5EF4-FFF2-40B4-BE49-F238E27FC236}">
                <a16:creationId xmlns:a16="http://schemas.microsoft.com/office/drawing/2014/main" id="{E20132C4-7359-2312-8D00-428BA68007FB}"/>
              </a:ext>
            </a:extLst>
          </p:cNvPr>
          <p:cNvSpPr txBox="1"/>
          <p:nvPr/>
        </p:nvSpPr>
        <p:spPr>
          <a:xfrm>
            <a:off x="775649" y="242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sustainability aspects in our supply chain</a:t>
            </a:r>
          </a:p>
        </p:txBody>
      </p:sp>
      <p:grpSp>
        <p:nvGrpSpPr>
          <p:cNvPr id="25" name="Group 24">
            <a:extLst>
              <a:ext uri="{FF2B5EF4-FFF2-40B4-BE49-F238E27FC236}">
                <a16:creationId xmlns:a16="http://schemas.microsoft.com/office/drawing/2014/main" id="{462D709A-D452-7283-E54D-F1FC8D647FDF}"/>
              </a:ext>
            </a:extLst>
          </p:cNvPr>
          <p:cNvGrpSpPr/>
          <p:nvPr/>
        </p:nvGrpSpPr>
        <p:grpSpPr>
          <a:xfrm>
            <a:off x="4627927" y="2644877"/>
            <a:ext cx="1599254" cy="1599254"/>
            <a:chOff x="4404240" y="4656370"/>
            <a:chExt cx="970400" cy="970400"/>
          </a:xfrm>
        </p:grpSpPr>
        <p:sp>
          <p:nvSpPr>
            <p:cNvPr id="26" name="Oval 25">
              <a:extLst>
                <a:ext uri="{FF2B5EF4-FFF2-40B4-BE49-F238E27FC236}">
                  <a16:creationId xmlns:a16="http://schemas.microsoft.com/office/drawing/2014/main" id="{C20E253A-790C-196F-67A9-E53684CC543D}"/>
                </a:ext>
              </a:extLst>
            </p:cNvPr>
            <p:cNvSpPr/>
            <p:nvPr/>
          </p:nvSpPr>
          <p:spPr>
            <a:xfrm>
              <a:off x="4404240" y="4656370"/>
              <a:ext cx="970400" cy="970400"/>
            </a:xfrm>
            <a:prstGeom prst="ellipse">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ue line drawing of a gavel on a book&#10;&#10;AI-generated content may be incorrect.">
              <a:extLst>
                <a:ext uri="{FF2B5EF4-FFF2-40B4-BE49-F238E27FC236}">
                  <a16:creationId xmlns:a16="http://schemas.microsoft.com/office/drawing/2014/main" id="{903B18A2-936A-C914-E8A2-F4787193C9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755" y="4891205"/>
              <a:ext cx="521049" cy="521049"/>
            </a:xfrm>
            <a:prstGeom prst="rect">
              <a:avLst/>
            </a:prstGeom>
          </p:spPr>
        </p:pic>
      </p:grpSp>
      <p:grpSp>
        <p:nvGrpSpPr>
          <p:cNvPr id="28" name="Group 27">
            <a:extLst>
              <a:ext uri="{FF2B5EF4-FFF2-40B4-BE49-F238E27FC236}">
                <a16:creationId xmlns:a16="http://schemas.microsoft.com/office/drawing/2014/main" id="{F65CFCEE-073A-AC5E-A561-DD57DBEAB2AC}"/>
              </a:ext>
            </a:extLst>
          </p:cNvPr>
          <p:cNvGrpSpPr/>
          <p:nvPr/>
        </p:nvGrpSpPr>
        <p:grpSpPr>
          <a:xfrm>
            <a:off x="2777889" y="2644877"/>
            <a:ext cx="1599254" cy="1599254"/>
            <a:chOff x="2670945" y="2934419"/>
            <a:chExt cx="970400" cy="970400"/>
          </a:xfrm>
        </p:grpSpPr>
        <p:sp>
          <p:nvSpPr>
            <p:cNvPr id="29" name="Oval 28">
              <a:extLst>
                <a:ext uri="{FF2B5EF4-FFF2-40B4-BE49-F238E27FC236}">
                  <a16:creationId xmlns:a16="http://schemas.microsoft.com/office/drawing/2014/main" id="{E230EEB5-D2EB-2B46-D38C-95718C837504}"/>
                </a:ext>
              </a:extLst>
            </p:cNvPr>
            <p:cNvSpPr/>
            <p:nvPr/>
          </p:nvSpPr>
          <p:spPr>
            <a:xfrm>
              <a:off x="2670945" y="2934419"/>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blue line drawing of a plant&#10;&#10;AI-generated content may be incorrect.">
              <a:extLst>
                <a:ext uri="{FF2B5EF4-FFF2-40B4-BE49-F238E27FC236}">
                  <a16:creationId xmlns:a16="http://schemas.microsoft.com/office/drawing/2014/main" id="{8FD726F8-C9F4-42F8-BA2A-305C0C6C5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620" y="3159094"/>
              <a:ext cx="521049" cy="521049"/>
            </a:xfrm>
            <a:prstGeom prst="rect">
              <a:avLst/>
            </a:prstGeom>
          </p:spPr>
        </p:pic>
      </p:grpSp>
      <p:grpSp>
        <p:nvGrpSpPr>
          <p:cNvPr id="31" name="Group 30">
            <a:extLst>
              <a:ext uri="{FF2B5EF4-FFF2-40B4-BE49-F238E27FC236}">
                <a16:creationId xmlns:a16="http://schemas.microsoft.com/office/drawing/2014/main" id="{A2DECB6B-7C62-28AF-9F80-8641F4F85E56}"/>
              </a:ext>
            </a:extLst>
          </p:cNvPr>
          <p:cNvGrpSpPr/>
          <p:nvPr/>
        </p:nvGrpSpPr>
        <p:grpSpPr>
          <a:xfrm>
            <a:off x="927851" y="2644877"/>
            <a:ext cx="1599254" cy="1599254"/>
            <a:chOff x="4527228" y="2128122"/>
            <a:chExt cx="970400" cy="970400"/>
          </a:xfrm>
        </p:grpSpPr>
        <p:sp>
          <p:nvSpPr>
            <p:cNvPr id="32" name="Oval 31">
              <a:extLst>
                <a:ext uri="{FF2B5EF4-FFF2-40B4-BE49-F238E27FC236}">
                  <a16:creationId xmlns:a16="http://schemas.microsoft.com/office/drawing/2014/main" id="{B5C4FB2D-746B-75CF-E9A5-F8F60812C8ED}"/>
                </a:ext>
              </a:extLst>
            </p:cNvPr>
            <p:cNvSpPr/>
            <p:nvPr/>
          </p:nvSpPr>
          <p:spPr>
            <a:xfrm>
              <a:off x="4527228" y="2128122"/>
              <a:ext cx="970400" cy="970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blue outline of a group of people in a hands&#10;&#10;AI-generated content may be incorrect.">
              <a:extLst>
                <a:ext uri="{FF2B5EF4-FFF2-40B4-BE49-F238E27FC236}">
                  <a16:creationId xmlns:a16="http://schemas.microsoft.com/office/drawing/2014/main" id="{468C924B-C112-2B7F-49A1-FCFB15C806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1824" y="2352718"/>
              <a:ext cx="521208" cy="521208"/>
            </a:xfrm>
            <a:prstGeom prst="rect">
              <a:avLst/>
            </a:prstGeom>
          </p:spPr>
        </p:pic>
      </p:grpSp>
      <p:sp>
        <p:nvSpPr>
          <p:cNvPr id="2" name="TextBox 1">
            <a:extLst>
              <a:ext uri="{FF2B5EF4-FFF2-40B4-BE49-F238E27FC236}">
                <a16:creationId xmlns:a16="http://schemas.microsoft.com/office/drawing/2014/main" id="{C53E418C-3BB3-9BC1-D5D2-A1B7AC64B48B}"/>
              </a:ext>
            </a:extLst>
          </p:cNvPr>
          <p:cNvSpPr txBox="1"/>
          <p:nvPr/>
        </p:nvSpPr>
        <p:spPr>
          <a:xfrm>
            <a:off x="775649" y="2033415"/>
            <a:ext cx="2099509"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a:t>
            </a:r>
          </a:p>
        </p:txBody>
      </p:sp>
    </p:spTree>
    <p:custDataLst>
      <p:tags r:id="rId1"/>
    </p:custDataLst>
    <p:extLst>
      <p:ext uri="{BB962C8B-B14F-4D97-AF65-F5344CB8AC3E}">
        <p14:creationId xmlns:p14="http://schemas.microsoft.com/office/powerpoint/2010/main" val="1169144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828D70-FA37-2C68-9482-E054E1457D8C}"/>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7A0D4322-FE9F-9B5A-1378-0C23682047EC}"/>
              </a:ext>
            </a:extLst>
          </p:cNvPr>
          <p:cNvPicPr>
            <a:picLocks noChangeAspect="1"/>
          </p:cNvPicPr>
          <p:nvPr/>
        </p:nvPicPr>
        <p:blipFill>
          <a:blip r:embed="rId3">
            <a:extLst>
              <a:ext uri="{28A0092B-C50C-407E-A947-70E740481C1C}">
                <a14:useLocalDpi xmlns:a14="http://schemas.microsoft.com/office/drawing/2010/main" val="0"/>
              </a:ext>
            </a:extLst>
          </a:blip>
          <a:srcRect b="29789"/>
          <a:stretch>
            <a:fillRect/>
          </a:stretch>
        </p:blipFill>
        <p:spPr>
          <a:xfrm>
            <a:off x="0" y="1152547"/>
            <a:ext cx="12188413" cy="5705452"/>
          </a:xfrm>
          <a:prstGeom prst="rect">
            <a:avLst/>
          </a:prstGeom>
        </p:spPr>
      </p:pic>
      <p:sp>
        <p:nvSpPr>
          <p:cNvPr id="23" name="Rectangle 22">
            <a:extLst>
              <a:ext uri="{FF2B5EF4-FFF2-40B4-BE49-F238E27FC236}">
                <a16:creationId xmlns:a16="http://schemas.microsoft.com/office/drawing/2014/main" id="{11384635-62C9-661D-F55E-C03C535F8473}"/>
              </a:ext>
            </a:extLst>
          </p:cNvPr>
          <p:cNvSpPr/>
          <p:nvPr/>
        </p:nvSpPr>
        <p:spPr>
          <a:xfrm>
            <a:off x="0"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raphic 17" descr="Caret Down with solid fill">
            <a:extLst>
              <a:ext uri="{FF2B5EF4-FFF2-40B4-BE49-F238E27FC236}">
                <a16:creationId xmlns:a16="http://schemas.microsoft.com/office/drawing/2014/main" id="{227CE2D4-F3FF-C1AE-4EA4-21F4749FEA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B655B3DC-33F4-FCFC-3271-45E331F2189A}"/>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74E27C0F-3F45-3F4E-7DCF-D459C982AF70}"/>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Corporate governance</a:t>
            </a:r>
          </a:p>
        </p:txBody>
      </p:sp>
      <p:sp>
        <p:nvSpPr>
          <p:cNvPr id="10" name="Oval 9">
            <a:extLst>
              <a:ext uri="{FF2B5EF4-FFF2-40B4-BE49-F238E27FC236}">
                <a16:creationId xmlns:a16="http://schemas.microsoft.com/office/drawing/2014/main" id="{35DC3B80-A671-E9D5-1485-5F215C5D73E3}"/>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E574586E-50BB-9281-6034-9AD4C5D0E9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16" name="TextBox 15">
            <a:extLst>
              <a:ext uri="{FF2B5EF4-FFF2-40B4-BE49-F238E27FC236}">
                <a16:creationId xmlns:a16="http://schemas.microsoft.com/office/drawing/2014/main" id="{4B6B51CA-65E5-0B2E-DEDA-F518ABA37A0A}"/>
              </a:ext>
            </a:extLst>
          </p:cNvPr>
          <p:cNvSpPr txBox="1"/>
          <p:nvPr/>
        </p:nvSpPr>
        <p:spPr>
          <a:xfrm>
            <a:off x="1162495" y="2366561"/>
            <a:ext cx="6476791" cy="2462213"/>
          </a:xfrm>
          <a:prstGeom prst="rect">
            <a:avLst/>
          </a:prstGeom>
          <a:noFill/>
        </p:spPr>
        <p:txBody>
          <a:bodyPr wrap="square">
            <a:spAutoFit/>
          </a:bodyPr>
          <a:lstStyle/>
          <a:p>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Corporate governance refers to the system of rules, practices, and processes by which a company is directed and controlled. It involves balancing the interests of a company's many stakeholders, such as shareholders, management, customers, suppliers, financiers, government, and the community.</a:t>
            </a:r>
          </a:p>
          <a:p>
            <a:endParaRPr lang="en-US" sz="1400" dirty="0">
              <a:solidFill>
                <a:schemeClr val="bg1"/>
              </a:solidFill>
              <a:latin typeface="Arial" panose="020B0604020202020204" pitchFamily="34" charset="0"/>
              <a:ea typeface="Aptos" panose="020B0004020202020204" pitchFamily="34" charset="0"/>
              <a:cs typeface="Arial" panose="020B0604020202020204" pitchFamily="34" charset="0"/>
            </a:endParaRPr>
          </a:p>
          <a:p>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Robust and effective corporate governance is essential for our business success and our ability to fulfill sustainability commitments. At e&amp; PPF Telecom Group, we conduct business ethically, lawfully, and with integrity across all our markets. As a trustworthy and reliable business partner, the Group also strives to enhance the sustainability of its operations through transparency and accountability.</a:t>
            </a:r>
          </a:p>
        </p:txBody>
      </p:sp>
      <p:cxnSp>
        <p:nvCxnSpPr>
          <p:cNvPr id="17" name="Straight Arrow Connector 11">
            <a:extLst>
              <a:ext uri="{FF2B5EF4-FFF2-40B4-BE49-F238E27FC236}">
                <a16:creationId xmlns:a16="http://schemas.microsoft.com/office/drawing/2014/main" id="{467747FB-94B2-1543-0C00-A80A00F5497D}"/>
              </a:ext>
            </a:extLst>
          </p:cNvPr>
          <p:cNvCxnSpPr>
            <a:cxnSpLocks/>
          </p:cNvCxnSpPr>
          <p:nvPr/>
        </p:nvCxnSpPr>
        <p:spPr>
          <a:xfrm flipV="1">
            <a:off x="876502" y="2464701"/>
            <a:ext cx="0" cy="2364073"/>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pic>
        <p:nvPicPr>
          <p:cNvPr id="4" name="Picture 3" descr="A blue line drawing of a gavel on a book&#10;&#10;AI-generated content may be incorrect.">
            <a:extLst>
              <a:ext uri="{FF2B5EF4-FFF2-40B4-BE49-F238E27FC236}">
                <a16:creationId xmlns:a16="http://schemas.microsoft.com/office/drawing/2014/main" id="{6ECDA9DA-0472-9A2D-2FD8-7C179FA7D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5586" y="845394"/>
            <a:ext cx="680102" cy="680102"/>
          </a:xfrm>
          <a:prstGeom prst="rect">
            <a:avLst/>
          </a:prstGeom>
        </p:spPr>
      </p:pic>
    </p:spTree>
    <p:custDataLst>
      <p:tags r:id="rId1"/>
    </p:custDataLst>
    <p:extLst>
      <p:ext uri="{BB962C8B-B14F-4D97-AF65-F5344CB8AC3E}">
        <p14:creationId xmlns:p14="http://schemas.microsoft.com/office/powerpoint/2010/main" val="2765433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14742B-92F4-2D95-68F9-AD54EC1F4EBC}"/>
            </a:ext>
          </a:extLst>
        </p:cNvPr>
        <p:cNvGrpSpPr/>
        <p:nvPr/>
      </p:nvGrpSpPr>
      <p:grpSpPr>
        <a:xfrm>
          <a:off x="0" y="0"/>
          <a:ext cx="0" cy="0"/>
          <a:chOff x="0" y="0"/>
          <a:chExt cx="0" cy="0"/>
        </a:xfrm>
      </p:grpSpPr>
      <p:pic>
        <p:nvPicPr>
          <p:cNvPr id="2" name="Picture 1" descr="A group of people sitting around a table&#10;&#10;AI-generated content may be incorrect.">
            <a:extLst>
              <a:ext uri="{FF2B5EF4-FFF2-40B4-BE49-F238E27FC236}">
                <a16:creationId xmlns:a16="http://schemas.microsoft.com/office/drawing/2014/main" id="{C8906FF8-670B-8E14-EEEB-6CEFF2290F31}"/>
              </a:ext>
            </a:extLst>
          </p:cNvPr>
          <p:cNvPicPr>
            <a:picLocks noChangeAspect="1"/>
          </p:cNvPicPr>
          <p:nvPr/>
        </p:nvPicPr>
        <p:blipFill>
          <a:blip r:embed="rId3">
            <a:extLst>
              <a:ext uri="{28A0092B-C50C-407E-A947-70E740481C1C}">
                <a14:useLocalDpi xmlns:a14="http://schemas.microsoft.com/office/drawing/2010/main" val="0"/>
              </a:ext>
            </a:extLst>
          </a:blip>
          <a:srcRect b="29789"/>
          <a:stretch>
            <a:fillRect/>
          </a:stretch>
        </p:blipFill>
        <p:spPr>
          <a:xfrm>
            <a:off x="0" y="1152547"/>
            <a:ext cx="12188413" cy="5705452"/>
          </a:xfrm>
          <a:prstGeom prst="rect">
            <a:avLst/>
          </a:prstGeom>
        </p:spPr>
      </p:pic>
      <p:sp>
        <p:nvSpPr>
          <p:cNvPr id="23" name="Rectangle 22">
            <a:extLst>
              <a:ext uri="{FF2B5EF4-FFF2-40B4-BE49-F238E27FC236}">
                <a16:creationId xmlns:a16="http://schemas.microsoft.com/office/drawing/2014/main" id="{0E554263-465B-5BDC-74A5-7747B0660DB1}"/>
              </a:ext>
            </a:extLst>
          </p:cNvPr>
          <p:cNvSpPr/>
          <p:nvPr/>
        </p:nvSpPr>
        <p:spPr>
          <a:xfrm>
            <a:off x="-3587" y="-2"/>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56FA3A31-3AED-0EE9-01A8-34C4292219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F4AD1FBD-E312-58B8-18AA-C923A9A7402E}"/>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0" name="Oval 9">
            <a:extLst>
              <a:ext uri="{FF2B5EF4-FFF2-40B4-BE49-F238E27FC236}">
                <a16:creationId xmlns:a16="http://schemas.microsoft.com/office/drawing/2014/main" id="{313EEC0B-B105-F788-5DA2-3C85F474B98A}"/>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B308798-5004-6C71-7F02-DC2D3C7530FE}"/>
              </a:ext>
            </a:extLst>
          </p:cNvPr>
          <p:cNvSpPr txBox="1"/>
          <p:nvPr/>
        </p:nvSpPr>
        <p:spPr>
          <a:xfrm>
            <a:off x="775649" y="1953551"/>
            <a:ext cx="6811411" cy="4098173"/>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You’re working in the procurement department and recently received a bid from a new supplier offering significantly lower prices than competitors. Everything on the surface looks good, but you’ve heard from a colleague in another region that this supplier may have been involved in questionable practices - rumors of bribing local officials to win contracts. There’s no formal evidence, and the supplier has passed initial screening. When you raise the concern with your team, some suggest moving forward since the deal looks clean on paper, and investigating rumors could delay critical deliveries. </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Move forward with the contract. It’s not your job to investigate rumors.</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Delay the decision and request a thorough due diligence check on the supplier.</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Ignore the concern and hope the issue doesn’t surface later.</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Accept the deal and request a small "facilitation fee" to keep things smooth.</a:t>
            </a:r>
          </a:p>
        </p:txBody>
      </p:sp>
      <p:pic>
        <p:nvPicPr>
          <p:cNvPr id="4" name="Graphic 3" descr="Question Mark with solid fill">
            <a:extLst>
              <a:ext uri="{FF2B5EF4-FFF2-40B4-BE49-F238E27FC236}">
                <a16:creationId xmlns:a16="http://schemas.microsoft.com/office/drawing/2014/main" id="{3FA736FB-C283-B6F3-5075-A91F510EC9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3" name="TextBox 2">
            <a:extLst>
              <a:ext uri="{FF2B5EF4-FFF2-40B4-BE49-F238E27FC236}">
                <a16:creationId xmlns:a16="http://schemas.microsoft.com/office/drawing/2014/main" id="{01525466-C706-4204-6368-1DA869D727E7}"/>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Corporate governance</a:t>
            </a:r>
          </a:p>
        </p:txBody>
      </p:sp>
      <p:sp>
        <p:nvSpPr>
          <p:cNvPr id="8" name="Rectangle 7">
            <a:extLst>
              <a:ext uri="{FF2B5EF4-FFF2-40B4-BE49-F238E27FC236}">
                <a16:creationId xmlns:a16="http://schemas.microsoft.com/office/drawing/2014/main" id="{7FF5C7FA-D567-A447-636D-7D49C8823C7B}"/>
              </a:ext>
            </a:extLst>
          </p:cNvPr>
          <p:cNvSpPr/>
          <p:nvPr/>
        </p:nvSpPr>
        <p:spPr>
          <a:xfrm>
            <a:off x="10748750" y="6243605"/>
            <a:ext cx="1045192" cy="383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B06F41"/>
                </a:solidFill>
                <a:latin typeface="Arial" panose="020B0604020202020204" pitchFamily="34" charset="0"/>
                <a:cs typeface="Arial" panose="020B0604020202020204" pitchFamily="34" charset="0"/>
              </a:rPr>
              <a:t>Answer</a:t>
            </a:r>
          </a:p>
        </p:txBody>
      </p:sp>
      <p:sp>
        <p:nvSpPr>
          <p:cNvPr id="5" name="TextBox 4">
            <a:extLst>
              <a:ext uri="{FF2B5EF4-FFF2-40B4-BE49-F238E27FC236}">
                <a16:creationId xmlns:a16="http://schemas.microsoft.com/office/drawing/2014/main" id="{36544E04-342E-8634-6B25-38047FE65C1D}"/>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spTree>
    <p:custDataLst>
      <p:tags r:id="rId1"/>
    </p:custDataLst>
    <p:extLst>
      <p:ext uri="{BB962C8B-B14F-4D97-AF65-F5344CB8AC3E}">
        <p14:creationId xmlns:p14="http://schemas.microsoft.com/office/powerpoint/2010/main" val="18067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7C271D-2720-B285-F7B8-C21F50E36615}"/>
            </a:ext>
          </a:extLst>
        </p:cNvPr>
        <p:cNvGrpSpPr/>
        <p:nvPr/>
      </p:nvGrpSpPr>
      <p:grpSpPr>
        <a:xfrm>
          <a:off x="0" y="0"/>
          <a:ext cx="0" cy="0"/>
          <a:chOff x="0" y="0"/>
          <a:chExt cx="0" cy="0"/>
        </a:xfrm>
      </p:grpSpPr>
      <p:pic>
        <p:nvPicPr>
          <p:cNvPr id="5" name="Picture 4" descr="A group of people sitting around a table&#10;&#10;AI-generated content may be incorrect.">
            <a:extLst>
              <a:ext uri="{FF2B5EF4-FFF2-40B4-BE49-F238E27FC236}">
                <a16:creationId xmlns:a16="http://schemas.microsoft.com/office/drawing/2014/main" id="{8D26BF34-30A6-BEE7-6154-2EF3EA49F294}"/>
              </a:ext>
            </a:extLst>
          </p:cNvPr>
          <p:cNvPicPr>
            <a:picLocks noChangeAspect="1"/>
          </p:cNvPicPr>
          <p:nvPr/>
        </p:nvPicPr>
        <p:blipFill>
          <a:blip r:embed="rId3">
            <a:extLst>
              <a:ext uri="{28A0092B-C50C-407E-A947-70E740481C1C}">
                <a14:useLocalDpi xmlns:a14="http://schemas.microsoft.com/office/drawing/2010/main" val="0"/>
              </a:ext>
            </a:extLst>
          </a:blip>
          <a:srcRect b="29789"/>
          <a:stretch>
            <a:fillRect/>
          </a:stretch>
        </p:blipFill>
        <p:spPr>
          <a:xfrm>
            <a:off x="0" y="1152547"/>
            <a:ext cx="12188413" cy="5705452"/>
          </a:xfrm>
          <a:prstGeom prst="rect">
            <a:avLst/>
          </a:prstGeom>
        </p:spPr>
      </p:pic>
      <p:sp>
        <p:nvSpPr>
          <p:cNvPr id="23" name="Rectangle 22">
            <a:extLst>
              <a:ext uri="{FF2B5EF4-FFF2-40B4-BE49-F238E27FC236}">
                <a16:creationId xmlns:a16="http://schemas.microsoft.com/office/drawing/2014/main" id="{7D433FD4-4DAF-5ADC-F407-71B84C0CC321}"/>
              </a:ext>
            </a:extLst>
          </p:cNvPr>
          <p:cNvSpPr/>
          <p:nvPr/>
        </p:nvSpPr>
        <p:spPr>
          <a:xfrm>
            <a:off x="3587"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FAC0B8F3-977C-5A5B-66E3-A42A99838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1CADA7BA-3B58-02D8-A10F-2BE846F6A8C4}"/>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0" name="Oval 9">
            <a:extLst>
              <a:ext uri="{FF2B5EF4-FFF2-40B4-BE49-F238E27FC236}">
                <a16:creationId xmlns:a16="http://schemas.microsoft.com/office/drawing/2014/main" id="{B6EF3441-1BCE-6EC3-E7F6-EE6B5A8DDED6}"/>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329575A-7BF0-C1D2-7EBE-65E3196270FC}"/>
              </a:ext>
            </a:extLst>
          </p:cNvPr>
          <p:cNvSpPr txBox="1"/>
          <p:nvPr/>
        </p:nvSpPr>
        <p:spPr>
          <a:xfrm>
            <a:off x="775649" y="1953551"/>
            <a:ext cx="6811411" cy="4328685"/>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You’re working in the procurement department and recently received a bid from a new supplier offering significantly lower prices than competitors. Everything on the surface looks good, but you’ve heard from a colleague in another region that this supplier may have been involved in questionable practices - rumors of bribing local officials to win contracts. There’s no formal evidence, and the supplier has passed initial screening. When you raise the concern with your team, some suggest moving forward since the deal looks clean on paper, and investigating rumors could delay critical deliveries. </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Move forward with the contract. It’s not your job to investigate rumors.</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Delay the decision and request a thorough due diligence check on the supplier.</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Ignore the concern and hope the issue doesn’t surface later.</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Accept the deal and request a small "facilitation fee" to keep things smooth</a:t>
            </a:r>
          </a:p>
        </p:txBody>
      </p:sp>
      <p:pic>
        <p:nvPicPr>
          <p:cNvPr id="4" name="Graphic 3" descr="Question Mark with solid fill">
            <a:extLst>
              <a:ext uri="{FF2B5EF4-FFF2-40B4-BE49-F238E27FC236}">
                <a16:creationId xmlns:a16="http://schemas.microsoft.com/office/drawing/2014/main" id="{860394A9-9C06-CDDC-633B-E62FDA624C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2" name="Rectangle 1">
            <a:extLst>
              <a:ext uri="{FF2B5EF4-FFF2-40B4-BE49-F238E27FC236}">
                <a16:creationId xmlns:a16="http://schemas.microsoft.com/office/drawing/2014/main" id="{F6BA0017-1A46-2B4E-504A-E54E90A83507}"/>
              </a:ext>
            </a:extLst>
          </p:cNvPr>
          <p:cNvSpPr/>
          <p:nvPr/>
        </p:nvSpPr>
        <p:spPr>
          <a:xfrm>
            <a:off x="7905509" y="2048719"/>
            <a:ext cx="4286491" cy="3930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4D19E0-25C3-24E4-4119-85BE8175D4EB}"/>
              </a:ext>
            </a:extLst>
          </p:cNvPr>
          <p:cNvSpPr txBox="1"/>
          <p:nvPr/>
        </p:nvSpPr>
        <p:spPr>
          <a:xfrm>
            <a:off x="8137003" y="2414427"/>
            <a:ext cx="3736548" cy="3323987"/>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Delaying the contract to carry out a thorough due diligence process is the most responsible action. Governance in ESG is all about transparency, accountability, and ethical conduct. By acting on red flags - even if they’re just rumors - you help protect your company from risks like legal penalties, reputational damage, and broken trust with stakeholders. Establishing clear anti-corruption policies, offering ethics training, and promoting a speak-up culture are essential tools for preventing unethical behavior in your supply chain.</a:t>
            </a:r>
          </a:p>
        </p:txBody>
      </p:sp>
      <p:pic>
        <p:nvPicPr>
          <p:cNvPr id="12" name="Graphic 11" descr="Checkmark with solid fill">
            <a:extLst>
              <a:ext uri="{FF2B5EF4-FFF2-40B4-BE49-F238E27FC236}">
                <a16:creationId xmlns:a16="http://schemas.microsoft.com/office/drawing/2014/main" id="{7A115E19-B244-8C69-6A17-BA25A53361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6993" y="2339873"/>
            <a:ext cx="476763" cy="476763"/>
          </a:xfrm>
          <a:prstGeom prst="rect">
            <a:avLst/>
          </a:prstGeom>
        </p:spPr>
      </p:pic>
      <p:pic>
        <p:nvPicPr>
          <p:cNvPr id="13" name="Graphic 12" descr="Caret Down with solid fill">
            <a:extLst>
              <a:ext uri="{FF2B5EF4-FFF2-40B4-BE49-F238E27FC236}">
                <a16:creationId xmlns:a16="http://schemas.microsoft.com/office/drawing/2014/main" id="{CC4D309A-8188-12AB-4B9F-ACF83FA59A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3" name="TextBox 2">
            <a:extLst>
              <a:ext uri="{FF2B5EF4-FFF2-40B4-BE49-F238E27FC236}">
                <a16:creationId xmlns:a16="http://schemas.microsoft.com/office/drawing/2014/main" id="{CB08203A-F235-17BA-D34B-D955A9182078}"/>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Corporate governance</a:t>
            </a:r>
          </a:p>
        </p:txBody>
      </p:sp>
      <p:sp>
        <p:nvSpPr>
          <p:cNvPr id="6" name="TextBox 5">
            <a:extLst>
              <a:ext uri="{FF2B5EF4-FFF2-40B4-BE49-F238E27FC236}">
                <a16:creationId xmlns:a16="http://schemas.microsoft.com/office/drawing/2014/main" id="{8AA27C58-64AA-C5C2-CE43-863C1CD33E53}"/>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spTree>
    <p:custDataLst>
      <p:tags r:id="rId1"/>
    </p:custDataLst>
    <p:extLst>
      <p:ext uri="{BB962C8B-B14F-4D97-AF65-F5344CB8AC3E}">
        <p14:creationId xmlns:p14="http://schemas.microsoft.com/office/powerpoint/2010/main" val="16816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829B10-F15A-6134-3781-066F79C5EF6F}"/>
            </a:ext>
          </a:extLst>
        </p:cNvPr>
        <p:cNvGrpSpPr/>
        <p:nvPr/>
      </p:nvGrpSpPr>
      <p:grpSpPr>
        <a:xfrm>
          <a:off x="0" y="0"/>
          <a:ext cx="0" cy="0"/>
          <a:chOff x="0" y="0"/>
          <a:chExt cx="0" cy="0"/>
        </a:xfrm>
      </p:grpSpPr>
      <p:pic>
        <p:nvPicPr>
          <p:cNvPr id="5" name="Picture 4" descr="A group of people sitting around a table&#10;&#10;AI-generated content may be incorrect.">
            <a:extLst>
              <a:ext uri="{FF2B5EF4-FFF2-40B4-BE49-F238E27FC236}">
                <a16:creationId xmlns:a16="http://schemas.microsoft.com/office/drawing/2014/main" id="{5EF49ADD-EEDA-A271-06F9-60B1362A7C1D}"/>
              </a:ext>
            </a:extLst>
          </p:cNvPr>
          <p:cNvPicPr>
            <a:picLocks noChangeAspect="1"/>
          </p:cNvPicPr>
          <p:nvPr/>
        </p:nvPicPr>
        <p:blipFill>
          <a:blip r:embed="rId3">
            <a:extLst>
              <a:ext uri="{28A0092B-C50C-407E-A947-70E740481C1C}">
                <a14:useLocalDpi xmlns:a14="http://schemas.microsoft.com/office/drawing/2010/main" val="0"/>
              </a:ext>
            </a:extLst>
          </a:blip>
          <a:srcRect b="29789"/>
          <a:stretch>
            <a:fillRect/>
          </a:stretch>
        </p:blipFill>
        <p:spPr>
          <a:xfrm>
            <a:off x="0" y="1152547"/>
            <a:ext cx="12188413" cy="5705452"/>
          </a:xfrm>
          <a:prstGeom prst="rect">
            <a:avLst/>
          </a:prstGeom>
        </p:spPr>
      </p:pic>
      <p:sp>
        <p:nvSpPr>
          <p:cNvPr id="23" name="Rectangle 22">
            <a:extLst>
              <a:ext uri="{FF2B5EF4-FFF2-40B4-BE49-F238E27FC236}">
                <a16:creationId xmlns:a16="http://schemas.microsoft.com/office/drawing/2014/main" id="{A685B8EE-E4D9-7DBB-ABD6-66DC316156AF}"/>
              </a:ext>
            </a:extLst>
          </p:cNvPr>
          <p:cNvSpPr/>
          <p:nvPr/>
        </p:nvSpPr>
        <p:spPr>
          <a:xfrm>
            <a:off x="3587"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ret Down with solid fill">
            <a:extLst>
              <a:ext uri="{FF2B5EF4-FFF2-40B4-BE49-F238E27FC236}">
                <a16:creationId xmlns:a16="http://schemas.microsoft.com/office/drawing/2014/main" id="{CF2318FD-B93E-847D-83A7-7FBA678F3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B365A4C5-916E-FA38-4181-9C9E200C1913}"/>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10" name="Oval 9">
            <a:extLst>
              <a:ext uri="{FF2B5EF4-FFF2-40B4-BE49-F238E27FC236}">
                <a16:creationId xmlns:a16="http://schemas.microsoft.com/office/drawing/2014/main" id="{44F2FC2F-B394-E381-7C07-620BDF982B6F}"/>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CCD176E-DE66-4077-7265-4CB2F1CF39F0}"/>
              </a:ext>
            </a:extLst>
          </p:cNvPr>
          <p:cNvSpPr txBox="1"/>
          <p:nvPr/>
        </p:nvSpPr>
        <p:spPr>
          <a:xfrm>
            <a:off x="775649" y="1953551"/>
            <a:ext cx="6811411" cy="4328685"/>
          </a:xfrm>
          <a:prstGeom prst="rect">
            <a:avLst/>
          </a:prstGeom>
          <a:noFill/>
        </p:spPr>
        <p:txBody>
          <a:bodyPr wrap="square">
            <a:spAutoFit/>
          </a:bodyPr>
          <a:lstStyle/>
          <a:p>
            <a:pPr>
              <a:lnSpc>
                <a:spcPct val="107000"/>
              </a:lnSpc>
              <a:spcBef>
                <a:spcPts val="800"/>
              </a:spcBef>
              <a:spcAft>
                <a:spcPts val="800"/>
              </a:spcAft>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You’re working in the procurement department and recently received a bid from a new supplier offering significantly lower prices than competitors. Everything on the surface looks good, but you’ve heard from a colleague in another region that this supplier may have been involved in questionable practices - rumors of bribing local officials to win contracts. There’s no formal evidence, and the supplier has passed initial screening. When you raise the concern with your team, some suggest moving forward since the deal looks clean on paper, and investigating rumors could delay critical deliveries. </a:t>
            </a:r>
          </a:p>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you do?</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Move forward with the contract. It’s not your job to investigate rumors.</a:t>
            </a:r>
          </a:p>
          <a:p>
            <a:pPr marL="285750" indent="-285750">
              <a:lnSpc>
                <a:spcPct val="107000"/>
              </a:lnSpc>
              <a:spcBef>
                <a:spcPts val="800"/>
              </a:spcBef>
              <a:spcAft>
                <a:spcPts val="800"/>
              </a:spcAft>
              <a:buSzPct val="150000"/>
              <a:buFont typeface="Courier New" panose="02070309020205020404" pitchFamily="49" charset="0"/>
              <a:buChar char="o"/>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Delay the decision and request a thorough due diligence check on the supplier.</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Ignore the concern and hope the issue doesn’t surface later.</a:t>
            </a:r>
          </a:p>
          <a:p>
            <a:pPr marL="285750" indent="-285750">
              <a:lnSpc>
                <a:spcPct val="107000"/>
              </a:lnSpc>
              <a:spcBef>
                <a:spcPts val="800"/>
              </a:spcBef>
              <a:spcAft>
                <a:spcPts val="800"/>
              </a:spcAft>
              <a:buSzPct val="150000"/>
              <a:buFont typeface="Courier New" panose="02070309020205020404" pitchFamily="49" charset="0"/>
              <a:buChar char="o"/>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Accept the deal and request a small "facilitation fee" to keep things smooth.</a:t>
            </a:r>
          </a:p>
        </p:txBody>
      </p:sp>
      <p:pic>
        <p:nvPicPr>
          <p:cNvPr id="4" name="Graphic 3" descr="Question Mark with solid fill">
            <a:extLst>
              <a:ext uri="{FF2B5EF4-FFF2-40B4-BE49-F238E27FC236}">
                <a16:creationId xmlns:a16="http://schemas.microsoft.com/office/drawing/2014/main" id="{308C3B25-149E-DBAD-4073-A17C707936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8175" y="580554"/>
            <a:ext cx="914400" cy="914400"/>
          </a:xfrm>
          <a:prstGeom prst="rect">
            <a:avLst/>
          </a:prstGeom>
        </p:spPr>
      </p:pic>
      <p:sp>
        <p:nvSpPr>
          <p:cNvPr id="2" name="Rectangle 1">
            <a:extLst>
              <a:ext uri="{FF2B5EF4-FFF2-40B4-BE49-F238E27FC236}">
                <a16:creationId xmlns:a16="http://schemas.microsoft.com/office/drawing/2014/main" id="{D59C5DEA-F53C-D35E-2218-E5E0FA73810C}"/>
              </a:ext>
            </a:extLst>
          </p:cNvPr>
          <p:cNvSpPr/>
          <p:nvPr/>
        </p:nvSpPr>
        <p:spPr>
          <a:xfrm>
            <a:off x="7905509" y="2048719"/>
            <a:ext cx="4286491" cy="3930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987AF8-2790-9E15-A3C5-6F9182B92CD3}"/>
              </a:ext>
            </a:extLst>
          </p:cNvPr>
          <p:cNvSpPr txBox="1"/>
          <p:nvPr/>
        </p:nvSpPr>
        <p:spPr>
          <a:xfrm>
            <a:off x="8137003" y="2414427"/>
            <a:ext cx="3736548" cy="3323987"/>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not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Delaying the contract to carry out a thorough due diligence process is the most responsible action. Governance in ESG is all about transparency, accountability, and ethical conduct. By acting on red flags - even if they’re just rumors - you help protect your company from risks like legal penalties, reputational damage, and broken trust with stakeholders. Establishing clear anti-corruption policies, offering ethics training, and promoting a speak-up culture are essential tools for preventing unethical behavior in your supply chain.</a:t>
            </a:r>
          </a:p>
        </p:txBody>
      </p:sp>
      <p:pic>
        <p:nvPicPr>
          <p:cNvPr id="13" name="Graphic 12" descr="Caret Down with solid fill">
            <a:extLst>
              <a:ext uri="{FF2B5EF4-FFF2-40B4-BE49-F238E27FC236}">
                <a16:creationId xmlns:a16="http://schemas.microsoft.com/office/drawing/2014/main" id="{88972B3B-1356-4FEC-D670-3B992BABA9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3" name="TextBox 2">
            <a:extLst>
              <a:ext uri="{FF2B5EF4-FFF2-40B4-BE49-F238E27FC236}">
                <a16:creationId xmlns:a16="http://schemas.microsoft.com/office/drawing/2014/main" id="{1EEDCF9B-9CE5-6701-6E96-40DB9A9371D7}"/>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Corporate governance</a:t>
            </a:r>
          </a:p>
        </p:txBody>
      </p:sp>
      <p:sp>
        <p:nvSpPr>
          <p:cNvPr id="6" name="TextBox 5">
            <a:extLst>
              <a:ext uri="{FF2B5EF4-FFF2-40B4-BE49-F238E27FC236}">
                <a16:creationId xmlns:a16="http://schemas.microsoft.com/office/drawing/2014/main" id="{9FAF78BC-5B86-813E-B263-D82E01EC78B9}"/>
              </a:ext>
            </a:extLst>
          </p:cNvPr>
          <p:cNvSpPr txBox="1"/>
          <p:nvPr/>
        </p:nvSpPr>
        <p:spPr>
          <a:xfrm>
            <a:off x="787336" y="1431080"/>
            <a:ext cx="2491740"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Test your knowledge</a:t>
            </a:r>
          </a:p>
        </p:txBody>
      </p:sp>
      <p:pic>
        <p:nvPicPr>
          <p:cNvPr id="8" name="Picture 7">
            <a:extLst>
              <a:ext uri="{FF2B5EF4-FFF2-40B4-BE49-F238E27FC236}">
                <a16:creationId xmlns:a16="http://schemas.microsoft.com/office/drawing/2014/main" id="{E4A7DB24-C6FB-A951-7CA5-27FB812D9C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3992" y="2399816"/>
            <a:ext cx="381053" cy="381053"/>
          </a:xfrm>
          <a:prstGeom prst="rect">
            <a:avLst/>
          </a:prstGeom>
        </p:spPr>
      </p:pic>
    </p:spTree>
    <p:custDataLst>
      <p:tags r:id="rId1"/>
    </p:custDataLst>
    <p:extLst>
      <p:ext uri="{BB962C8B-B14F-4D97-AF65-F5344CB8AC3E}">
        <p14:creationId xmlns:p14="http://schemas.microsoft.com/office/powerpoint/2010/main" val="248216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02F77-9172-0902-AEC6-F1DAFEA79BD2}"/>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E7C36F6F-FD88-D2A7-B5A5-977A1A4C014E}"/>
              </a:ext>
            </a:extLst>
          </p:cNvPr>
          <p:cNvPicPr>
            <a:picLocks noChangeAspect="1"/>
          </p:cNvPicPr>
          <p:nvPr/>
        </p:nvPicPr>
        <p:blipFill>
          <a:blip r:embed="rId4">
            <a:extLst>
              <a:ext uri="{28A0092B-C50C-407E-A947-70E740481C1C}">
                <a14:useLocalDpi xmlns:a14="http://schemas.microsoft.com/office/drawing/2010/main" val="0"/>
              </a:ext>
            </a:extLst>
          </a:blip>
          <a:srcRect b="29789"/>
          <a:stretch>
            <a:fillRect/>
          </a:stretch>
        </p:blipFill>
        <p:spPr>
          <a:xfrm>
            <a:off x="0" y="1152547"/>
            <a:ext cx="12188413" cy="5705452"/>
          </a:xfrm>
          <a:prstGeom prst="rect">
            <a:avLst/>
          </a:prstGeom>
        </p:spPr>
      </p:pic>
      <p:sp>
        <p:nvSpPr>
          <p:cNvPr id="23" name="Rectangle 22">
            <a:extLst>
              <a:ext uri="{FF2B5EF4-FFF2-40B4-BE49-F238E27FC236}">
                <a16:creationId xmlns:a16="http://schemas.microsoft.com/office/drawing/2014/main" id="{2CFC017A-1453-A0A8-73DF-1A23F6D8D820}"/>
              </a:ext>
            </a:extLst>
          </p:cNvPr>
          <p:cNvSpPr/>
          <p:nvPr/>
        </p:nvSpPr>
        <p:spPr>
          <a:xfrm>
            <a:off x="-3587"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EDA57F8C-F444-9B29-D951-BE1AFECC56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15271CA3-0513-E2F0-0F19-CC001E5F7CAB}"/>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43A6E25F-9C79-0A3A-5C38-4D458411669A}"/>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Corporate governance</a:t>
            </a:r>
          </a:p>
        </p:txBody>
      </p:sp>
      <p:grpSp>
        <p:nvGrpSpPr>
          <p:cNvPr id="8" name="Group 7">
            <a:extLst>
              <a:ext uri="{FF2B5EF4-FFF2-40B4-BE49-F238E27FC236}">
                <a16:creationId xmlns:a16="http://schemas.microsoft.com/office/drawing/2014/main" id="{84CC63E9-3152-C900-50A9-53EC983D1A9E}"/>
              </a:ext>
            </a:extLst>
          </p:cNvPr>
          <p:cNvGrpSpPr/>
          <p:nvPr/>
        </p:nvGrpSpPr>
        <p:grpSpPr>
          <a:xfrm>
            <a:off x="0" y="1152545"/>
            <a:ext cx="12192000" cy="548762"/>
            <a:chOff x="0" y="1152545"/>
            <a:chExt cx="12192000" cy="548762"/>
          </a:xfrm>
        </p:grpSpPr>
        <p:sp>
          <p:nvSpPr>
            <p:cNvPr id="11" name="Rectangle 10">
              <a:extLst>
                <a:ext uri="{FF2B5EF4-FFF2-40B4-BE49-F238E27FC236}">
                  <a16:creationId xmlns:a16="http://schemas.microsoft.com/office/drawing/2014/main" id="{A39B281C-AF12-9DB4-2CFA-68D452FC828F}"/>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A052A8-35D3-C08C-D2C9-A756D6819F6F}"/>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What do we expect from you as a supplier?</a:t>
              </a:r>
            </a:p>
          </p:txBody>
        </p:sp>
      </p:grpSp>
      <p:sp>
        <p:nvSpPr>
          <p:cNvPr id="10" name="Oval 9">
            <a:extLst>
              <a:ext uri="{FF2B5EF4-FFF2-40B4-BE49-F238E27FC236}">
                <a16:creationId xmlns:a16="http://schemas.microsoft.com/office/drawing/2014/main" id="{FA414C94-0867-4C5B-BC7A-828C86C46CA5}"/>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2E90DA1F-D08F-B64E-CD1D-32C687F4E5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568751" y="6320742"/>
            <a:ext cx="457200" cy="457200"/>
          </a:xfrm>
          <a:prstGeom prst="rect">
            <a:avLst/>
          </a:prstGeom>
        </p:spPr>
      </p:pic>
      <p:sp>
        <p:nvSpPr>
          <p:cNvPr id="15" name="TextBox 14">
            <a:extLst>
              <a:ext uri="{FF2B5EF4-FFF2-40B4-BE49-F238E27FC236}">
                <a16:creationId xmlns:a16="http://schemas.microsoft.com/office/drawing/2014/main" id="{DFB9D2AA-A2AF-E431-8AB3-B6ACBA4C2FE5}"/>
              </a:ext>
            </a:extLst>
          </p:cNvPr>
          <p:cNvSpPr txBox="1"/>
          <p:nvPr/>
        </p:nvSpPr>
        <p:spPr>
          <a:xfrm>
            <a:off x="1183696" y="2523315"/>
            <a:ext cx="5008760" cy="2380716"/>
          </a:xfrm>
          <a:prstGeom prst="rect">
            <a:avLst/>
          </a:prstGeom>
          <a:noFill/>
        </p:spPr>
        <p:txBody>
          <a:bodyPr wrap="square">
            <a:spAutoFit/>
          </a:bodyPr>
          <a:lstStyle/>
          <a:p>
            <a:pPr>
              <a:lnSpc>
                <a:spcPct val="107000"/>
              </a:lnSpc>
            </a:pP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We expect our suppliers to share our commitment and act honestly and ethically (please see the </a:t>
            </a:r>
            <a:r>
              <a:rPr lang="en-US" sz="1400" u="sng" dirty="0">
                <a:solidFill>
                  <a:schemeClr val="bg1"/>
                </a:solidFill>
                <a:latin typeface="Arial" panose="020B0604020202020204" pitchFamily="34" charset="0"/>
                <a:ea typeface="Aptos" panose="020B0004020202020204" pitchFamily="34" charset="0"/>
                <a:cs typeface="Arial" panose="020B0604020202020204" pitchFamily="34" charset="0"/>
              </a:rPr>
              <a:t>e&amp; PPF Group Code of Ethics</a:t>
            </a: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 You must demonstrate your principles and commitments through compliance with applicable regulations, and implementation of risk management systems.</a:t>
            </a:r>
          </a:p>
          <a:p>
            <a:pPr>
              <a:lnSpc>
                <a:spcPct val="107000"/>
              </a:lnSpc>
            </a:pPr>
            <a:b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br>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Additionally, we expect you to adhere to e&amp; PPF Supplier Code of Conduct, which addresses the business practices and ethical principles that we stand for.</a:t>
            </a:r>
          </a:p>
        </p:txBody>
      </p:sp>
      <p:cxnSp>
        <p:nvCxnSpPr>
          <p:cNvPr id="17" name="Straight Arrow Connector 11">
            <a:extLst>
              <a:ext uri="{FF2B5EF4-FFF2-40B4-BE49-F238E27FC236}">
                <a16:creationId xmlns:a16="http://schemas.microsoft.com/office/drawing/2014/main" id="{C8A46A65-96D9-C9A3-83AB-C2B8D6841A26}"/>
              </a:ext>
            </a:extLst>
          </p:cNvPr>
          <p:cNvCxnSpPr>
            <a:cxnSpLocks/>
          </p:cNvCxnSpPr>
          <p:nvPr/>
        </p:nvCxnSpPr>
        <p:spPr>
          <a:xfrm flipV="1">
            <a:off x="952590" y="2491133"/>
            <a:ext cx="0" cy="2182386"/>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pic>
        <p:nvPicPr>
          <p:cNvPr id="2" name="Picture 1" descr="A blue line drawing of a gavel on a book&#10;&#10;AI-generated content may be incorrect.">
            <a:extLst>
              <a:ext uri="{FF2B5EF4-FFF2-40B4-BE49-F238E27FC236}">
                <a16:creationId xmlns:a16="http://schemas.microsoft.com/office/drawing/2014/main" id="{310AE787-44A8-4A1C-6399-224997E62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5586" y="845394"/>
            <a:ext cx="680102" cy="680102"/>
          </a:xfrm>
          <a:prstGeom prst="rect">
            <a:avLst/>
          </a:prstGeom>
        </p:spPr>
      </p:pic>
      <p:sp>
        <p:nvSpPr>
          <p:cNvPr id="4" name="TextBox 3">
            <a:extLst>
              <a:ext uri="{FF2B5EF4-FFF2-40B4-BE49-F238E27FC236}">
                <a16:creationId xmlns:a16="http://schemas.microsoft.com/office/drawing/2014/main" id="{FA05ACFF-4029-C378-6A18-AA74FB1CA383}"/>
              </a:ext>
            </a:extLst>
          </p:cNvPr>
          <p:cNvSpPr txBox="1"/>
          <p:nvPr/>
        </p:nvSpPr>
        <p:spPr>
          <a:xfrm>
            <a:off x="952590" y="5007988"/>
            <a:ext cx="3349311"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Hover over underlined term download the documents.</a:t>
            </a:r>
          </a:p>
        </p:txBody>
      </p:sp>
    </p:spTree>
    <p:custDataLst>
      <p:tags r:id="rId1"/>
    </p:custDataLst>
    <p:extLst>
      <p:ext uri="{BB962C8B-B14F-4D97-AF65-F5344CB8AC3E}">
        <p14:creationId xmlns:p14="http://schemas.microsoft.com/office/powerpoint/2010/main" val="1481987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10" presetClass="entr" presetSubtype="0" fill="hold" grpId="0"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0305-8843-0F80-C30A-2D7C76004108}"/>
            </a:ext>
          </a:extLst>
        </p:cNvPr>
        <p:cNvGrpSpPr/>
        <p:nvPr/>
      </p:nvGrpSpPr>
      <p:grpSpPr>
        <a:xfrm>
          <a:off x="0" y="0"/>
          <a:ext cx="0" cy="0"/>
          <a:chOff x="0" y="0"/>
          <a:chExt cx="0" cy="0"/>
        </a:xfrm>
      </p:grpSpPr>
      <p:pic>
        <p:nvPicPr>
          <p:cNvPr id="4" name="Picture 3" descr="A group of people sitting around a table&#10;&#10;AI-generated content may be incorrect.">
            <a:extLst>
              <a:ext uri="{FF2B5EF4-FFF2-40B4-BE49-F238E27FC236}">
                <a16:creationId xmlns:a16="http://schemas.microsoft.com/office/drawing/2014/main" id="{F8F6FB61-A1F0-7F65-2A0E-5C751F84F59C}"/>
              </a:ext>
            </a:extLst>
          </p:cNvPr>
          <p:cNvPicPr>
            <a:picLocks noChangeAspect="1"/>
          </p:cNvPicPr>
          <p:nvPr/>
        </p:nvPicPr>
        <p:blipFill>
          <a:blip r:embed="rId3">
            <a:extLst>
              <a:ext uri="{28A0092B-C50C-407E-A947-70E740481C1C}">
                <a14:useLocalDpi xmlns:a14="http://schemas.microsoft.com/office/drawing/2010/main" val="0"/>
              </a:ext>
            </a:extLst>
          </a:blip>
          <a:srcRect b="29789"/>
          <a:stretch>
            <a:fillRect/>
          </a:stretch>
        </p:blipFill>
        <p:spPr>
          <a:xfrm>
            <a:off x="0" y="1152547"/>
            <a:ext cx="12188413" cy="5705452"/>
          </a:xfrm>
          <a:prstGeom prst="rect">
            <a:avLst/>
          </a:prstGeom>
        </p:spPr>
      </p:pic>
      <p:sp>
        <p:nvSpPr>
          <p:cNvPr id="23" name="Rectangle 22">
            <a:extLst>
              <a:ext uri="{FF2B5EF4-FFF2-40B4-BE49-F238E27FC236}">
                <a16:creationId xmlns:a16="http://schemas.microsoft.com/office/drawing/2014/main" id="{E755304B-8BC4-9554-761C-0E22C62BFBB1}"/>
              </a:ext>
            </a:extLst>
          </p:cNvPr>
          <p:cNvSpPr/>
          <p:nvPr/>
        </p:nvSpPr>
        <p:spPr>
          <a:xfrm>
            <a:off x="-3587" y="105633"/>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5612B330-C0B6-87AC-EBE9-E4910E037C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22B48BD9-A259-DC5B-1BCF-756A7A6D0CAD}"/>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28606DE9-6848-E0B6-8B2A-CACE16582F9C}"/>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Corporate governance</a:t>
            </a:r>
          </a:p>
        </p:txBody>
      </p:sp>
      <p:sp>
        <p:nvSpPr>
          <p:cNvPr id="3" name="Rectangle 2">
            <a:extLst>
              <a:ext uri="{FF2B5EF4-FFF2-40B4-BE49-F238E27FC236}">
                <a16:creationId xmlns:a16="http://schemas.microsoft.com/office/drawing/2014/main" id="{BBF45C74-4B05-4AE1-C599-C0683B6F7619}"/>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5B6F573-6768-EF63-3356-56374DA97498}"/>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A112E6B1-2BF5-F5EA-9185-110C1C65AB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9" name="TextBox 8">
            <a:extLst>
              <a:ext uri="{FF2B5EF4-FFF2-40B4-BE49-F238E27FC236}">
                <a16:creationId xmlns:a16="http://schemas.microsoft.com/office/drawing/2014/main" id="{392717F3-BFCE-39BD-4A25-08BCB21C51D9}"/>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How can you fulfil these expectations?</a:t>
            </a:r>
          </a:p>
        </p:txBody>
      </p:sp>
      <p:pic>
        <p:nvPicPr>
          <p:cNvPr id="2" name="Picture 1" descr="A blue line drawing of a gavel on a book&#10;&#10;AI-generated content may be incorrect.">
            <a:extLst>
              <a:ext uri="{FF2B5EF4-FFF2-40B4-BE49-F238E27FC236}">
                <a16:creationId xmlns:a16="http://schemas.microsoft.com/office/drawing/2014/main" id="{024DD345-C063-E24A-6550-BEEAD9A7E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5586" y="845394"/>
            <a:ext cx="680102" cy="680102"/>
          </a:xfrm>
          <a:prstGeom prst="rect">
            <a:avLst/>
          </a:prstGeom>
        </p:spPr>
      </p:pic>
      <p:sp>
        <p:nvSpPr>
          <p:cNvPr id="8" name="TextBox 7">
            <a:extLst>
              <a:ext uri="{FF2B5EF4-FFF2-40B4-BE49-F238E27FC236}">
                <a16:creationId xmlns:a16="http://schemas.microsoft.com/office/drawing/2014/main" id="{03AD0392-FA41-17DC-297C-01B937C790D8}"/>
              </a:ext>
            </a:extLst>
          </p:cNvPr>
          <p:cNvSpPr txBox="1"/>
          <p:nvPr/>
        </p:nvSpPr>
        <p:spPr>
          <a:xfrm>
            <a:off x="775648" y="1821066"/>
            <a:ext cx="2940945"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information icons to read more.</a:t>
            </a:r>
          </a:p>
        </p:txBody>
      </p:sp>
      <p:pic>
        <p:nvPicPr>
          <p:cNvPr id="11" name="Graphic 10" descr="Information with solid fill">
            <a:extLst>
              <a:ext uri="{FF2B5EF4-FFF2-40B4-BE49-F238E27FC236}">
                <a16:creationId xmlns:a16="http://schemas.microsoft.com/office/drawing/2014/main" id="{1FD78AA6-93F4-4546-203F-E645E5DC88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741" y="3109303"/>
            <a:ext cx="365760" cy="365760"/>
          </a:xfrm>
          <a:prstGeom prst="rect">
            <a:avLst/>
          </a:prstGeom>
          <a:effectLst>
            <a:glow rad="101600">
              <a:schemeClr val="bg1">
                <a:lumMod val="95000"/>
                <a:alpha val="60000"/>
              </a:schemeClr>
            </a:glow>
          </a:effectLst>
        </p:spPr>
      </p:pic>
      <p:pic>
        <p:nvPicPr>
          <p:cNvPr id="14" name="Graphic 13" descr="Information with solid fill">
            <a:extLst>
              <a:ext uri="{FF2B5EF4-FFF2-40B4-BE49-F238E27FC236}">
                <a16:creationId xmlns:a16="http://schemas.microsoft.com/office/drawing/2014/main" id="{F40C70A4-EDF5-9020-4817-0D213A81E7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1855" y="4621795"/>
            <a:ext cx="365760" cy="365760"/>
          </a:xfrm>
          <a:prstGeom prst="rect">
            <a:avLst/>
          </a:prstGeom>
          <a:effectLst>
            <a:glow rad="101600">
              <a:schemeClr val="bg1">
                <a:lumMod val="95000"/>
                <a:alpha val="60000"/>
              </a:schemeClr>
            </a:glow>
          </a:effectLst>
        </p:spPr>
      </p:pic>
      <p:pic>
        <p:nvPicPr>
          <p:cNvPr id="15" name="Graphic 14" descr="Information with solid fill">
            <a:extLst>
              <a:ext uri="{FF2B5EF4-FFF2-40B4-BE49-F238E27FC236}">
                <a16:creationId xmlns:a16="http://schemas.microsoft.com/office/drawing/2014/main" id="{AA62EDA0-244F-27CA-D931-BA2E3F9D3E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8134" y="3358281"/>
            <a:ext cx="365760" cy="365760"/>
          </a:xfrm>
          <a:prstGeom prst="rect">
            <a:avLst/>
          </a:prstGeom>
          <a:effectLst>
            <a:glow rad="101600">
              <a:schemeClr val="bg1">
                <a:lumMod val="95000"/>
                <a:alpha val="60000"/>
              </a:schemeClr>
            </a:glow>
          </a:effectLst>
        </p:spPr>
      </p:pic>
      <p:pic>
        <p:nvPicPr>
          <p:cNvPr id="16" name="Graphic 15" descr="Information with solid fill">
            <a:extLst>
              <a:ext uri="{FF2B5EF4-FFF2-40B4-BE49-F238E27FC236}">
                <a16:creationId xmlns:a16="http://schemas.microsoft.com/office/drawing/2014/main" id="{FAE7CED5-087A-7F42-8D8B-4C1DB06AA4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6903" y="2948820"/>
            <a:ext cx="365760" cy="365760"/>
          </a:xfrm>
          <a:prstGeom prst="rect">
            <a:avLst/>
          </a:prstGeom>
          <a:effectLst>
            <a:glow rad="101600">
              <a:schemeClr val="bg1">
                <a:lumMod val="95000"/>
                <a:alpha val="60000"/>
              </a:schemeClr>
            </a:glow>
          </a:effectLst>
        </p:spPr>
      </p:pic>
      <p:pic>
        <p:nvPicPr>
          <p:cNvPr id="17" name="Graphic 16" descr="Information with solid fill">
            <a:extLst>
              <a:ext uri="{FF2B5EF4-FFF2-40B4-BE49-F238E27FC236}">
                <a16:creationId xmlns:a16="http://schemas.microsoft.com/office/drawing/2014/main" id="{3484DD5F-4AEA-363F-7580-AA9B504BCA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9458" y="4448747"/>
            <a:ext cx="365760" cy="365760"/>
          </a:xfrm>
          <a:prstGeom prst="rect">
            <a:avLst/>
          </a:prstGeom>
          <a:effectLst>
            <a:glow rad="101600">
              <a:schemeClr val="bg1">
                <a:lumMod val="95000"/>
                <a:alpha val="60000"/>
              </a:schemeClr>
            </a:glow>
          </a:effectLst>
        </p:spPr>
      </p:pic>
      <p:pic>
        <p:nvPicPr>
          <p:cNvPr id="20" name="Graphic 19" descr="Information with solid fill">
            <a:extLst>
              <a:ext uri="{FF2B5EF4-FFF2-40B4-BE49-F238E27FC236}">
                <a16:creationId xmlns:a16="http://schemas.microsoft.com/office/drawing/2014/main" id="{C9C2DA9F-416B-4BC4-F241-A46199C29A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7397" y="4375629"/>
            <a:ext cx="365760" cy="365760"/>
          </a:xfrm>
          <a:prstGeom prst="rect">
            <a:avLst/>
          </a:prstGeom>
          <a:effectLst>
            <a:glow rad="101600">
              <a:schemeClr val="bg1">
                <a:lumMod val="95000"/>
                <a:alpha val="60000"/>
              </a:schemeClr>
            </a:glow>
          </a:effectLst>
        </p:spPr>
      </p:pic>
    </p:spTree>
    <p:custDataLst>
      <p:tags r:id="rId1"/>
    </p:custDataLst>
    <p:extLst>
      <p:ext uri="{BB962C8B-B14F-4D97-AF65-F5344CB8AC3E}">
        <p14:creationId xmlns:p14="http://schemas.microsoft.com/office/powerpoint/2010/main" val="2061614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ECDC-9CFC-8419-286F-652F111803EF}"/>
            </a:ext>
          </a:extLst>
        </p:cNvPr>
        <p:cNvGrpSpPr/>
        <p:nvPr/>
      </p:nvGrpSpPr>
      <p:grpSpPr>
        <a:xfrm>
          <a:off x="0" y="0"/>
          <a:ext cx="0" cy="0"/>
          <a:chOff x="0" y="0"/>
          <a:chExt cx="0" cy="0"/>
        </a:xfrm>
      </p:grpSpPr>
      <p:pic>
        <p:nvPicPr>
          <p:cNvPr id="4" name="Picture 3" descr="A group of people sitting around a table&#10;&#10;AI-generated content may be incorrect.">
            <a:extLst>
              <a:ext uri="{FF2B5EF4-FFF2-40B4-BE49-F238E27FC236}">
                <a16:creationId xmlns:a16="http://schemas.microsoft.com/office/drawing/2014/main" id="{3F66BDEA-2EA9-9922-571C-2A9B5A363AAD}"/>
              </a:ext>
            </a:extLst>
          </p:cNvPr>
          <p:cNvPicPr>
            <a:picLocks noChangeAspect="1"/>
          </p:cNvPicPr>
          <p:nvPr/>
        </p:nvPicPr>
        <p:blipFill>
          <a:blip r:embed="rId3">
            <a:extLst>
              <a:ext uri="{28A0092B-C50C-407E-A947-70E740481C1C}">
                <a14:useLocalDpi xmlns:a14="http://schemas.microsoft.com/office/drawing/2010/main" val="0"/>
              </a:ext>
            </a:extLst>
          </a:blip>
          <a:srcRect b="29789"/>
          <a:stretch>
            <a:fillRect/>
          </a:stretch>
        </p:blipFill>
        <p:spPr>
          <a:xfrm>
            <a:off x="0" y="1152547"/>
            <a:ext cx="12188413" cy="5705452"/>
          </a:xfrm>
          <a:prstGeom prst="rect">
            <a:avLst/>
          </a:prstGeom>
        </p:spPr>
      </p:pic>
      <p:sp>
        <p:nvSpPr>
          <p:cNvPr id="23" name="Rectangle 22">
            <a:extLst>
              <a:ext uri="{FF2B5EF4-FFF2-40B4-BE49-F238E27FC236}">
                <a16:creationId xmlns:a16="http://schemas.microsoft.com/office/drawing/2014/main" id="{9EA23343-0092-825C-7F1F-CB124087EFFA}"/>
              </a:ext>
            </a:extLst>
          </p:cNvPr>
          <p:cNvSpPr/>
          <p:nvPr/>
        </p:nvSpPr>
        <p:spPr>
          <a:xfrm>
            <a:off x="-3587"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8" name="Graphic 17" descr="Caret Down with solid fill">
            <a:extLst>
              <a:ext uri="{FF2B5EF4-FFF2-40B4-BE49-F238E27FC236}">
                <a16:creationId xmlns:a16="http://schemas.microsoft.com/office/drawing/2014/main" id="{EDF7154C-C2B9-4CEB-408C-46DF4888FD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320741"/>
            <a:ext cx="457200" cy="457200"/>
          </a:xfrm>
          <a:prstGeom prst="rect">
            <a:avLst/>
          </a:prstGeom>
        </p:spPr>
      </p:pic>
      <p:sp>
        <p:nvSpPr>
          <p:cNvPr id="24" name="Rectangle 23">
            <a:extLst>
              <a:ext uri="{FF2B5EF4-FFF2-40B4-BE49-F238E27FC236}">
                <a16:creationId xmlns:a16="http://schemas.microsoft.com/office/drawing/2014/main" id="{C91D488F-9D50-4845-6B15-56272880DFEB}"/>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B07F37F2-EE5F-EBB7-8B0F-01B613C3385F}"/>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Corporate governance</a:t>
            </a:r>
          </a:p>
        </p:txBody>
      </p:sp>
      <p:sp>
        <p:nvSpPr>
          <p:cNvPr id="3" name="Rectangle 2">
            <a:extLst>
              <a:ext uri="{FF2B5EF4-FFF2-40B4-BE49-F238E27FC236}">
                <a16:creationId xmlns:a16="http://schemas.microsoft.com/office/drawing/2014/main" id="{5CA7D59D-510B-D86C-7861-0037C065D7D1}"/>
              </a:ext>
            </a:extLst>
          </p:cNvPr>
          <p:cNvSpPr/>
          <p:nvPr/>
        </p:nvSpPr>
        <p:spPr>
          <a:xfrm>
            <a:off x="0" y="1152545"/>
            <a:ext cx="12192000" cy="548762"/>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CB894D-60CE-0E25-9D59-D0D20278E7CF}"/>
              </a:ext>
            </a:extLst>
          </p:cNvPr>
          <p:cNvSpPr/>
          <p:nvPr/>
        </p:nvSpPr>
        <p:spPr>
          <a:xfrm>
            <a:off x="10426875" y="603784"/>
            <a:ext cx="1097524" cy="10975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aret Down with solid fill">
            <a:extLst>
              <a:ext uri="{FF2B5EF4-FFF2-40B4-BE49-F238E27FC236}">
                <a16:creationId xmlns:a16="http://schemas.microsoft.com/office/drawing/2014/main" id="{1B70F733-364C-FF32-BE39-DC4657DD9A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568751" y="6320742"/>
            <a:ext cx="457200" cy="457200"/>
          </a:xfrm>
          <a:prstGeom prst="rect">
            <a:avLst/>
          </a:prstGeom>
        </p:spPr>
      </p:pic>
      <p:sp>
        <p:nvSpPr>
          <p:cNvPr id="9" name="TextBox 8">
            <a:extLst>
              <a:ext uri="{FF2B5EF4-FFF2-40B4-BE49-F238E27FC236}">
                <a16:creationId xmlns:a16="http://schemas.microsoft.com/office/drawing/2014/main" id="{16F5601F-DC56-4C41-7D60-07744B1CC0F3}"/>
              </a:ext>
            </a:extLst>
          </p:cNvPr>
          <p:cNvSpPr txBox="1"/>
          <p:nvPr/>
        </p:nvSpPr>
        <p:spPr>
          <a:xfrm>
            <a:off x="775649" y="1273871"/>
            <a:ext cx="8148432" cy="306109"/>
          </a:xfrm>
          <a:prstGeom prst="rect">
            <a:avLst/>
          </a:prstGeom>
          <a:noFill/>
        </p:spPr>
        <p:txBody>
          <a:bodyPr wrap="square">
            <a:spAutoFit/>
          </a:bodyPr>
          <a:lstStyle/>
          <a:p>
            <a:pPr>
              <a:lnSpc>
                <a:spcPct val="107000"/>
              </a:lnSpc>
              <a:spcBef>
                <a:spcPts val="800"/>
              </a:spcBef>
              <a:spcAft>
                <a:spcPts val="800"/>
              </a:spcAft>
            </a:pPr>
            <a:r>
              <a:rPr lang="en-US" sz="1400" b="1" dirty="0">
                <a:solidFill>
                  <a:schemeClr val="bg1"/>
                </a:solidFill>
                <a:latin typeface="Arial" panose="020B0604020202020204" pitchFamily="34" charset="0"/>
                <a:ea typeface="Aptos" panose="020B0004020202020204" pitchFamily="34" charset="0"/>
                <a:cs typeface="Arial" panose="020B0604020202020204" pitchFamily="34" charset="0"/>
              </a:rPr>
              <a:t>How can you fulfil these expectations?</a:t>
            </a:r>
          </a:p>
        </p:txBody>
      </p:sp>
      <p:pic>
        <p:nvPicPr>
          <p:cNvPr id="2" name="Picture 1" descr="A blue line drawing of a gavel on a book&#10;&#10;AI-generated content may be incorrect.">
            <a:extLst>
              <a:ext uri="{FF2B5EF4-FFF2-40B4-BE49-F238E27FC236}">
                <a16:creationId xmlns:a16="http://schemas.microsoft.com/office/drawing/2014/main" id="{73B7E561-0295-0478-B378-EB2ABAF9A3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5586" y="845394"/>
            <a:ext cx="680102" cy="680102"/>
          </a:xfrm>
          <a:prstGeom prst="rect">
            <a:avLst/>
          </a:prstGeom>
        </p:spPr>
      </p:pic>
      <p:sp>
        <p:nvSpPr>
          <p:cNvPr id="27" name="Rectangle 26">
            <a:extLst>
              <a:ext uri="{FF2B5EF4-FFF2-40B4-BE49-F238E27FC236}">
                <a16:creationId xmlns:a16="http://schemas.microsoft.com/office/drawing/2014/main" id="{688983FD-7AA3-3EBB-E450-9A205369A92A}"/>
              </a:ext>
            </a:extLst>
          </p:cNvPr>
          <p:cNvSpPr/>
          <p:nvPr/>
        </p:nvSpPr>
        <p:spPr>
          <a:xfrm>
            <a:off x="1162497" y="2611553"/>
            <a:ext cx="2229675" cy="1255502"/>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Establish anti-corruption and anti-bribery policies to mitigate and prevent corruption risks.</a:t>
            </a:r>
          </a:p>
        </p:txBody>
      </p:sp>
      <p:sp>
        <p:nvSpPr>
          <p:cNvPr id="28" name="Rectangle 27">
            <a:extLst>
              <a:ext uri="{FF2B5EF4-FFF2-40B4-BE49-F238E27FC236}">
                <a16:creationId xmlns:a16="http://schemas.microsoft.com/office/drawing/2014/main" id="{C7181AC4-3068-6A83-6B9F-86901C76D7CE}"/>
              </a:ext>
            </a:extLst>
          </p:cNvPr>
          <p:cNvSpPr/>
          <p:nvPr/>
        </p:nvSpPr>
        <p:spPr>
          <a:xfrm>
            <a:off x="1608801" y="4180487"/>
            <a:ext cx="2008414" cy="1457299"/>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Develop and maintain internal controls to identify and address corruption.</a:t>
            </a:r>
          </a:p>
        </p:txBody>
      </p:sp>
      <p:sp>
        <p:nvSpPr>
          <p:cNvPr id="30" name="Rectangle 29">
            <a:extLst>
              <a:ext uri="{FF2B5EF4-FFF2-40B4-BE49-F238E27FC236}">
                <a16:creationId xmlns:a16="http://schemas.microsoft.com/office/drawing/2014/main" id="{C8120DD4-3EFA-986E-36F5-2E525BA1848F}"/>
              </a:ext>
            </a:extLst>
          </p:cNvPr>
          <p:cNvSpPr/>
          <p:nvPr/>
        </p:nvSpPr>
        <p:spPr>
          <a:xfrm>
            <a:off x="4715076" y="2544763"/>
            <a:ext cx="2229675" cy="129509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regular training sessions for employees on the company's anti-corruption and anti-bribery policies</a:t>
            </a:r>
          </a:p>
        </p:txBody>
      </p:sp>
      <p:sp>
        <p:nvSpPr>
          <p:cNvPr id="31" name="Rectangle 30">
            <a:extLst>
              <a:ext uri="{FF2B5EF4-FFF2-40B4-BE49-F238E27FC236}">
                <a16:creationId xmlns:a16="http://schemas.microsoft.com/office/drawing/2014/main" id="{296454AE-D78F-755B-9A72-D241BFF22257}"/>
              </a:ext>
            </a:extLst>
          </p:cNvPr>
          <p:cNvSpPr/>
          <p:nvPr/>
        </p:nvSpPr>
        <p:spPr>
          <a:xfrm>
            <a:off x="5405983" y="4180487"/>
            <a:ext cx="2008415" cy="129509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Establish a Code of conduct for both own workforce and suppliers.</a:t>
            </a:r>
          </a:p>
        </p:txBody>
      </p:sp>
      <p:sp>
        <p:nvSpPr>
          <p:cNvPr id="32" name="Rectangle 31">
            <a:extLst>
              <a:ext uri="{FF2B5EF4-FFF2-40B4-BE49-F238E27FC236}">
                <a16:creationId xmlns:a16="http://schemas.microsoft.com/office/drawing/2014/main" id="{19007211-63EE-A0F2-156B-C8DD0735D6E0}"/>
              </a:ext>
            </a:extLst>
          </p:cNvPr>
          <p:cNvSpPr/>
          <p:nvPr/>
        </p:nvSpPr>
        <p:spPr>
          <a:xfrm>
            <a:off x="8405911" y="2400695"/>
            <a:ext cx="2623592" cy="146636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a whistle-blower system or process, such as an internal or external hotline and ensure all hints received from whistle-blowers are thoroughly reviewed.</a:t>
            </a:r>
          </a:p>
        </p:txBody>
      </p:sp>
      <p:sp>
        <p:nvSpPr>
          <p:cNvPr id="34" name="Rectangle 33">
            <a:extLst>
              <a:ext uri="{FF2B5EF4-FFF2-40B4-BE49-F238E27FC236}">
                <a16:creationId xmlns:a16="http://schemas.microsoft.com/office/drawing/2014/main" id="{258E4D41-239B-7961-9806-921D6F3EEE1D}"/>
              </a:ext>
            </a:extLst>
          </p:cNvPr>
          <p:cNvSpPr/>
          <p:nvPr/>
        </p:nvSpPr>
        <p:spPr>
          <a:xfrm>
            <a:off x="8816387" y="4369101"/>
            <a:ext cx="2279389" cy="1295098"/>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Educate your business partners on compliance with anti-corruption requirements and prevention mechanisms.</a:t>
            </a:r>
          </a:p>
        </p:txBody>
      </p:sp>
      <p:sp>
        <p:nvSpPr>
          <p:cNvPr id="8" name="TextBox 7">
            <a:extLst>
              <a:ext uri="{FF2B5EF4-FFF2-40B4-BE49-F238E27FC236}">
                <a16:creationId xmlns:a16="http://schemas.microsoft.com/office/drawing/2014/main" id="{17218B8B-DED8-ECBE-912C-6055F9996D2D}"/>
              </a:ext>
            </a:extLst>
          </p:cNvPr>
          <p:cNvSpPr txBox="1"/>
          <p:nvPr/>
        </p:nvSpPr>
        <p:spPr>
          <a:xfrm>
            <a:off x="775648" y="1821066"/>
            <a:ext cx="2940945"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information icons to read more.</a:t>
            </a:r>
          </a:p>
        </p:txBody>
      </p:sp>
      <p:pic>
        <p:nvPicPr>
          <p:cNvPr id="11" name="Graphic 10" descr="Information with solid fill">
            <a:extLst>
              <a:ext uri="{FF2B5EF4-FFF2-40B4-BE49-F238E27FC236}">
                <a16:creationId xmlns:a16="http://schemas.microsoft.com/office/drawing/2014/main" id="{662D8D84-3755-A2BC-0CD1-51749F1087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741" y="3109303"/>
            <a:ext cx="365760" cy="365760"/>
          </a:xfrm>
          <a:prstGeom prst="rect">
            <a:avLst/>
          </a:prstGeom>
          <a:effectLst>
            <a:glow rad="101600">
              <a:schemeClr val="bg1">
                <a:lumMod val="95000"/>
                <a:alpha val="60000"/>
              </a:schemeClr>
            </a:glow>
          </a:effectLst>
        </p:spPr>
      </p:pic>
      <p:pic>
        <p:nvPicPr>
          <p:cNvPr id="14" name="Graphic 13" descr="Information with solid fill">
            <a:extLst>
              <a:ext uri="{FF2B5EF4-FFF2-40B4-BE49-F238E27FC236}">
                <a16:creationId xmlns:a16="http://schemas.microsoft.com/office/drawing/2014/main" id="{75FD53FC-05E8-5558-95C0-2D599BF04B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1855" y="4621795"/>
            <a:ext cx="365760" cy="365760"/>
          </a:xfrm>
          <a:prstGeom prst="rect">
            <a:avLst/>
          </a:prstGeom>
          <a:effectLst>
            <a:glow rad="101600">
              <a:schemeClr val="bg1">
                <a:lumMod val="95000"/>
                <a:alpha val="60000"/>
              </a:schemeClr>
            </a:glow>
          </a:effectLst>
        </p:spPr>
      </p:pic>
      <p:pic>
        <p:nvPicPr>
          <p:cNvPr id="15" name="Graphic 14" descr="Information with solid fill">
            <a:extLst>
              <a:ext uri="{FF2B5EF4-FFF2-40B4-BE49-F238E27FC236}">
                <a16:creationId xmlns:a16="http://schemas.microsoft.com/office/drawing/2014/main" id="{8AF679C6-4996-B465-0FAA-E0646042BC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8134" y="3358281"/>
            <a:ext cx="365760" cy="365760"/>
          </a:xfrm>
          <a:prstGeom prst="rect">
            <a:avLst/>
          </a:prstGeom>
          <a:effectLst>
            <a:glow rad="101600">
              <a:schemeClr val="bg1">
                <a:lumMod val="95000"/>
                <a:alpha val="60000"/>
              </a:schemeClr>
            </a:glow>
          </a:effectLst>
        </p:spPr>
      </p:pic>
      <p:pic>
        <p:nvPicPr>
          <p:cNvPr id="16" name="Graphic 15" descr="Information with solid fill">
            <a:extLst>
              <a:ext uri="{FF2B5EF4-FFF2-40B4-BE49-F238E27FC236}">
                <a16:creationId xmlns:a16="http://schemas.microsoft.com/office/drawing/2014/main" id="{8A375763-7F10-039F-D9F3-7ACDED1DE4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6903" y="2948820"/>
            <a:ext cx="365760" cy="365760"/>
          </a:xfrm>
          <a:prstGeom prst="rect">
            <a:avLst/>
          </a:prstGeom>
          <a:effectLst>
            <a:glow rad="101600">
              <a:schemeClr val="bg1">
                <a:lumMod val="95000"/>
                <a:alpha val="60000"/>
              </a:schemeClr>
            </a:glow>
          </a:effectLst>
        </p:spPr>
      </p:pic>
      <p:pic>
        <p:nvPicPr>
          <p:cNvPr id="17" name="Graphic 16" descr="Information with solid fill">
            <a:extLst>
              <a:ext uri="{FF2B5EF4-FFF2-40B4-BE49-F238E27FC236}">
                <a16:creationId xmlns:a16="http://schemas.microsoft.com/office/drawing/2014/main" id="{901105A3-C307-6E54-E74B-E583729EE3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9458" y="4448747"/>
            <a:ext cx="365760" cy="365760"/>
          </a:xfrm>
          <a:prstGeom prst="rect">
            <a:avLst/>
          </a:prstGeom>
          <a:effectLst>
            <a:glow rad="101600">
              <a:schemeClr val="bg1">
                <a:lumMod val="95000"/>
                <a:alpha val="60000"/>
              </a:schemeClr>
            </a:glow>
          </a:effectLst>
        </p:spPr>
      </p:pic>
      <p:pic>
        <p:nvPicPr>
          <p:cNvPr id="20" name="Graphic 19" descr="Information with solid fill">
            <a:extLst>
              <a:ext uri="{FF2B5EF4-FFF2-40B4-BE49-F238E27FC236}">
                <a16:creationId xmlns:a16="http://schemas.microsoft.com/office/drawing/2014/main" id="{0A28941C-B9A2-672A-9DEB-E1430C6F0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7397" y="4375629"/>
            <a:ext cx="365760" cy="365760"/>
          </a:xfrm>
          <a:prstGeom prst="rect">
            <a:avLst/>
          </a:prstGeom>
          <a:effectLst>
            <a:glow rad="101600">
              <a:schemeClr val="bg1">
                <a:lumMod val="95000"/>
                <a:alpha val="60000"/>
              </a:schemeClr>
            </a:glow>
          </a:effectLst>
        </p:spPr>
      </p:pic>
    </p:spTree>
    <p:custDataLst>
      <p:tags r:id="rId1"/>
    </p:custDataLst>
    <p:extLst>
      <p:ext uri="{BB962C8B-B14F-4D97-AF65-F5344CB8AC3E}">
        <p14:creationId xmlns:p14="http://schemas.microsoft.com/office/powerpoint/2010/main" val="312485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E9BE-C03D-A979-F73A-2DA8882C541A}"/>
            </a:ext>
          </a:extLst>
        </p:cNvPr>
        <p:cNvGrpSpPr/>
        <p:nvPr/>
      </p:nvGrpSpPr>
      <p:grpSpPr>
        <a:xfrm>
          <a:off x="0" y="0"/>
          <a:ext cx="0" cy="0"/>
          <a:chOff x="0" y="0"/>
          <a:chExt cx="0" cy="0"/>
        </a:xfrm>
      </p:grpSpPr>
      <p:pic>
        <p:nvPicPr>
          <p:cNvPr id="3" name="857010-hd_1920_1080_30fps">
            <a:hlinkClick r:id="" action="ppaction://media"/>
            <a:extLst>
              <a:ext uri="{FF2B5EF4-FFF2-40B4-BE49-F238E27FC236}">
                <a16:creationId xmlns:a16="http://schemas.microsoft.com/office/drawing/2014/main" id="{AE72B450-F8AE-E565-EC83-6BD97638C47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B9FC369-0105-FBAD-38B2-7144DA1D27FD}"/>
              </a:ext>
            </a:extLst>
          </p:cNvPr>
          <p:cNvSpPr/>
          <p:nvPr/>
        </p:nvSpPr>
        <p:spPr>
          <a:xfrm>
            <a:off x="0" y="0"/>
            <a:ext cx="12192000" cy="6858000"/>
          </a:xfrm>
          <a:prstGeom prst="rect">
            <a:avLst/>
          </a:prstGeom>
          <a:solidFill>
            <a:srgbClr val="75A4C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F99C7A-8B59-F8E0-966F-F93C7D694758}"/>
              </a:ext>
            </a:extLst>
          </p:cNvPr>
          <p:cNvSpPr/>
          <p:nvPr/>
        </p:nvSpPr>
        <p:spPr>
          <a:xfrm>
            <a:off x="810229" y="0"/>
            <a:ext cx="62271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9B8998-793C-7CB7-2B12-FD01784C6137}"/>
              </a:ext>
            </a:extLst>
          </p:cNvPr>
          <p:cNvSpPr txBox="1"/>
          <p:nvPr/>
        </p:nvSpPr>
        <p:spPr>
          <a:xfrm>
            <a:off x="1338172" y="1183813"/>
            <a:ext cx="3603009" cy="523220"/>
          </a:xfrm>
          <a:prstGeom prst="rect">
            <a:avLst/>
          </a:prstGeom>
          <a:noFill/>
        </p:spPr>
        <p:txBody>
          <a:bodyPr wrap="square" rtlCol="0">
            <a:spAutoFit/>
          </a:bodyPr>
          <a:lstStyle/>
          <a:p>
            <a:r>
              <a:rPr lang="en-US" sz="2800" b="1" dirty="0">
                <a:solidFill>
                  <a:srgbClr val="002C5A"/>
                </a:solidFill>
                <a:latin typeface="Arial" panose="020B0604020202020204" pitchFamily="34" charset="0"/>
                <a:cs typeface="Arial" panose="020B0604020202020204" pitchFamily="34" charset="0"/>
              </a:rPr>
              <a:t>Menu</a:t>
            </a:r>
          </a:p>
        </p:txBody>
      </p:sp>
      <p:sp>
        <p:nvSpPr>
          <p:cNvPr id="8" name="Rectangle 7">
            <a:extLst>
              <a:ext uri="{FF2B5EF4-FFF2-40B4-BE49-F238E27FC236}">
                <a16:creationId xmlns:a16="http://schemas.microsoft.com/office/drawing/2014/main" id="{340E1036-3AEB-16C8-67B5-0EDED0109B47}"/>
              </a:ext>
            </a:extLst>
          </p:cNvPr>
          <p:cNvSpPr/>
          <p:nvPr/>
        </p:nvSpPr>
        <p:spPr>
          <a:xfrm>
            <a:off x="1338171" y="2292973"/>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Introduction to sustainability and supply chain</a:t>
            </a:r>
          </a:p>
        </p:txBody>
      </p:sp>
      <p:sp>
        <p:nvSpPr>
          <p:cNvPr id="9" name="Rectangle 8">
            <a:extLst>
              <a:ext uri="{FF2B5EF4-FFF2-40B4-BE49-F238E27FC236}">
                <a16:creationId xmlns:a16="http://schemas.microsoft.com/office/drawing/2014/main" id="{1230CFA4-338E-1C4D-43A9-2C5EC0ABC23B}"/>
              </a:ext>
            </a:extLst>
          </p:cNvPr>
          <p:cNvSpPr/>
          <p:nvPr/>
        </p:nvSpPr>
        <p:spPr>
          <a:xfrm>
            <a:off x="1338173" y="2944297"/>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Why is this topic important?</a:t>
            </a:r>
          </a:p>
        </p:txBody>
      </p:sp>
      <p:sp>
        <p:nvSpPr>
          <p:cNvPr id="10" name="Rectangle 9">
            <a:extLst>
              <a:ext uri="{FF2B5EF4-FFF2-40B4-BE49-F238E27FC236}">
                <a16:creationId xmlns:a16="http://schemas.microsoft.com/office/drawing/2014/main" id="{CE7F0BC5-EA69-333B-E356-2087215D7F93}"/>
              </a:ext>
            </a:extLst>
          </p:cNvPr>
          <p:cNvSpPr/>
          <p:nvPr/>
        </p:nvSpPr>
        <p:spPr>
          <a:xfrm>
            <a:off x="1338173" y="3595621"/>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Key sustainability aspects in our supply chain</a:t>
            </a:r>
          </a:p>
        </p:txBody>
      </p:sp>
      <p:sp>
        <p:nvSpPr>
          <p:cNvPr id="11" name="Rectangle 10">
            <a:extLst>
              <a:ext uri="{FF2B5EF4-FFF2-40B4-BE49-F238E27FC236}">
                <a16:creationId xmlns:a16="http://schemas.microsoft.com/office/drawing/2014/main" id="{CB990538-71FC-3028-C7BA-F4F01EF0B464}"/>
              </a:ext>
            </a:extLst>
          </p:cNvPr>
          <p:cNvSpPr/>
          <p:nvPr/>
        </p:nvSpPr>
        <p:spPr>
          <a:xfrm>
            <a:off x="1338173" y="4246945"/>
            <a:ext cx="5145207" cy="523220"/>
          </a:xfrm>
          <a:prstGeom prst="rect">
            <a:avLst/>
          </a:prstGeom>
          <a:solidFill>
            <a:srgbClr val="002C5A"/>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What can you do?</a:t>
            </a:r>
          </a:p>
        </p:txBody>
      </p:sp>
      <p:sp>
        <p:nvSpPr>
          <p:cNvPr id="12" name="Rectangle 11">
            <a:extLst>
              <a:ext uri="{FF2B5EF4-FFF2-40B4-BE49-F238E27FC236}">
                <a16:creationId xmlns:a16="http://schemas.microsoft.com/office/drawing/2014/main" id="{2DF19938-D091-10F5-98AD-B608BD63693C}"/>
              </a:ext>
            </a:extLst>
          </p:cNvPr>
          <p:cNvSpPr/>
          <p:nvPr/>
        </p:nvSpPr>
        <p:spPr>
          <a:xfrm>
            <a:off x="1338172" y="4898268"/>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Takeaways and quiz</a:t>
            </a:r>
          </a:p>
        </p:txBody>
      </p:sp>
      <p:pic>
        <p:nvPicPr>
          <p:cNvPr id="13" name="Graphic 12" descr="Checkmark with solid fill">
            <a:extLst>
              <a:ext uri="{FF2B5EF4-FFF2-40B4-BE49-F238E27FC236}">
                <a16:creationId xmlns:a16="http://schemas.microsoft.com/office/drawing/2014/main" id="{DD7F7FE8-4328-1BBE-21A0-4DBE5CC8A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2407805"/>
            <a:ext cx="314960" cy="314960"/>
          </a:xfrm>
          <a:prstGeom prst="rect">
            <a:avLst/>
          </a:prstGeom>
        </p:spPr>
      </p:pic>
      <p:pic>
        <p:nvPicPr>
          <p:cNvPr id="5" name="Graphic 4" descr="Checkmark with solid fill">
            <a:extLst>
              <a:ext uri="{FF2B5EF4-FFF2-40B4-BE49-F238E27FC236}">
                <a16:creationId xmlns:a16="http://schemas.microsoft.com/office/drawing/2014/main" id="{BD32EC41-0E89-4BEA-4A6E-0BE68A89E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3059129"/>
            <a:ext cx="314960" cy="314960"/>
          </a:xfrm>
          <a:prstGeom prst="rect">
            <a:avLst/>
          </a:prstGeom>
        </p:spPr>
      </p:pic>
      <p:pic>
        <p:nvPicPr>
          <p:cNvPr id="14" name="Graphic 13" descr="Checkmark with solid fill">
            <a:extLst>
              <a:ext uri="{FF2B5EF4-FFF2-40B4-BE49-F238E27FC236}">
                <a16:creationId xmlns:a16="http://schemas.microsoft.com/office/drawing/2014/main" id="{E5A47ED9-4EE0-E84D-C111-FD9C71E311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3246" y="3710453"/>
            <a:ext cx="314960" cy="314960"/>
          </a:xfrm>
          <a:prstGeom prst="rect">
            <a:avLst/>
          </a:prstGeom>
        </p:spPr>
      </p:pic>
      <p:sp>
        <p:nvSpPr>
          <p:cNvPr id="15" name="TextBox 14">
            <a:extLst>
              <a:ext uri="{FF2B5EF4-FFF2-40B4-BE49-F238E27FC236}">
                <a16:creationId xmlns:a16="http://schemas.microsoft.com/office/drawing/2014/main" id="{BF415D57-FA80-1E47-8F3E-156ABD428316}"/>
              </a:ext>
            </a:extLst>
          </p:cNvPr>
          <p:cNvSpPr txBox="1"/>
          <p:nvPr/>
        </p:nvSpPr>
        <p:spPr>
          <a:xfrm>
            <a:off x="1338172" y="1930804"/>
            <a:ext cx="2506241"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each topic to learn more.</a:t>
            </a:r>
          </a:p>
        </p:txBody>
      </p:sp>
    </p:spTree>
    <p:custDataLst>
      <p:tags r:id="rId1"/>
    </p:custDataLst>
    <p:extLst>
      <p:ext uri="{BB962C8B-B14F-4D97-AF65-F5344CB8AC3E}">
        <p14:creationId xmlns:p14="http://schemas.microsoft.com/office/powerpoint/2010/main" val="331147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E9BE-C03D-A979-F73A-2DA8882C541A}"/>
            </a:ext>
          </a:extLst>
        </p:cNvPr>
        <p:cNvGrpSpPr/>
        <p:nvPr/>
      </p:nvGrpSpPr>
      <p:grpSpPr>
        <a:xfrm>
          <a:off x="0" y="0"/>
          <a:ext cx="0" cy="0"/>
          <a:chOff x="0" y="0"/>
          <a:chExt cx="0" cy="0"/>
        </a:xfrm>
      </p:grpSpPr>
      <p:pic>
        <p:nvPicPr>
          <p:cNvPr id="3" name="857010-hd_1920_1080_30fps">
            <a:hlinkClick r:id="" action="ppaction://media"/>
            <a:extLst>
              <a:ext uri="{FF2B5EF4-FFF2-40B4-BE49-F238E27FC236}">
                <a16:creationId xmlns:a16="http://schemas.microsoft.com/office/drawing/2014/main" id="{AE72B450-F8AE-E565-EC83-6BD97638C47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B9FC369-0105-FBAD-38B2-7144DA1D27FD}"/>
              </a:ext>
            </a:extLst>
          </p:cNvPr>
          <p:cNvSpPr/>
          <p:nvPr/>
        </p:nvSpPr>
        <p:spPr>
          <a:xfrm>
            <a:off x="0" y="0"/>
            <a:ext cx="12192000" cy="6858000"/>
          </a:xfrm>
          <a:prstGeom prst="rect">
            <a:avLst/>
          </a:prstGeom>
          <a:solidFill>
            <a:srgbClr val="75A4C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F99C7A-8B59-F8E0-966F-F93C7D694758}"/>
              </a:ext>
            </a:extLst>
          </p:cNvPr>
          <p:cNvSpPr/>
          <p:nvPr/>
        </p:nvSpPr>
        <p:spPr>
          <a:xfrm>
            <a:off x="810229" y="0"/>
            <a:ext cx="62271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9B8998-793C-7CB7-2B12-FD01784C6137}"/>
              </a:ext>
            </a:extLst>
          </p:cNvPr>
          <p:cNvSpPr txBox="1"/>
          <p:nvPr/>
        </p:nvSpPr>
        <p:spPr>
          <a:xfrm>
            <a:off x="1338172" y="1183813"/>
            <a:ext cx="3603009" cy="523220"/>
          </a:xfrm>
          <a:prstGeom prst="rect">
            <a:avLst/>
          </a:prstGeom>
          <a:noFill/>
        </p:spPr>
        <p:txBody>
          <a:bodyPr wrap="square" rtlCol="0">
            <a:spAutoFit/>
          </a:bodyPr>
          <a:lstStyle/>
          <a:p>
            <a:r>
              <a:rPr lang="en-US" sz="2800" b="1" dirty="0">
                <a:solidFill>
                  <a:srgbClr val="002C5A"/>
                </a:solidFill>
                <a:latin typeface="Arial" panose="020B0604020202020204" pitchFamily="34" charset="0"/>
                <a:cs typeface="Arial" panose="020B0604020202020204" pitchFamily="34" charset="0"/>
              </a:rPr>
              <a:t>Menu</a:t>
            </a:r>
          </a:p>
        </p:txBody>
      </p:sp>
      <p:sp>
        <p:nvSpPr>
          <p:cNvPr id="8" name="Rectangle 7">
            <a:extLst>
              <a:ext uri="{FF2B5EF4-FFF2-40B4-BE49-F238E27FC236}">
                <a16:creationId xmlns:a16="http://schemas.microsoft.com/office/drawing/2014/main" id="{340E1036-3AEB-16C8-67B5-0EDED0109B47}"/>
              </a:ext>
            </a:extLst>
          </p:cNvPr>
          <p:cNvSpPr/>
          <p:nvPr/>
        </p:nvSpPr>
        <p:spPr>
          <a:xfrm>
            <a:off x="1338171" y="2292973"/>
            <a:ext cx="5145207" cy="523220"/>
          </a:xfrm>
          <a:prstGeom prst="rect">
            <a:avLst/>
          </a:prstGeom>
          <a:solidFill>
            <a:srgbClr val="002C5A"/>
          </a:solidFill>
          <a:ln>
            <a:solidFill>
              <a:srgbClr val="B06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Introduction to sustainability and supply chain</a:t>
            </a:r>
          </a:p>
        </p:txBody>
      </p:sp>
      <p:sp>
        <p:nvSpPr>
          <p:cNvPr id="9" name="Rectangle 8">
            <a:extLst>
              <a:ext uri="{FF2B5EF4-FFF2-40B4-BE49-F238E27FC236}">
                <a16:creationId xmlns:a16="http://schemas.microsoft.com/office/drawing/2014/main" id="{1230CFA4-338E-1C4D-43A9-2C5EC0ABC23B}"/>
              </a:ext>
            </a:extLst>
          </p:cNvPr>
          <p:cNvSpPr/>
          <p:nvPr/>
        </p:nvSpPr>
        <p:spPr>
          <a:xfrm>
            <a:off x="1338173" y="2944297"/>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Why is this topic important?</a:t>
            </a:r>
          </a:p>
        </p:txBody>
      </p:sp>
      <p:sp>
        <p:nvSpPr>
          <p:cNvPr id="10" name="Rectangle 9">
            <a:extLst>
              <a:ext uri="{FF2B5EF4-FFF2-40B4-BE49-F238E27FC236}">
                <a16:creationId xmlns:a16="http://schemas.microsoft.com/office/drawing/2014/main" id="{CE7F0BC5-EA69-333B-E356-2087215D7F93}"/>
              </a:ext>
            </a:extLst>
          </p:cNvPr>
          <p:cNvSpPr/>
          <p:nvPr/>
        </p:nvSpPr>
        <p:spPr>
          <a:xfrm>
            <a:off x="1338173" y="3595621"/>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Key sustainability aspects in our supply chain</a:t>
            </a:r>
          </a:p>
        </p:txBody>
      </p:sp>
      <p:sp>
        <p:nvSpPr>
          <p:cNvPr id="11" name="Rectangle 10">
            <a:extLst>
              <a:ext uri="{FF2B5EF4-FFF2-40B4-BE49-F238E27FC236}">
                <a16:creationId xmlns:a16="http://schemas.microsoft.com/office/drawing/2014/main" id="{CB990538-71FC-3028-C7BA-F4F01EF0B464}"/>
              </a:ext>
            </a:extLst>
          </p:cNvPr>
          <p:cNvSpPr/>
          <p:nvPr/>
        </p:nvSpPr>
        <p:spPr>
          <a:xfrm>
            <a:off x="1338173" y="4246945"/>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What can you do?</a:t>
            </a:r>
          </a:p>
        </p:txBody>
      </p:sp>
      <p:sp>
        <p:nvSpPr>
          <p:cNvPr id="12" name="Rectangle 11">
            <a:extLst>
              <a:ext uri="{FF2B5EF4-FFF2-40B4-BE49-F238E27FC236}">
                <a16:creationId xmlns:a16="http://schemas.microsoft.com/office/drawing/2014/main" id="{2DF19938-D091-10F5-98AD-B608BD63693C}"/>
              </a:ext>
            </a:extLst>
          </p:cNvPr>
          <p:cNvSpPr/>
          <p:nvPr/>
        </p:nvSpPr>
        <p:spPr>
          <a:xfrm>
            <a:off x="1338172" y="4898268"/>
            <a:ext cx="5145207" cy="523220"/>
          </a:xfrm>
          <a:prstGeom prst="rect">
            <a:avLst/>
          </a:prstGeom>
          <a:solidFill>
            <a:srgbClr val="002C5A"/>
          </a:solidFill>
          <a:ln>
            <a:solidFill>
              <a:srgbClr val="002C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Takeaways and quiz</a:t>
            </a:r>
          </a:p>
        </p:txBody>
      </p:sp>
      <p:sp>
        <p:nvSpPr>
          <p:cNvPr id="5" name="TextBox 4">
            <a:extLst>
              <a:ext uri="{FF2B5EF4-FFF2-40B4-BE49-F238E27FC236}">
                <a16:creationId xmlns:a16="http://schemas.microsoft.com/office/drawing/2014/main" id="{2D15252F-4929-2219-563A-87F4C337E90D}"/>
              </a:ext>
            </a:extLst>
          </p:cNvPr>
          <p:cNvSpPr txBox="1"/>
          <p:nvPr/>
        </p:nvSpPr>
        <p:spPr>
          <a:xfrm>
            <a:off x="1338172" y="1930804"/>
            <a:ext cx="2506241"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each topic to learn more.</a:t>
            </a:r>
          </a:p>
        </p:txBody>
      </p:sp>
    </p:spTree>
    <p:custDataLst>
      <p:tags r:id="rId1"/>
    </p:custDataLst>
    <p:extLst>
      <p:ext uri="{BB962C8B-B14F-4D97-AF65-F5344CB8AC3E}">
        <p14:creationId xmlns:p14="http://schemas.microsoft.com/office/powerpoint/2010/main" val="336635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5E8BAD60-81C2-B20E-DC48-D5960576DC2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24E44E8-DC24-6220-551B-07168838D192}"/>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84A6D5-EF9B-F2D9-CF65-95A538775B60}"/>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pic>
        <p:nvPicPr>
          <p:cNvPr id="28" name="Graphic 27" descr="Caret Down with solid fill">
            <a:extLst>
              <a:ext uri="{FF2B5EF4-FFF2-40B4-BE49-F238E27FC236}">
                <a16:creationId xmlns:a16="http://schemas.microsoft.com/office/drawing/2014/main" id="{A84E89E5-0C74-4CDF-3AE5-D82A52C4A8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pic>
        <p:nvPicPr>
          <p:cNvPr id="2" name="Graphic 1" descr="Caret Down with solid fill">
            <a:extLst>
              <a:ext uri="{FF2B5EF4-FFF2-40B4-BE49-F238E27FC236}">
                <a16:creationId xmlns:a16="http://schemas.microsoft.com/office/drawing/2014/main" id="{3423D3D5-DEBB-CF3B-CDCE-543B92FD6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568751" y="6320742"/>
            <a:ext cx="457200" cy="457200"/>
          </a:xfrm>
          <a:prstGeom prst="rect">
            <a:avLst/>
          </a:prstGeom>
        </p:spPr>
      </p:pic>
      <p:sp>
        <p:nvSpPr>
          <p:cNvPr id="3" name="TextBox 2">
            <a:extLst>
              <a:ext uri="{FF2B5EF4-FFF2-40B4-BE49-F238E27FC236}">
                <a16:creationId xmlns:a16="http://schemas.microsoft.com/office/drawing/2014/main" id="{27D6FBBE-17C7-CD43-3B5B-63B7B9F27562}"/>
              </a:ext>
            </a:extLst>
          </p:cNvPr>
          <p:cNvSpPr txBox="1"/>
          <p:nvPr/>
        </p:nvSpPr>
        <p:spPr>
          <a:xfrm>
            <a:off x="1139537" y="2491133"/>
            <a:ext cx="5155144" cy="1590179"/>
          </a:xfrm>
          <a:prstGeom prst="rect">
            <a:avLst/>
          </a:prstGeom>
          <a:noFill/>
        </p:spPr>
        <p:txBody>
          <a:bodyPr wrap="square">
            <a:spAutoFit/>
          </a:bodyPr>
          <a:lstStyle/>
          <a:p>
            <a:pPr indent="0">
              <a:spcAft>
                <a:spcPts val="800"/>
              </a:spcAft>
              <a:buNone/>
            </a:pPr>
            <a:r>
              <a:rPr lang="en-US" sz="1400" dirty="0">
                <a:solidFill>
                  <a:schemeClr val="bg1"/>
                </a:solidFill>
                <a:latin typeface="Arial" panose="020B0604020202020204" pitchFamily="34" charset="0"/>
                <a:cs typeface="Arial" panose="020B0604020202020204" pitchFamily="34" charset="0"/>
              </a:rPr>
              <a:t>In addition to enhancing your own operational practices, we encourage you to implement measures to identify, prevent, and mitigate negative human rights and environmental impacts throughout your supply chains. </a:t>
            </a:r>
          </a:p>
          <a:p>
            <a:pPr indent="0">
              <a:spcAft>
                <a:spcPts val="800"/>
              </a:spcAft>
              <a:buNone/>
            </a:pPr>
            <a:endParaRPr lang="en-US" sz="1400" b="1" dirty="0">
              <a:solidFill>
                <a:schemeClr val="bg1"/>
              </a:solidFill>
              <a:latin typeface="Arial" panose="020B0604020202020204" pitchFamily="34" charset="0"/>
              <a:cs typeface="Arial" panose="020B0604020202020204" pitchFamily="34" charset="0"/>
            </a:endParaRPr>
          </a:p>
          <a:p>
            <a:pPr>
              <a:spcAft>
                <a:spcPts val="800"/>
              </a:spcAft>
            </a:pPr>
            <a:r>
              <a:rPr lang="en-US" sz="1400" b="1" dirty="0">
                <a:solidFill>
                  <a:prstClr val="white"/>
                </a:solidFill>
                <a:latin typeface="Arial" panose="020B0604020202020204" pitchFamily="34" charset="0"/>
                <a:cs typeface="Arial" panose="020B0604020202020204" pitchFamily="34" charset="0"/>
              </a:rPr>
              <a:t>How? </a:t>
            </a:r>
          </a:p>
        </p:txBody>
      </p:sp>
      <p:cxnSp>
        <p:nvCxnSpPr>
          <p:cNvPr id="62" name="Straight Arrow Connector 11">
            <a:extLst>
              <a:ext uri="{FF2B5EF4-FFF2-40B4-BE49-F238E27FC236}">
                <a16:creationId xmlns:a16="http://schemas.microsoft.com/office/drawing/2014/main" id="{6F1492F7-9828-AA79-274C-D91BC31088E6}"/>
              </a:ext>
            </a:extLst>
          </p:cNvPr>
          <p:cNvCxnSpPr>
            <a:cxnSpLocks/>
          </p:cNvCxnSpPr>
          <p:nvPr/>
        </p:nvCxnSpPr>
        <p:spPr>
          <a:xfrm flipV="1">
            <a:off x="952590" y="2491133"/>
            <a:ext cx="0" cy="1590179"/>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196A206B-BA47-C424-765A-6439D9A1ADBD}"/>
              </a:ext>
            </a:extLst>
          </p:cNvPr>
          <p:cNvSpPr/>
          <p:nvPr/>
        </p:nvSpPr>
        <p:spPr>
          <a:xfrm>
            <a:off x="11217605" y="900752"/>
            <a:ext cx="974394" cy="5957248"/>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Caret Down with solid fill">
            <a:extLst>
              <a:ext uri="{FF2B5EF4-FFF2-40B4-BE49-F238E27FC236}">
                <a16:creationId xmlns:a16="http://schemas.microsoft.com/office/drawing/2014/main" id="{68D31D2A-E9D8-669D-06F2-959B4EA47D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456991" y="6244542"/>
            <a:ext cx="457200" cy="457200"/>
          </a:xfrm>
          <a:prstGeom prst="rect">
            <a:avLst/>
          </a:prstGeom>
        </p:spPr>
      </p:pic>
      <p:sp>
        <p:nvSpPr>
          <p:cNvPr id="66" name="Rectangle 65">
            <a:extLst>
              <a:ext uri="{FF2B5EF4-FFF2-40B4-BE49-F238E27FC236}">
                <a16:creationId xmlns:a16="http://schemas.microsoft.com/office/drawing/2014/main" id="{0B9021EA-9811-F25B-92A0-64CC185BBFCB}"/>
              </a:ext>
            </a:extLst>
          </p:cNvPr>
          <p:cNvSpPr/>
          <p:nvPr/>
        </p:nvSpPr>
        <p:spPr>
          <a:xfrm rot="16200000">
            <a:off x="9139308" y="3208455"/>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Tree>
    <p:custDataLst>
      <p:tags r:id="rId1"/>
    </p:custDataLst>
    <p:extLst>
      <p:ext uri="{BB962C8B-B14F-4D97-AF65-F5344CB8AC3E}">
        <p14:creationId xmlns:p14="http://schemas.microsoft.com/office/powerpoint/2010/main" val="11265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 fill="hold"/>
                                        <p:tgtEl>
                                          <p:spTgt spid="63"/>
                                        </p:tgtEl>
                                        <p:attrNameLst>
                                          <p:attrName>ppt_x</p:attrName>
                                        </p:attrNameLst>
                                      </p:cBhvr>
                                      <p:tavLst>
                                        <p:tav tm="0">
                                          <p:val>
                                            <p:strVal val="1+#ppt_w/2"/>
                                          </p:val>
                                        </p:tav>
                                        <p:tav tm="100000">
                                          <p:val>
                                            <p:strVal val="#ppt_x"/>
                                          </p:val>
                                        </p:tav>
                                      </p:tavLst>
                                    </p:anim>
                                    <p:anim calcmode="lin" valueType="num">
                                      <p:cBhvr additive="base">
                                        <p:cTn id="23"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8EFCCE4C-B34C-9D4F-922B-B7D6AA65058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6854E24-73C2-4DA6-4544-3436CFDC65AE}"/>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8FBEDD-5BB4-6430-1236-4C06275BF497}"/>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A2211A3A-9C17-1CE6-742F-26EA9B45852D}"/>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9" name="Rectangle 8">
            <a:extLst>
              <a:ext uri="{FF2B5EF4-FFF2-40B4-BE49-F238E27FC236}">
                <a16:creationId xmlns:a16="http://schemas.microsoft.com/office/drawing/2014/main" id="{818BBE97-93A5-3B85-0A63-C9577D7DDE9A}"/>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0" name="TextBox 9">
            <a:extLst>
              <a:ext uri="{FF2B5EF4-FFF2-40B4-BE49-F238E27FC236}">
                <a16:creationId xmlns:a16="http://schemas.microsoft.com/office/drawing/2014/main" id="{B580F805-5C72-2727-BE3F-A058E1F23324}"/>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1" name="Rectangle 10">
            <a:extLst>
              <a:ext uri="{FF2B5EF4-FFF2-40B4-BE49-F238E27FC236}">
                <a16:creationId xmlns:a16="http://schemas.microsoft.com/office/drawing/2014/main" id="{2590CDB6-8025-DFD2-60EA-046A02FD27A9}"/>
              </a:ext>
            </a:extLst>
          </p:cNvPr>
          <p:cNvSpPr/>
          <p:nvPr/>
        </p:nvSpPr>
        <p:spPr>
          <a:xfrm>
            <a:off x="1697539" y="2586500"/>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12" name="Rectangle 11">
            <a:extLst>
              <a:ext uri="{FF2B5EF4-FFF2-40B4-BE49-F238E27FC236}">
                <a16:creationId xmlns:a16="http://schemas.microsoft.com/office/drawing/2014/main" id="{A6471B01-BE3E-E32D-0AD9-75A641E5CA1D}"/>
              </a:ext>
            </a:extLst>
          </p:cNvPr>
          <p:cNvSpPr/>
          <p:nvPr/>
        </p:nvSpPr>
        <p:spPr>
          <a:xfrm>
            <a:off x="1697539" y="3081868"/>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13" name="Rectangle 12">
            <a:extLst>
              <a:ext uri="{FF2B5EF4-FFF2-40B4-BE49-F238E27FC236}">
                <a16:creationId xmlns:a16="http://schemas.microsoft.com/office/drawing/2014/main" id="{92E0BA6B-E84B-9A5A-1BE8-7BA842B59874}"/>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4" name="Rectangle 13">
            <a:extLst>
              <a:ext uri="{FF2B5EF4-FFF2-40B4-BE49-F238E27FC236}">
                <a16:creationId xmlns:a16="http://schemas.microsoft.com/office/drawing/2014/main" id="{1217FF37-972E-592C-45DD-A06D60D2AD6A}"/>
              </a:ext>
            </a:extLst>
          </p:cNvPr>
          <p:cNvSpPr/>
          <p:nvPr/>
        </p:nvSpPr>
        <p:spPr>
          <a:xfrm>
            <a:off x="1697539"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5" name="Rectangle 14">
            <a:extLst>
              <a:ext uri="{FF2B5EF4-FFF2-40B4-BE49-F238E27FC236}">
                <a16:creationId xmlns:a16="http://schemas.microsoft.com/office/drawing/2014/main" id="{D6AF8C7F-C2D8-DC05-E202-720434B3CAAA}"/>
              </a:ext>
            </a:extLst>
          </p:cNvPr>
          <p:cNvSpPr/>
          <p:nvPr/>
        </p:nvSpPr>
        <p:spPr>
          <a:xfrm>
            <a:off x="1697539"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6" name="Rectangle 15">
            <a:extLst>
              <a:ext uri="{FF2B5EF4-FFF2-40B4-BE49-F238E27FC236}">
                <a16:creationId xmlns:a16="http://schemas.microsoft.com/office/drawing/2014/main" id="{584533E3-D11D-2073-4613-651A2C41A2C3}"/>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38872AEB-4FCC-1B80-5B65-8BADA395F672}"/>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4D0DFF8A-EA7B-5847-7631-C90978CF14B6}"/>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C6D48F-14B8-0747-D1A7-32268CFA0DF8}"/>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pic>
        <p:nvPicPr>
          <p:cNvPr id="2" name="Graphic 1" descr="Caret Down with solid fill">
            <a:extLst>
              <a:ext uri="{FF2B5EF4-FFF2-40B4-BE49-F238E27FC236}">
                <a16:creationId xmlns:a16="http://schemas.microsoft.com/office/drawing/2014/main" id="{142CBD36-3B6D-16D6-7F0B-88C3378307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286103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animBg="1"/>
      <p:bldP spid="14" grpId="0" animBg="1"/>
      <p:bldP spid="15" grpId="0" animBg="1"/>
      <p:bldP spid="16" grpId="0" animBg="1"/>
      <p:bldP spid="17"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C9944F60-FDDD-ED7A-9050-9CDB1FBDC7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3E556C4-5267-9E57-68D4-57DEE1618C37}"/>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7384E9-7466-F766-D9C1-051371E1DD02}"/>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4" name="Isosceles Triangle 3">
            <a:extLst>
              <a:ext uri="{FF2B5EF4-FFF2-40B4-BE49-F238E27FC236}">
                <a16:creationId xmlns:a16="http://schemas.microsoft.com/office/drawing/2014/main" id="{F30ED80E-AEDE-7D35-D6B3-2541213092DA}"/>
              </a:ext>
            </a:extLst>
          </p:cNvPr>
          <p:cNvSpPr/>
          <p:nvPr/>
        </p:nvSpPr>
        <p:spPr>
          <a:xfrm rot="16200000">
            <a:off x="4673746" y="1230504"/>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11FBAA-7DE8-7815-C16B-44C80F665296}"/>
              </a:ext>
            </a:extLst>
          </p:cNvPr>
          <p:cNvSpPr/>
          <p:nvPr/>
        </p:nvSpPr>
        <p:spPr>
          <a:xfrm>
            <a:off x="5590940" y="1165987"/>
            <a:ext cx="4027622" cy="1322693"/>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6574AE-4E1C-C5F6-4314-BD9AA4810845}"/>
              </a:ext>
            </a:extLst>
          </p:cNvPr>
          <p:cNvSpPr/>
          <p:nvPr/>
        </p:nvSpPr>
        <p:spPr>
          <a:xfrm>
            <a:off x="1697539" y="1595764"/>
            <a:ext cx="3345083"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9" name="Rectangle 8">
            <a:extLst>
              <a:ext uri="{FF2B5EF4-FFF2-40B4-BE49-F238E27FC236}">
                <a16:creationId xmlns:a16="http://schemas.microsoft.com/office/drawing/2014/main" id="{D64C2707-BCE9-573E-8637-BE3EC941F71D}"/>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0" name="TextBox 9">
            <a:extLst>
              <a:ext uri="{FF2B5EF4-FFF2-40B4-BE49-F238E27FC236}">
                <a16:creationId xmlns:a16="http://schemas.microsoft.com/office/drawing/2014/main" id="{4EECB7AC-7ECA-8762-EE94-540875E2BF0F}"/>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1" name="Rectangle 10">
            <a:extLst>
              <a:ext uri="{FF2B5EF4-FFF2-40B4-BE49-F238E27FC236}">
                <a16:creationId xmlns:a16="http://schemas.microsoft.com/office/drawing/2014/main" id="{93BFB313-B3C1-6E20-BC8C-742CCADBB1DF}"/>
              </a:ext>
            </a:extLst>
          </p:cNvPr>
          <p:cNvSpPr/>
          <p:nvPr/>
        </p:nvSpPr>
        <p:spPr>
          <a:xfrm>
            <a:off x="1697539" y="2586500"/>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12" name="Rectangle 11">
            <a:extLst>
              <a:ext uri="{FF2B5EF4-FFF2-40B4-BE49-F238E27FC236}">
                <a16:creationId xmlns:a16="http://schemas.microsoft.com/office/drawing/2014/main" id="{F4C3CCDE-00D0-6E59-BAC5-534379998869}"/>
              </a:ext>
            </a:extLst>
          </p:cNvPr>
          <p:cNvSpPr/>
          <p:nvPr/>
        </p:nvSpPr>
        <p:spPr>
          <a:xfrm>
            <a:off x="1697539" y="3081868"/>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13" name="Rectangle 12">
            <a:extLst>
              <a:ext uri="{FF2B5EF4-FFF2-40B4-BE49-F238E27FC236}">
                <a16:creationId xmlns:a16="http://schemas.microsoft.com/office/drawing/2014/main" id="{17C4DECD-2809-D3C7-B5A1-9202F8B3D56D}"/>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4" name="Rectangle 13">
            <a:extLst>
              <a:ext uri="{FF2B5EF4-FFF2-40B4-BE49-F238E27FC236}">
                <a16:creationId xmlns:a16="http://schemas.microsoft.com/office/drawing/2014/main" id="{AC9299DE-F531-8DDC-9F74-7589672500F4}"/>
              </a:ext>
            </a:extLst>
          </p:cNvPr>
          <p:cNvSpPr/>
          <p:nvPr/>
        </p:nvSpPr>
        <p:spPr>
          <a:xfrm>
            <a:off x="1697539"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5" name="Rectangle 14">
            <a:extLst>
              <a:ext uri="{FF2B5EF4-FFF2-40B4-BE49-F238E27FC236}">
                <a16:creationId xmlns:a16="http://schemas.microsoft.com/office/drawing/2014/main" id="{0FA35951-58C3-2021-B8D4-D334C10A2F4F}"/>
              </a:ext>
            </a:extLst>
          </p:cNvPr>
          <p:cNvSpPr/>
          <p:nvPr/>
        </p:nvSpPr>
        <p:spPr>
          <a:xfrm>
            <a:off x="1697539"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6" name="Rectangle 15">
            <a:extLst>
              <a:ext uri="{FF2B5EF4-FFF2-40B4-BE49-F238E27FC236}">
                <a16:creationId xmlns:a16="http://schemas.microsoft.com/office/drawing/2014/main" id="{9E78A118-2A0F-064A-6899-1DF4580A2BD5}"/>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3E2836BE-BD53-71C3-9A21-034A57B01A20}"/>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18" name="TextBox 17">
            <a:extLst>
              <a:ext uri="{FF2B5EF4-FFF2-40B4-BE49-F238E27FC236}">
                <a16:creationId xmlns:a16="http://schemas.microsoft.com/office/drawing/2014/main" id="{9A2F6303-EE5B-C979-268C-3F3F14DA4DC1}"/>
              </a:ext>
            </a:extLst>
          </p:cNvPr>
          <p:cNvSpPr txBox="1"/>
          <p:nvPr/>
        </p:nvSpPr>
        <p:spPr>
          <a:xfrm>
            <a:off x="5789557" y="1245885"/>
            <a:ext cx="3934687" cy="1159292"/>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Are there human rights abuses or environmental violations in my supply chain?</a:t>
            </a:r>
          </a:p>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How can I identify them?</a:t>
            </a:r>
          </a:p>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How can I eliminate them?</a:t>
            </a:r>
          </a:p>
        </p:txBody>
      </p:sp>
      <p:sp>
        <p:nvSpPr>
          <p:cNvPr id="20" name="Rectangle 19">
            <a:extLst>
              <a:ext uri="{FF2B5EF4-FFF2-40B4-BE49-F238E27FC236}">
                <a16:creationId xmlns:a16="http://schemas.microsoft.com/office/drawing/2014/main" id="{441A7136-F494-1F4A-3AB3-E3B27A17154D}"/>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561871-C53A-C599-2BD7-AA1DD35B9EB2}"/>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pic>
        <p:nvPicPr>
          <p:cNvPr id="2" name="Graphic 1" descr="Caret Down with solid fill">
            <a:extLst>
              <a:ext uri="{FF2B5EF4-FFF2-40B4-BE49-F238E27FC236}">
                <a16:creationId xmlns:a16="http://schemas.microsoft.com/office/drawing/2014/main" id="{362E042A-6497-DA86-8CEB-A5727E6FC9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3350595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E601DC75-1514-54EE-8D17-1D9832DCB11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0F27CB0-6856-4420-7AC0-1CD7B12081AC}"/>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82410B-9BFF-C7A0-D301-36FC0B3DD558}"/>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4447E4E3-5027-38EB-32E6-ACF0319F7103}"/>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5C96B57E-8F87-7AB6-197A-5C936D3FBF5B}"/>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1" name="Rectangle 10">
            <a:extLst>
              <a:ext uri="{FF2B5EF4-FFF2-40B4-BE49-F238E27FC236}">
                <a16:creationId xmlns:a16="http://schemas.microsoft.com/office/drawing/2014/main" id="{9955A49B-6E9E-D48C-DD2F-B1FB2AA406BE}"/>
              </a:ext>
            </a:extLst>
          </p:cNvPr>
          <p:cNvSpPr/>
          <p:nvPr/>
        </p:nvSpPr>
        <p:spPr>
          <a:xfrm>
            <a:off x="1697539" y="2586500"/>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12" name="Rectangle 11">
            <a:extLst>
              <a:ext uri="{FF2B5EF4-FFF2-40B4-BE49-F238E27FC236}">
                <a16:creationId xmlns:a16="http://schemas.microsoft.com/office/drawing/2014/main" id="{B6978557-CE40-8E7F-B2B3-6A424E84A610}"/>
              </a:ext>
            </a:extLst>
          </p:cNvPr>
          <p:cNvSpPr/>
          <p:nvPr/>
        </p:nvSpPr>
        <p:spPr>
          <a:xfrm>
            <a:off x="1697539" y="3081868"/>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13" name="Rectangle 12">
            <a:extLst>
              <a:ext uri="{FF2B5EF4-FFF2-40B4-BE49-F238E27FC236}">
                <a16:creationId xmlns:a16="http://schemas.microsoft.com/office/drawing/2014/main" id="{C74B7EEF-1B81-866C-2525-27E49D72F2B6}"/>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4" name="Rectangle 13">
            <a:extLst>
              <a:ext uri="{FF2B5EF4-FFF2-40B4-BE49-F238E27FC236}">
                <a16:creationId xmlns:a16="http://schemas.microsoft.com/office/drawing/2014/main" id="{CEA68E16-B017-0B1E-2ECF-C19C72EC90E6}"/>
              </a:ext>
            </a:extLst>
          </p:cNvPr>
          <p:cNvSpPr/>
          <p:nvPr/>
        </p:nvSpPr>
        <p:spPr>
          <a:xfrm>
            <a:off x="1697539"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5" name="Rectangle 14">
            <a:extLst>
              <a:ext uri="{FF2B5EF4-FFF2-40B4-BE49-F238E27FC236}">
                <a16:creationId xmlns:a16="http://schemas.microsoft.com/office/drawing/2014/main" id="{DF204F7E-6B74-C243-0632-E7206D5998CE}"/>
              </a:ext>
            </a:extLst>
          </p:cNvPr>
          <p:cNvSpPr/>
          <p:nvPr/>
        </p:nvSpPr>
        <p:spPr>
          <a:xfrm>
            <a:off x="1697539"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6" name="Rectangle 15">
            <a:extLst>
              <a:ext uri="{FF2B5EF4-FFF2-40B4-BE49-F238E27FC236}">
                <a16:creationId xmlns:a16="http://schemas.microsoft.com/office/drawing/2014/main" id="{97B1467E-9C56-6495-8811-C2CFCA66F46E}"/>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313A2BBC-EF33-A1CD-AA55-1359997ED109}"/>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FFF66410-7C38-DD2A-DF78-46E81B5406E2}"/>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2EB300-1E17-8057-A68B-BCB3F121BA6C}"/>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7" name="Isosceles Triangle 26">
            <a:extLst>
              <a:ext uri="{FF2B5EF4-FFF2-40B4-BE49-F238E27FC236}">
                <a16:creationId xmlns:a16="http://schemas.microsoft.com/office/drawing/2014/main" id="{C09EB277-72E5-CA0E-986E-66D439D1B6C6}"/>
              </a:ext>
            </a:extLst>
          </p:cNvPr>
          <p:cNvSpPr/>
          <p:nvPr/>
        </p:nvSpPr>
        <p:spPr>
          <a:xfrm rot="16200000">
            <a:off x="4673746" y="1728218"/>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4F2442-0E72-2F11-B254-57F9E46F3733}"/>
              </a:ext>
            </a:extLst>
          </p:cNvPr>
          <p:cNvSpPr/>
          <p:nvPr/>
        </p:nvSpPr>
        <p:spPr>
          <a:xfrm>
            <a:off x="5590939" y="1727691"/>
            <a:ext cx="3749829" cy="122997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773131-FFF0-80F6-4E60-87FAF762A4BE}"/>
              </a:ext>
            </a:extLst>
          </p:cNvPr>
          <p:cNvSpPr/>
          <p:nvPr/>
        </p:nvSpPr>
        <p:spPr>
          <a:xfrm>
            <a:off x="1697539" y="2091132"/>
            <a:ext cx="3345084"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chemeClr val="bg1"/>
              </a:solidFill>
            </a:endParaRPr>
          </a:p>
        </p:txBody>
      </p:sp>
      <p:sp>
        <p:nvSpPr>
          <p:cNvPr id="30" name="TextBox 29">
            <a:extLst>
              <a:ext uri="{FF2B5EF4-FFF2-40B4-BE49-F238E27FC236}">
                <a16:creationId xmlns:a16="http://schemas.microsoft.com/office/drawing/2014/main" id="{A65B44A1-89AF-D984-1A52-5B7D9F21F326}"/>
              </a:ext>
            </a:extLst>
          </p:cNvPr>
          <p:cNvSpPr txBox="1"/>
          <p:nvPr/>
        </p:nvSpPr>
        <p:spPr>
          <a:xfrm>
            <a:off x="5754834" y="1870953"/>
            <a:ext cx="3169248" cy="954107"/>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Thoroughly assess the entire supply chain, both upstream and downstream, to identify, prevent, and mitigate adverse impacts.</a:t>
            </a:r>
          </a:p>
        </p:txBody>
      </p:sp>
      <p:pic>
        <p:nvPicPr>
          <p:cNvPr id="2" name="Graphic 1" descr="Caret Down with solid fill">
            <a:extLst>
              <a:ext uri="{FF2B5EF4-FFF2-40B4-BE49-F238E27FC236}">
                <a16:creationId xmlns:a16="http://schemas.microsoft.com/office/drawing/2014/main" id="{6F58FEB2-F88F-602C-F3B5-7575AD20FB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3970080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BD521E06-7239-A9ED-E989-4109B1AC7A4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DC6B72-5C7B-704B-9002-8C43021E2D5A}"/>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10D765-6A5E-32D1-BE3E-92A4DE094560}"/>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98787624-54D5-1965-2108-689EDB7F626E}"/>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B59699D4-8941-94BA-D39B-3CC9F517BD2B}"/>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2" name="Rectangle 11">
            <a:extLst>
              <a:ext uri="{FF2B5EF4-FFF2-40B4-BE49-F238E27FC236}">
                <a16:creationId xmlns:a16="http://schemas.microsoft.com/office/drawing/2014/main" id="{DE8A34FE-FB70-3FA8-8FEF-75DFA5FD723E}"/>
              </a:ext>
            </a:extLst>
          </p:cNvPr>
          <p:cNvSpPr/>
          <p:nvPr/>
        </p:nvSpPr>
        <p:spPr>
          <a:xfrm>
            <a:off x="1697539" y="3081868"/>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13" name="Rectangle 12">
            <a:extLst>
              <a:ext uri="{FF2B5EF4-FFF2-40B4-BE49-F238E27FC236}">
                <a16:creationId xmlns:a16="http://schemas.microsoft.com/office/drawing/2014/main" id="{B03DFFD2-EEBA-6382-6A9C-4D867F2E31DA}"/>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4" name="Rectangle 13">
            <a:extLst>
              <a:ext uri="{FF2B5EF4-FFF2-40B4-BE49-F238E27FC236}">
                <a16:creationId xmlns:a16="http://schemas.microsoft.com/office/drawing/2014/main" id="{5B2F9562-B718-AFBA-C525-245D2AF161D1}"/>
              </a:ext>
            </a:extLst>
          </p:cNvPr>
          <p:cNvSpPr/>
          <p:nvPr/>
        </p:nvSpPr>
        <p:spPr>
          <a:xfrm>
            <a:off x="1697539"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5" name="Rectangle 14">
            <a:extLst>
              <a:ext uri="{FF2B5EF4-FFF2-40B4-BE49-F238E27FC236}">
                <a16:creationId xmlns:a16="http://schemas.microsoft.com/office/drawing/2014/main" id="{A0384BEA-95CB-D07B-8FB4-5C08D8D56E65}"/>
              </a:ext>
            </a:extLst>
          </p:cNvPr>
          <p:cNvSpPr/>
          <p:nvPr/>
        </p:nvSpPr>
        <p:spPr>
          <a:xfrm>
            <a:off x="1697539"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6" name="Rectangle 15">
            <a:extLst>
              <a:ext uri="{FF2B5EF4-FFF2-40B4-BE49-F238E27FC236}">
                <a16:creationId xmlns:a16="http://schemas.microsoft.com/office/drawing/2014/main" id="{9FBD2A70-DBE5-70E2-061F-99E42AE6B7FD}"/>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331E7641-E86D-DA8C-F539-71FA64CDCA89}"/>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7BF10D3C-94CC-CAA5-7166-498B770C7002}"/>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EA5BD1-137E-7131-38CF-DCAF1D7B4D1F}"/>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22181C0E-3AA5-C768-0034-D9DF1023A7B5}"/>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9" name="Isosceles Triangle 8">
            <a:extLst>
              <a:ext uri="{FF2B5EF4-FFF2-40B4-BE49-F238E27FC236}">
                <a16:creationId xmlns:a16="http://schemas.microsoft.com/office/drawing/2014/main" id="{B2117247-CA34-D3CA-CF00-3DBA3B1C6989}"/>
              </a:ext>
            </a:extLst>
          </p:cNvPr>
          <p:cNvSpPr/>
          <p:nvPr/>
        </p:nvSpPr>
        <p:spPr>
          <a:xfrm rot="16200000">
            <a:off x="4662172" y="2219725"/>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3B132BA-1353-DC6A-59AA-DCDF4556C862}"/>
              </a:ext>
            </a:extLst>
          </p:cNvPr>
          <p:cNvSpPr/>
          <p:nvPr/>
        </p:nvSpPr>
        <p:spPr>
          <a:xfrm>
            <a:off x="5579365" y="2219198"/>
            <a:ext cx="3749829" cy="122997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49B048-EA5C-58A6-E056-28E977B1BC88}"/>
              </a:ext>
            </a:extLst>
          </p:cNvPr>
          <p:cNvSpPr/>
          <p:nvPr/>
        </p:nvSpPr>
        <p:spPr>
          <a:xfrm>
            <a:off x="1697539" y="2583518"/>
            <a:ext cx="3345083"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chemeClr val="bg1"/>
              </a:solidFill>
            </a:endParaRPr>
          </a:p>
        </p:txBody>
      </p:sp>
      <p:sp>
        <p:nvSpPr>
          <p:cNvPr id="21" name="TextBox 20">
            <a:extLst>
              <a:ext uri="{FF2B5EF4-FFF2-40B4-BE49-F238E27FC236}">
                <a16:creationId xmlns:a16="http://schemas.microsoft.com/office/drawing/2014/main" id="{F2529D85-3A3F-7C1F-66B7-ED930C00BD25}"/>
              </a:ext>
            </a:extLst>
          </p:cNvPr>
          <p:cNvSpPr txBox="1"/>
          <p:nvPr/>
        </p:nvSpPr>
        <p:spPr>
          <a:xfrm>
            <a:off x="5743260" y="2362460"/>
            <a:ext cx="3169248" cy="954107"/>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Establish policies and monitoring systems, clearly define roles and responsibilities, and incentivize necessary actions.</a:t>
            </a:r>
          </a:p>
        </p:txBody>
      </p:sp>
      <p:pic>
        <p:nvPicPr>
          <p:cNvPr id="2" name="Graphic 1" descr="Caret Down with solid fill">
            <a:extLst>
              <a:ext uri="{FF2B5EF4-FFF2-40B4-BE49-F238E27FC236}">
                <a16:creationId xmlns:a16="http://schemas.microsoft.com/office/drawing/2014/main" id="{5A7EC2A4-168E-7459-FD1D-10F7F7A951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2113964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B548727A-BA26-05FD-B486-17E7C150FE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4D4EE1-1C14-0690-450C-4120C2D7E162}"/>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32C932-D7A1-95A5-700D-618836FF85B2}"/>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00F4CAD8-1A21-E1C0-BD15-82E15E72ECEF}"/>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3B4376BC-4EBF-8F57-FCA0-7C6A577A3EA7}"/>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3" name="Rectangle 12">
            <a:extLst>
              <a:ext uri="{FF2B5EF4-FFF2-40B4-BE49-F238E27FC236}">
                <a16:creationId xmlns:a16="http://schemas.microsoft.com/office/drawing/2014/main" id="{0759D727-19A5-2231-4D5D-D41F01696D6A}"/>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4" name="Rectangle 13">
            <a:extLst>
              <a:ext uri="{FF2B5EF4-FFF2-40B4-BE49-F238E27FC236}">
                <a16:creationId xmlns:a16="http://schemas.microsoft.com/office/drawing/2014/main" id="{7C0EADF5-E191-B99D-170E-D071332B6F1E}"/>
              </a:ext>
            </a:extLst>
          </p:cNvPr>
          <p:cNvSpPr/>
          <p:nvPr/>
        </p:nvSpPr>
        <p:spPr>
          <a:xfrm>
            <a:off x="1697539"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5" name="Rectangle 14">
            <a:extLst>
              <a:ext uri="{FF2B5EF4-FFF2-40B4-BE49-F238E27FC236}">
                <a16:creationId xmlns:a16="http://schemas.microsoft.com/office/drawing/2014/main" id="{781D322D-2D45-95F2-F991-8CABF27A7363}"/>
              </a:ext>
            </a:extLst>
          </p:cNvPr>
          <p:cNvSpPr/>
          <p:nvPr/>
        </p:nvSpPr>
        <p:spPr>
          <a:xfrm>
            <a:off x="1697539"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6" name="Rectangle 15">
            <a:extLst>
              <a:ext uri="{FF2B5EF4-FFF2-40B4-BE49-F238E27FC236}">
                <a16:creationId xmlns:a16="http://schemas.microsoft.com/office/drawing/2014/main" id="{47FE88DF-B28C-2E80-9BF3-2D932172F8B8}"/>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EDA9C87F-AA95-D7F2-79F1-D04BA10B1A0F}"/>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C7F64BA8-B6D5-1B43-1D62-699A250F7879}"/>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901B1DD-3B17-9C57-B4CC-88D5B6564789}"/>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B9779552-2541-4D62-6BB9-4236788B48DD}"/>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9" name="Rectangle 18">
            <a:extLst>
              <a:ext uri="{FF2B5EF4-FFF2-40B4-BE49-F238E27FC236}">
                <a16:creationId xmlns:a16="http://schemas.microsoft.com/office/drawing/2014/main" id="{52374D21-4AC1-8425-6096-955004B6B88C}"/>
              </a:ext>
            </a:extLst>
          </p:cNvPr>
          <p:cNvSpPr/>
          <p:nvPr/>
        </p:nvSpPr>
        <p:spPr>
          <a:xfrm>
            <a:off x="1697539" y="2583518"/>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2" name="Isosceles Triangle 1">
            <a:extLst>
              <a:ext uri="{FF2B5EF4-FFF2-40B4-BE49-F238E27FC236}">
                <a16:creationId xmlns:a16="http://schemas.microsoft.com/office/drawing/2014/main" id="{71747778-3D94-A2D4-C617-F40306EEECF5}"/>
              </a:ext>
            </a:extLst>
          </p:cNvPr>
          <p:cNvSpPr/>
          <p:nvPr/>
        </p:nvSpPr>
        <p:spPr>
          <a:xfrm rot="16200000">
            <a:off x="4673747" y="2712341"/>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9A672E9-49B9-C126-88A6-00DC0831B775}"/>
              </a:ext>
            </a:extLst>
          </p:cNvPr>
          <p:cNvSpPr/>
          <p:nvPr/>
        </p:nvSpPr>
        <p:spPr>
          <a:xfrm>
            <a:off x="5590940" y="2711814"/>
            <a:ext cx="3749829" cy="122997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41136B-986B-789F-0CDB-8BCA8881C7CB}"/>
              </a:ext>
            </a:extLst>
          </p:cNvPr>
          <p:cNvSpPr/>
          <p:nvPr/>
        </p:nvSpPr>
        <p:spPr>
          <a:xfrm>
            <a:off x="1697539" y="3084850"/>
            <a:ext cx="3345084"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chemeClr val="bg1"/>
              </a:solidFill>
            </a:endParaRPr>
          </a:p>
        </p:txBody>
      </p:sp>
      <p:sp>
        <p:nvSpPr>
          <p:cNvPr id="7" name="TextBox 6">
            <a:extLst>
              <a:ext uri="{FF2B5EF4-FFF2-40B4-BE49-F238E27FC236}">
                <a16:creationId xmlns:a16="http://schemas.microsoft.com/office/drawing/2014/main" id="{B7347560-202F-9ECC-4392-1A50E037BDD3}"/>
              </a:ext>
            </a:extLst>
          </p:cNvPr>
          <p:cNvSpPr txBox="1"/>
          <p:nvPr/>
        </p:nvSpPr>
        <p:spPr>
          <a:xfrm>
            <a:off x="5731685" y="2957467"/>
            <a:ext cx="3169248" cy="738664"/>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Integrate due diligence into relevant policies and risk management systems.</a:t>
            </a:r>
          </a:p>
        </p:txBody>
      </p:sp>
    </p:spTree>
    <p:custDataLst>
      <p:tags r:id="rId1"/>
    </p:custDataLst>
    <p:extLst>
      <p:ext uri="{BB962C8B-B14F-4D97-AF65-F5344CB8AC3E}">
        <p14:creationId xmlns:p14="http://schemas.microsoft.com/office/powerpoint/2010/main" val="494580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A17F3CB5-4C66-B20B-4454-883E6291567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8152B7-902B-E6B7-8962-694A7CFAB72A}"/>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F5BA08-33F0-A48A-4F71-6CD0971AF3F2}"/>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0A882B12-7C98-0519-2780-3485B6F91048}"/>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16B69560-879E-5AAD-1064-2A1F6FEDA54E}"/>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4" name="Rectangle 13">
            <a:extLst>
              <a:ext uri="{FF2B5EF4-FFF2-40B4-BE49-F238E27FC236}">
                <a16:creationId xmlns:a16="http://schemas.microsoft.com/office/drawing/2014/main" id="{B679A89E-AB7F-7C94-61D2-A0415C0E4382}"/>
              </a:ext>
            </a:extLst>
          </p:cNvPr>
          <p:cNvSpPr/>
          <p:nvPr/>
        </p:nvSpPr>
        <p:spPr>
          <a:xfrm>
            <a:off x="1697539"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5" name="Rectangle 14">
            <a:extLst>
              <a:ext uri="{FF2B5EF4-FFF2-40B4-BE49-F238E27FC236}">
                <a16:creationId xmlns:a16="http://schemas.microsoft.com/office/drawing/2014/main" id="{E4FD3D99-2C4C-9453-17BB-EAFC3B857C5F}"/>
              </a:ext>
            </a:extLst>
          </p:cNvPr>
          <p:cNvSpPr/>
          <p:nvPr/>
        </p:nvSpPr>
        <p:spPr>
          <a:xfrm>
            <a:off x="1697539"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6" name="Rectangle 15">
            <a:extLst>
              <a:ext uri="{FF2B5EF4-FFF2-40B4-BE49-F238E27FC236}">
                <a16:creationId xmlns:a16="http://schemas.microsoft.com/office/drawing/2014/main" id="{9D5E99D7-E9FE-B539-148A-6E3FFDF576EB}"/>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FE2FA601-4B87-1B71-FCEE-A3B5C63E9B5D}"/>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F43CACA2-6276-43D8-967B-D2414486E57C}"/>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4C76C1-FDFD-8D52-55C1-351B268E5959}"/>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08E4EE33-57E4-271A-B1DE-3F8CDAECE6C4}"/>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9" name="Rectangle 18">
            <a:extLst>
              <a:ext uri="{FF2B5EF4-FFF2-40B4-BE49-F238E27FC236}">
                <a16:creationId xmlns:a16="http://schemas.microsoft.com/office/drawing/2014/main" id="{536DF738-4DB3-03F9-BF16-FC5D3EF0CF38}"/>
              </a:ext>
            </a:extLst>
          </p:cNvPr>
          <p:cNvSpPr/>
          <p:nvPr/>
        </p:nvSpPr>
        <p:spPr>
          <a:xfrm>
            <a:off x="1697539" y="2583518"/>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4" name="Rectangle 3">
            <a:extLst>
              <a:ext uri="{FF2B5EF4-FFF2-40B4-BE49-F238E27FC236}">
                <a16:creationId xmlns:a16="http://schemas.microsoft.com/office/drawing/2014/main" id="{B5E64449-E466-DFDE-6F90-DD091568630B}"/>
              </a:ext>
            </a:extLst>
          </p:cNvPr>
          <p:cNvSpPr/>
          <p:nvPr/>
        </p:nvSpPr>
        <p:spPr>
          <a:xfrm>
            <a:off x="1697539" y="308485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32" name="Isosceles Triangle 31">
            <a:extLst>
              <a:ext uri="{FF2B5EF4-FFF2-40B4-BE49-F238E27FC236}">
                <a16:creationId xmlns:a16="http://schemas.microsoft.com/office/drawing/2014/main" id="{1069C87A-B2B3-79E8-9C23-AE5F0D2770A1}"/>
              </a:ext>
            </a:extLst>
          </p:cNvPr>
          <p:cNvSpPr/>
          <p:nvPr/>
        </p:nvSpPr>
        <p:spPr>
          <a:xfrm rot="16200000">
            <a:off x="4662172" y="3202011"/>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97C3471-13AC-F457-4776-70C997AE0351}"/>
              </a:ext>
            </a:extLst>
          </p:cNvPr>
          <p:cNvSpPr/>
          <p:nvPr/>
        </p:nvSpPr>
        <p:spPr>
          <a:xfrm>
            <a:off x="5579365" y="3201484"/>
            <a:ext cx="3749829" cy="122997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232C62-3118-484E-548A-63BB54BB879A}"/>
              </a:ext>
            </a:extLst>
          </p:cNvPr>
          <p:cNvSpPr/>
          <p:nvPr/>
        </p:nvSpPr>
        <p:spPr>
          <a:xfrm>
            <a:off x="1697539" y="3577236"/>
            <a:ext cx="3345083"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chemeClr val="bg1"/>
              </a:solidFill>
            </a:endParaRPr>
          </a:p>
        </p:txBody>
      </p:sp>
      <p:sp>
        <p:nvSpPr>
          <p:cNvPr id="35" name="TextBox 34">
            <a:extLst>
              <a:ext uri="{FF2B5EF4-FFF2-40B4-BE49-F238E27FC236}">
                <a16:creationId xmlns:a16="http://schemas.microsoft.com/office/drawing/2014/main" id="{377E18C2-CAAD-320C-8A85-769E369B4A0A}"/>
              </a:ext>
            </a:extLst>
          </p:cNvPr>
          <p:cNvSpPr txBox="1"/>
          <p:nvPr/>
        </p:nvSpPr>
        <p:spPr>
          <a:xfrm>
            <a:off x="5731685" y="3339415"/>
            <a:ext cx="3169248" cy="954107"/>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Gather reliable data from suppliers to evaluate the effects on people and the environment, including Scope 3 emissions and working conditions.</a:t>
            </a:r>
          </a:p>
        </p:txBody>
      </p:sp>
      <p:pic>
        <p:nvPicPr>
          <p:cNvPr id="2" name="Graphic 1" descr="Caret Down with solid fill">
            <a:extLst>
              <a:ext uri="{FF2B5EF4-FFF2-40B4-BE49-F238E27FC236}">
                <a16:creationId xmlns:a16="http://schemas.microsoft.com/office/drawing/2014/main" id="{426FA887-CDB5-9EFE-B744-9C533F843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2289968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7D8ABAC4-7B43-1257-E50A-AFF7AB13B8D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B0B6BD4-434C-AD70-CE3D-B52A5C1F0C59}"/>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D93445-4268-44D3-F9D8-17BCA84641B7}"/>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2CF86A9D-FDB0-F840-EE8E-57E66C0ED85A}"/>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0DBCF734-33A4-041A-7EDA-21CFB5E2A6BD}"/>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5" name="Rectangle 14">
            <a:extLst>
              <a:ext uri="{FF2B5EF4-FFF2-40B4-BE49-F238E27FC236}">
                <a16:creationId xmlns:a16="http://schemas.microsoft.com/office/drawing/2014/main" id="{2EBFF7EE-E83B-79EE-DCF7-EA35865AA553}"/>
              </a:ext>
            </a:extLst>
          </p:cNvPr>
          <p:cNvSpPr/>
          <p:nvPr/>
        </p:nvSpPr>
        <p:spPr>
          <a:xfrm>
            <a:off x="1697539"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6" name="Rectangle 15">
            <a:extLst>
              <a:ext uri="{FF2B5EF4-FFF2-40B4-BE49-F238E27FC236}">
                <a16:creationId xmlns:a16="http://schemas.microsoft.com/office/drawing/2014/main" id="{DD7E65EE-3F24-D4BE-2B8C-64B391068BD4}"/>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0BB19277-976A-AD6E-B390-B09545CDFB73}"/>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D7F4CC46-2A2F-ED97-7624-670A5A0EC350}"/>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0BE6F3-0AB2-F895-717E-9F9F9B5B4EF8}"/>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CB8CE2C8-69FF-D320-DD4F-D9E17450297F}"/>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9" name="Rectangle 18">
            <a:extLst>
              <a:ext uri="{FF2B5EF4-FFF2-40B4-BE49-F238E27FC236}">
                <a16:creationId xmlns:a16="http://schemas.microsoft.com/office/drawing/2014/main" id="{E5B0AAA9-12B4-60D0-5522-9F9482CBE4FC}"/>
              </a:ext>
            </a:extLst>
          </p:cNvPr>
          <p:cNvSpPr/>
          <p:nvPr/>
        </p:nvSpPr>
        <p:spPr>
          <a:xfrm>
            <a:off x="1697539" y="2583518"/>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4" name="Rectangle 3">
            <a:extLst>
              <a:ext uri="{FF2B5EF4-FFF2-40B4-BE49-F238E27FC236}">
                <a16:creationId xmlns:a16="http://schemas.microsoft.com/office/drawing/2014/main" id="{BD2E9BD8-5612-C72D-7692-FE0940948775}"/>
              </a:ext>
            </a:extLst>
          </p:cNvPr>
          <p:cNvSpPr/>
          <p:nvPr/>
        </p:nvSpPr>
        <p:spPr>
          <a:xfrm>
            <a:off x="1697539" y="308485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34" name="Rectangle 33">
            <a:extLst>
              <a:ext uri="{FF2B5EF4-FFF2-40B4-BE49-F238E27FC236}">
                <a16:creationId xmlns:a16="http://schemas.microsoft.com/office/drawing/2014/main" id="{1E52C3EB-C922-3C60-78AD-EA3DC3D5F7DF}"/>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1" name="Isosceles Triangle 10">
            <a:extLst>
              <a:ext uri="{FF2B5EF4-FFF2-40B4-BE49-F238E27FC236}">
                <a16:creationId xmlns:a16="http://schemas.microsoft.com/office/drawing/2014/main" id="{B47C2B8F-F600-27B8-2BBC-71974D33FA43}"/>
              </a:ext>
            </a:extLst>
          </p:cNvPr>
          <p:cNvSpPr/>
          <p:nvPr/>
        </p:nvSpPr>
        <p:spPr>
          <a:xfrm rot="16200000">
            <a:off x="4662171" y="3699725"/>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EE6A48-1A96-3424-EFC1-34E107D702EB}"/>
              </a:ext>
            </a:extLst>
          </p:cNvPr>
          <p:cNvSpPr/>
          <p:nvPr/>
        </p:nvSpPr>
        <p:spPr>
          <a:xfrm>
            <a:off x="5579364" y="3699198"/>
            <a:ext cx="3749829" cy="122997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F0F9C6-54E4-3644-0492-C7A2D8F47A0B}"/>
              </a:ext>
            </a:extLst>
          </p:cNvPr>
          <p:cNvSpPr/>
          <p:nvPr/>
        </p:nvSpPr>
        <p:spPr>
          <a:xfrm>
            <a:off x="1697538" y="4072604"/>
            <a:ext cx="3345084"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chemeClr val="bg1"/>
              </a:solidFill>
            </a:endParaRPr>
          </a:p>
        </p:txBody>
      </p:sp>
      <p:sp>
        <p:nvSpPr>
          <p:cNvPr id="18" name="TextBox 17">
            <a:extLst>
              <a:ext uri="{FF2B5EF4-FFF2-40B4-BE49-F238E27FC236}">
                <a16:creationId xmlns:a16="http://schemas.microsoft.com/office/drawing/2014/main" id="{1D1AAF56-73DB-D09C-3FAA-10AA3BB83220}"/>
              </a:ext>
            </a:extLst>
          </p:cNvPr>
          <p:cNvSpPr txBox="1"/>
          <p:nvPr/>
        </p:nvSpPr>
        <p:spPr>
          <a:xfrm>
            <a:off x="5731684" y="3931246"/>
            <a:ext cx="3169248" cy="738664"/>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Implement measures to address identified risks, set up action plans, and monitor their effectiveness.</a:t>
            </a:r>
          </a:p>
        </p:txBody>
      </p:sp>
      <p:pic>
        <p:nvPicPr>
          <p:cNvPr id="2" name="Graphic 1" descr="Caret Down with solid fill">
            <a:extLst>
              <a:ext uri="{FF2B5EF4-FFF2-40B4-BE49-F238E27FC236}">
                <a16:creationId xmlns:a16="http://schemas.microsoft.com/office/drawing/2014/main" id="{BF833454-03AE-355B-27B5-EEC98BDF24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1355901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7044EA91-E071-C786-EA99-CDB097BCDB8D}"/>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2E476B23-AEE3-3AE1-82C5-C0A1EFC3DD22}"/>
              </a:ext>
            </a:extLst>
          </p:cNvPr>
          <p:cNvSpPr/>
          <p:nvPr/>
        </p:nvSpPr>
        <p:spPr>
          <a:xfrm>
            <a:off x="5544640" y="4024621"/>
            <a:ext cx="3749829" cy="1500536"/>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7AA969-6B73-9B49-49B6-C3AEB443AE9E}"/>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4F2A75-0E9E-F702-D5F0-8EA8E6AE19C2}"/>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E2AB7CE2-065B-4928-5922-097446A1B3C3}"/>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1082CC05-5856-BFB3-8D21-0FFB6F500395}"/>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6" name="Rectangle 15">
            <a:extLst>
              <a:ext uri="{FF2B5EF4-FFF2-40B4-BE49-F238E27FC236}">
                <a16:creationId xmlns:a16="http://schemas.microsoft.com/office/drawing/2014/main" id="{98FE0028-8CB0-ED85-6748-0BF167903978}"/>
              </a:ext>
            </a:extLst>
          </p:cNvPr>
          <p:cNvSpPr/>
          <p:nvPr/>
        </p:nvSpPr>
        <p:spPr>
          <a:xfrm>
            <a:off x="1697539"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7" name="Rectangle 16">
            <a:extLst>
              <a:ext uri="{FF2B5EF4-FFF2-40B4-BE49-F238E27FC236}">
                <a16:creationId xmlns:a16="http://schemas.microsoft.com/office/drawing/2014/main" id="{46075E39-6ED1-725F-35C7-DBA14C7052BD}"/>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E85F93B4-6447-54C4-9548-67EDC0D70AC0}"/>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A5228D-B3CD-6BC4-AF26-DA17A3D485FA}"/>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E2369E6E-07DA-3CC6-09A1-281B820BC2DA}"/>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9" name="Rectangle 18">
            <a:extLst>
              <a:ext uri="{FF2B5EF4-FFF2-40B4-BE49-F238E27FC236}">
                <a16:creationId xmlns:a16="http://schemas.microsoft.com/office/drawing/2014/main" id="{5D136331-DE37-F030-44FE-07A8B7D646F3}"/>
              </a:ext>
            </a:extLst>
          </p:cNvPr>
          <p:cNvSpPr/>
          <p:nvPr/>
        </p:nvSpPr>
        <p:spPr>
          <a:xfrm>
            <a:off x="1697539" y="2583518"/>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4" name="Rectangle 3">
            <a:extLst>
              <a:ext uri="{FF2B5EF4-FFF2-40B4-BE49-F238E27FC236}">
                <a16:creationId xmlns:a16="http://schemas.microsoft.com/office/drawing/2014/main" id="{CD477840-0814-4EF0-40AB-7A14EA3C4427}"/>
              </a:ext>
            </a:extLst>
          </p:cNvPr>
          <p:cNvSpPr/>
          <p:nvPr/>
        </p:nvSpPr>
        <p:spPr>
          <a:xfrm>
            <a:off x="1697539" y="308485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34" name="Rectangle 33">
            <a:extLst>
              <a:ext uri="{FF2B5EF4-FFF2-40B4-BE49-F238E27FC236}">
                <a16:creationId xmlns:a16="http://schemas.microsoft.com/office/drawing/2014/main" id="{84D3FC6A-117E-3648-71AE-1B5A9F374001}"/>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3" name="Rectangle 12">
            <a:extLst>
              <a:ext uri="{FF2B5EF4-FFF2-40B4-BE49-F238E27FC236}">
                <a16:creationId xmlns:a16="http://schemas.microsoft.com/office/drawing/2014/main" id="{F85B3DCB-2A5A-2C10-7F9F-00290CD914E3}"/>
              </a:ext>
            </a:extLst>
          </p:cNvPr>
          <p:cNvSpPr/>
          <p:nvPr/>
        </p:nvSpPr>
        <p:spPr>
          <a:xfrm>
            <a:off x="1697538"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9" name="Isosceles Triangle 8">
            <a:extLst>
              <a:ext uri="{FF2B5EF4-FFF2-40B4-BE49-F238E27FC236}">
                <a16:creationId xmlns:a16="http://schemas.microsoft.com/office/drawing/2014/main" id="{FEBE8607-D47D-FE78-54D2-56BF1992184F}"/>
              </a:ext>
            </a:extLst>
          </p:cNvPr>
          <p:cNvSpPr/>
          <p:nvPr/>
        </p:nvSpPr>
        <p:spPr>
          <a:xfrm rot="16200000">
            <a:off x="4627447" y="4193979"/>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1EBC2C-B998-7795-F3FA-227C4C332F17}"/>
              </a:ext>
            </a:extLst>
          </p:cNvPr>
          <p:cNvSpPr/>
          <p:nvPr/>
        </p:nvSpPr>
        <p:spPr>
          <a:xfrm>
            <a:off x="1697538" y="4567972"/>
            <a:ext cx="3345083"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chemeClr val="bg1"/>
              </a:solidFill>
            </a:endParaRPr>
          </a:p>
        </p:txBody>
      </p:sp>
      <p:sp>
        <p:nvSpPr>
          <p:cNvPr id="21" name="TextBox 20">
            <a:extLst>
              <a:ext uri="{FF2B5EF4-FFF2-40B4-BE49-F238E27FC236}">
                <a16:creationId xmlns:a16="http://schemas.microsoft.com/office/drawing/2014/main" id="{130ED39F-62AC-79D9-5C25-D9C7FBC4BC8C}"/>
              </a:ext>
            </a:extLst>
          </p:cNvPr>
          <p:cNvSpPr txBox="1"/>
          <p:nvPr/>
        </p:nvSpPr>
        <p:spPr>
          <a:xfrm>
            <a:off x="5627511" y="4227817"/>
            <a:ext cx="3597509" cy="1169551"/>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Regularly engage with suppliers to understand their practices and address concerns. Use key levers like embedding sustainability in procurement, building team capacity, and rewarding progress.</a:t>
            </a:r>
          </a:p>
        </p:txBody>
      </p:sp>
      <p:pic>
        <p:nvPicPr>
          <p:cNvPr id="2" name="Graphic 1" descr="Caret Down with solid fill">
            <a:extLst>
              <a:ext uri="{FF2B5EF4-FFF2-40B4-BE49-F238E27FC236}">
                <a16:creationId xmlns:a16="http://schemas.microsoft.com/office/drawing/2014/main" id="{26A0ED3A-134E-8629-49AB-FDA6627F5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3760297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309E1456-AF5C-483E-F525-0D5E77924551}"/>
            </a:ext>
          </a:extLst>
        </p:cNvPr>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8930E60A-4E30-41D9-139F-B79AB5C62A00}"/>
              </a:ext>
            </a:extLst>
          </p:cNvPr>
          <p:cNvSpPr/>
          <p:nvPr/>
        </p:nvSpPr>
        <p:spPr>
          <a:xfrm rot="16200000">
            <a:off x="4731619" y="4696014"/>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389F6D-D3B8-117A-E130-20D17B524117}"/>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5615B3-DC10-6600-E90A-64FA0E61557C}"/>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F1C7736F-7EE3-37B8-1B36-533832EDD28E}"/>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C6146EF9-0A0F-8722-17A1-7D1F389D58AB}"/>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7" name="Rectangle 16">
            <a:extLst>
              <a:ext uri="{FF2B5EF4-FFF2-40B4-BE49-F238E27FC236}">
                <a16:creationId xmlns:a16="http://schemas.microsoft.com/office/drawing/2014/main" id="{7AEB843F-5DDC-6E06-30FF-2BA1D4B832E6}"/>
              </a:ext>
            </a:extLst>
          </p:cNvPr>
          <p:cNvSpPr/>
          <p:nvPr/>
        </p:nvSpPr>
        <p:spPr>
          <a:xfrm>
            <a:off x="1697539"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0" name="Rectangle 19">
            <a:extLst>
              <a:ext uri="{FF2B5EF4-FFF2-40B4-BE49-F238E27FC236}">
                <a16:creationId xmlns:a16="http://schemas.microsoft.com/office/drawing/2014/main" id="{03EDFF53-27E2-67E4-EF51-76304628BC59}"/>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3A7BC5-8767-FE51-BD54-6ABB36D293B6}"/>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F3481ED5-19EE-40FB-8CD7-E9A05D5FB93D}"/>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9" name="Rectangle 18">
            <a:extLst>
              <a:ext uri="{FF2B5EF4-FFF2-40B4-BE49-F238E27FC236}">
                <a16:creationId xmlns:a16="http://schemas.microsoft.com/office/drawing/2014/main" id="{D7E810D2-FFA1-3C84-6AB8-44E47B66D657}"/>
              </a:ext>
            </a:extLst>
          </p:cNvPr>
          <p:cNvSpPr/>
          <p:nvPr/>
        </p:nvSpPr>
        <p:spPr>
          <a:xfrm>
            <a:off x="1697539" y="2583518"/>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4" name="Rectangle 3">
            <a:extLst>
              <a:ext uri="{FF2B5EF4-FFF2-40B4-BE49-F238E27FC236}">
                <a16:creationId xmlns:a16="http://schemas.microsoft.com/office/drawing/2014/main" id="{A8F71D78-7B3E-12EE-BDE4-8F0F261E2998}"/>
              </a:ext>
            </a:extLst>
          </p:cNvPr>
          <p:cNvSpPr/>
          <p:nvPr/>
        </p:nvSpPr>
        <p:spPr>
          <a:xfrm>
            <a:off x="1697539" y="308485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34" name="Rectangle 33">
            <a:extLst>
              <a:ext uri="{FF2B5EF4-FFF2-40B4-BE49-F238E27FC236}">
                <a16:creationId xmlns:a16="http://schemas.microsoft.com/office/drawing/2014/main" id="{2FFD2DB4-21CD-7E63-A275-48FF674A5B52}"/>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3" name="Rectangle 12">
            <a:extLst>
              <a:ext uri="{FF2B5EF4-FFF2-40B4-BE49-F238E27FC236}">
                <a16:creationId xmlns:a16="http://schemas.microsoft.com/office/drawing/2014/main" id="{C7767E8B-23D9-94E3-D27E-9D5BCDC0AEE3}"/>
              </a:ext>
            </a:extLst>
          </p:cNvPr>
          <p:cNvSpPr/>
          <p:nvPr/>
        </p:nvSpPr>
        <p:spPr>
          <a:xfrm>
            <a:off x="1697538"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4" name="Rectangle 13">
            <a:extLst>
              <a:ext uri="{FF2B5EF4-FFF2-40B4-BE49-F238E27FC236}">
                <a16:creationId xmlns:a16="http://schemas.microsoft.com/office/drawing/2014/main" id="{1166146C-4148-B46F-7F0D-EF423798EC19}"/>
              </a:ext>
            </a:extLst>
          </p:cNvPr>
          <p:cNvSpPr/>
          <p:nvPr/>
        </p:nvSpPr>
        <p:spPr>
          <a:xfrm>
            <a:off x="1697538"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1" name="Rectangle 10">
            <a:extLst>
              <a:ext uri="{FF2B5EF4-FFF2-40B4-BE49-F238E27FC236}">
                <a16:creationId xmlns:a16="http://schemas.microsoft.com/office/drawing/2014/main" id="{35D92702-E021-A39D-DEC4-9E698662DB5E}"/>
              </a:ext>
            </a:extLst>
          </p:cNvPr>
          <p:cNvSpPr/>
          <p:nvPr/>
        </p:nvSpPr>
        <p:spPr>
          <a:xfrm>
            <a:off x="5544640" y="4783431"/>
            <a:ext cx="3749829" cy="102706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E51FE4-F669-1068-C8CD-3A9660EB6FB4}"/>
              </a:ext>
            </a:extLst>
          </p:cNvPr>
          <p:cNvSpPr/>
          <p:nvPr/>
        </p:nvSpPr>
        <p:spPr>
          <a:xfrm>
            <a:off x="1697538" y="5063340"/>
            <a:ext cx="3345084"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chemeClr val="bg1"/>
              </a:solidFill>
            </a:endParaRPr>
          </a:p>
        </p:txBody>
      </p:sp>
      <p:sp>
        <p:nvSpPr>
          <p:cNvPr id="15" name="TextBox 14">
            <a:extLst>
              <a:ext uri="{FF2B5EF4-FFF2-40B4-BE49-F238E27FC236}">
                <a16:creationId xmlns:a16="http://schemas.microsoft.com/office/drawing/2014/main" id="{45816C27-B9F4-FDAC-4D68-21B4AA50BB3A}"/>
              </a:ext>
            </a:extLst>
          </p:cNvPr>
          <p:cNvSpPr txBox="1"/>
          <p:nvPr/>
        </p:nvSpPr>
        <p:spPr>
          <a:xfrm>
            <a:off x="5620799" y="4927535"/>
            <a:ext cx="3597509" cy="738664"/>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Provide access to grievance mechanisms for affected individuals and communities to seek redress.</a:t>
            </a:r>
          </a:p>
        </p:txBody>
      </p:sp>
      <p:pic>
        <p:nvPicPr>
          <p:cNvPr id="2" name="Graphic 1" descr="Caret Down with solid fill">
            <a:extLst>
              <a:ext uri="{FF2B5EF4-FFF2-40B4-BE49-F238E27FC236}">
                <a16:creationId xmlns:a16="http://schemas.microsoft.com/office/drawing/2014/main" id="{9905F4D3-BBA1-6D8E-9C65-7D9AD918FD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243247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6F700597-4F06-9679-46CA-E70E3009A652}"/>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C0B5C5B-CCF6-1EED-F6BB-203BFCAFD8A3}"/>
              </a:ext>
            </a:extLst>
          </p:cNvPr>
          <p:cNvSpPr/>
          <p:nvPr/>
        </p:nvSpPr>
        <p:spPr>
          <a:xfrm>
            <a:off x="11217605" y="900752"/>
            <a:ext cx="974394" cy="5957248"/>
          </a:xfrm>
          <a:prstGeom prst="rect">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E15D36-B019-E851-A004-A80781E773C2}"/>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FCF8FB-EF39-9A22-1877-F6547528AA36}"/>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is sustainability?</a:t>
            </a:r>
          </a:p>
        </p:txBody>
      </p:sp>
      <p:cxnSp>
        <p:nvCxnSpPr>
          <p:cNvPr id="12" name="Straight Connector 11">
            <a:extLst>
              <a:ext uri="{FF2B5EF4-FFF2-40B4-BE49-F238E27FC236}">
                <a16:creationId xmlns:a16="http://schemas.microsoft.com/office/drawing/2014/main" id="{68A1BC13-4A01-60D6-BF6D-9C54F2E2158F}"/>
              </a:ext>
            </a:extLst>
          </p:cNvPr>
          <p:cNvCxnSpPr>
            <a:cxnSpLocks/>
            <a:endCxn id="17" idx="1"/>
          </p:cNvCxnSpPr>
          <p:nvPr/>
        </p:nvCxnSpPr>
        <p:spPr>
          <a:xfrm>
            <a:off x="-33599" y="4951482"/>
            <a:ext cx="4540623" cy="1651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ACF018D-2BDB-4AAE-3AFD-01BB2BD4A2F3}"/>
              </a:ext>
            </a:extLst>
          </p:cNvPr>
          <p:cNvSpPr txBox="1"/>
          <p:nvPr/>
        </p:nvSpPr>
        <p:spPr>
          <a:xfrm>
            <a:off x="731753" y="3429000"/>
            <a:ext cx="3394880" cy="1256306"/>
          </a:xfrm>
          <a:prstGeom prst="rect">
            <a:avLst/>
          </a:prstGeom>
          <a:noFill/>
        </p:spPr>
        <p:txBody>
          <a:bodyPr wrap="square">
            <a:spAutoFit/>
          </a:bodyPr>
          <a:lstStyle/>
          <a:p>
            <a:pPr marL="0" indent="0">
              <a:lnSpc>
                <a:spcPct val="107000"/>
              </a:lnSpc>
              <a:spcAft>
                <a:spcPts val="800"/>
              </a:spcAft>
              <a:buNone/>
            </a:pPr>
            <a:r>
              <a:rPr lang="en-US" sz="1800" b="0" i="0" dirty="0">
                <a:solidFill>
                  <a:schemeClr val="bg1"/>
                </a:solidFill>
                <a:effectLst/>
                <a:latin typeface="Arial" panose="020B0604020202020204" pitchFamily="34" charset="0"/>
                <a:cs typeface="Arial" panose="020B0604020202020204" pitchFamily="34" charset="0"/>
              </a:rPr>
              <a:t>Sustainability means using resources in a way that ensures future generations can also meet their needs. </a:t>
            </a:r>
          </a:p>
        </p:txBody>
      </p:sp>
      <p:pic>
        <p:nvPicPr>
          <p:cNvPr id="17" name="Picture 16" descr="A white outline of a globe with leaves&#10;&#10;AI-generated content may be incorrect.">
            <a:extLst>
              <a:ext uri="{FF2B5EF4-FFF2-40B4-BE49-F238E27FC236}">
                <a16:creationId xmlns:a16="http://schemas.microsoft.com/office/drawing/2014/main" id="{F91A0B2F-5D3C-CC4C-DBC0-AE47F5C7F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024" y="4488022"/>
            <a:ext cx="959940" cy="959940"/>
          </a:xfrm>
          <a:prstGeom prst="rect">
            <a:avLst/>
          </a:prstGeom>
        </p:spPr>
      </p:pic>
      <p:pic>
        <p:nvPicPr>
          <p:cNvPr id="24" name="Graphic 23" descr="Caret Down with solid fill">
            <a:extLst>
              <a:ext uri="{FF2B5EF4-FFF2-40B4-BE49-F238E27FC236}">
                <a16:creationId xmlns:a16="http://schemas.microsoft.com/office/drawing/2014/main" id="{B2A0176B-1833-490D-2AB2-9B8A0AD290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456991" y="6244542"/>
            <a:ext cx="457200" cy="457200"/>
          </a:xfrm>
          <a:prstGeom prst="rect">
            <a:avLst/>
          </a:prstGeom>
        </p:spPr>
      </p:pic>
      <p:sp>
        <p:nvSpPr>
          <p:cNvPr id="25" name="TextBox 24">
            <a:extLst>
              <a:ext uri="{FF2B5EF4-FFF2-40B4-BE49-F238E27FC236}">
                <a16:creationId xmlns:a16="http://schemas.microsoft.com/office/drawing/2014/main" id="{2539B2D6-C4A4-7E53-F20A-1B8526397BBE}"/>
              </a:ext>
            </a:extLst>
          </p:cNvPr>
          <p:cNvSpPr txBox="1"/>
          <p:nvPr/>
        </p:nvSpPr>
        <p:spPr>
          <a:xfrm>
            <a:off x="9999171" y="6350031"/>
            <a:ext cx="1419407"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the arrow.</a:t>
            </a:r>
          </a:p>
        </p:txBody>
      </p:sp>
      <p:sp>
        <p:nvSpPr>
          <p:cNvPr id="27" name="Rectangle 26">
            <a:extLst>
              <a:ext uri="{FF2B5EF4-FFF2-40B4-BE49-F238E27FC236}">
                <a16:creationId xmlns:a16="http://schemas.microsoft.com/office/drawing/2014/main" id="{C97AE8B6-853F-6CE1-9C9C-FCD7DC7099C6}"/>
              </a:ext>
            </a:extLst>
          </p:cNvPr>
          <p:cNvSpPr/>
          <p:nvPr/>
        </p:nvSpPr>
        <p:spPr>
          <a:xfrm rot="16200000">
            <a:off x="9139308" y="3208455"/>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What does sustainability mean for e&amp; PPF Telecom Group?</a:t>
            </a:r>
          </a:p>
        </p:txBody>
      </p:sp>
      <p:pic>
        <p:nvPicPr>
          <p:cNvPr id="28" name="Graphic 27" descr="Caret Down with solid fill">
            <a:extLst>
              <a:ext uri="{FF2B5EF4-FFF2-40B4-BE49-F238E27FC236}">
                <a16:creationId xmlns:a16="http://schemas.microsoft.com/office/drawing/2014/main" id="{AEA724C7-A8FD-49EA-2204-17C7CBCE05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213776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861EA8BD-0B12-CF12-A8DE-41FEB252E4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219795F-647D-602B-804D-F4FE0222E835}"/>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7547604-C347-97F9-3D6F-EA79A3424220}"/>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pic>
        <p:nvPicPr>
          <p:cNvPr id="64" name="Graphic 63" descr="Caret Down with solid fill">
            <a:extLst>
              <a:ext uri="{FF2B5EF4-FFF2-40B4-BE49-F238E27FC236}">
                <a16:creationId xmlns:a16="http://schemas.microsoft.com/office/drawing/2014/main" id="{951299EF-81D8-4A64-9703-B5C2827B6D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456991" y="6244542"/>
            <a:ext cx="457200" cy="457200"/>
          </a:xfrm>
          <a:prstGeom prst="rect">
            <a:avLst/>
          </a:prstGeom>
        </p:spPr>
      </p:pic>
      <p:sp>
        <p:nvSpPr>
          <p:cNvPr id="8" name="Rectangle 7">
            <a:extLst>
              <a:ext uri="{FF2B5EF4-FFF2-40B4-BE49-F238E27FC236}">
                <a16:creationId xmlns:a16="http://schemas.microsoft.com/office/drawing/2014/main" id="{CB090372-D434-F58B-2318-1530159794B3}"/>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B4D8E8A5-FFEA-C38C-72F4-8516F38EE2A0}"/>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20" name="Rectangle 19">
            <a:extLst>
              <a:ext uri="{FF2B5EF4-FFF2-40B4-BE49-F238E27FC236}">
                <a16:creationId xmlns:a16="http://schemas.microsoft.com/office/drawing/2014/main" id="{74626E1E-372A-1D0A-EB08-42DBBCB57C72}"/>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A331CC-559E-0C30-9871-7A4525BD542F}"/>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318B2150-24EF-6674-D177-36EF013C4460}"/>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9" name="Rectangle 18">
            <a:extLst>
              <a:ext uri="{FF2B5EF4-FFF2-40B4-BE49-F238E27FC236}">
                <a16:creationId xmlns:a16="http://schemas.microsoft.com/office/drawing/2014/main" id="{DE6246DE-74AD-59B6-F243-F3F0C1214F3C}"/>
              </a:ext>
            </a:extLst>
          </p:cNvPr>
          <p:cNvSpPr/>
          <p:nvPr/>
        </p:nvSpPr>
        <p:spPr>
          <a:xfrm>
            <a:off x="1697539" y="2583518"/>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4" name="Rectangle 3">
            <a:extLst>
              <a:ext uri="{FF2B5EF4-FFF2-40B4-BE49-F238E27FC236}">
                <a16:creationId xmlns:a16="http://schemas.microsoft.com/office/drawing/2014/main" id="{6E1906CA-39E6-E5CE-C6A0-91CB3B60199F}"/>
              </a:ext>
            </a:extLst>
          </p:cNvPr>
          <p:cNvSpPr/>
          <p:nvPr/>
        </p:nvSpPr>
        <p:spPr>
          <a:xfrm>
            <a:off x="1697539" y="308485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34" name="Rectangle 33">
            <a:extLst>
              <a:ext uri="{FF2B5EF4-FFF2-40B4-BE49-F238E27FC236}">
                <a16:creationId xmlns:a16="http://schemas.microsoft.com/office/drawing/2014/main" id="{C2B47346-BC56-4F04-9A97-3063BBA83F4F}"/>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3" name="Rectangle 12">
            <a:extLst>
              <a:ext uri="{FF2B5EF4-FFF2-40B4-BE49-F238E27FC236}">
                <a16:creationId xmlns:a16="http://schemas.microsoft.com/office/drawing/2014/main" id="{2AE506E4-1B52-3EB3-0013-99E7E6E828E6}"/>
              </a:ext>
            </a:extLst>
          </p:cNvPr>
          <p:cNvSpPr/>
          <p:nvPr/>
        </p:nvSpPr>
        <p:spPr>
          <a:xfrm>
            <a:off x="1697538"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4" name="Rectangle 13">
            <a:extLst>
              <a:ext uri="{FF2B5EF4-FFF2-40B4-BE49-F238E27FC236}">
                <a16:creationId xmlns:a16="http://schemas.microsoft.com/office/drawing/2014/main" id="{3026F6C6-0F48-00B9-D462-38E53FE6FD85}"/>
              </a:ext>
            </a:extLst>
          </p:cNvPr>
          <p:cNvSpPr/>
          <p:nvPr/>
        </p:nvSpPr>
        <p:spPr>
          <a:xfrm>
            <a:off x="1697538"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2" name="Rectangle 11">
            <a:extLst>
              <a:ext uri="{FF2B5EF4-FFF2-40B4-BE49-F238E27FC236}">
                <a16:creationId xmlns:a16="http://schemas.microsoft.com/office/drawing/2014/main" id="{ACF4A3F4-4763-3EB5-1A31-32468DC638B4}"/>
              </a:ext>
            </a:extLst>
          </p:cNvPr>
          <p:cNvSpPr/>
          <p:nvPr/>
        </p:nvSpPr>
        <p:spPr>
          <a:xfrm>
            <a:off x="1697538"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15" name="TextBox 14">
            <a:extLst>
              <a:ext uri="{FF2B5EF4-FFF2-40B4-BE49-F238E27FC236}">
                <a16:creationId xmlns:a16="http://schemas.microsoft.com/office/drawing/2014/main" id="{D4E2D156-88A5-4857-06C6-C2AA9F3344E3}"/>
              </a:ext>
            </a:extLst>
          </p:cNvPr>
          <p:cNvSpPr txBox="1"/>
          <p:nvPr/>
        </p:nvSpPr>
        <p:spPr>
          <a:xfrm>
            <a:off x="5620800" y="4995250"/>
            <a:ext cx="3597509" cy="523220"/>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Disclose information on identified risks, measures taken, and their effectiveness.</a:t>
            </a:r>
          </a:p>
        </p:txBody>
      </p:sp>
      <p:sp>
        <p:nvSpPr>
          <p:cNvPr id="16" name="Isosceles Triangle 15">
            <a:extLst>
              <a:ext uri="{FF2B5EF4-FFF2-40B4-BE49-F238E27FC236}">
                <a16:creationId xmlns:a16="http://schemas.microsoft.com/office/drawing/2014/main" id="{37877A6F-3EA0-A403-0321-9837ECA5167D}"/>
              </a:ext>
            </a:extLst>
          </p:cNvPr>
          <p:cNvSpPr/>
          <p:nvPr/>
        </p:nvSpPr>
        <p:spPr>
          <a:xfrm rot="16200000">
            <a:off x="4731619" y="5182151"/>
            <a:ext cx="685671" cy="1148715"/>
          </a:xfrm>
          <a:prstGeom prst="triangle">
            <a:avLst/>
          </a:prstGeom>
          <a:solidFill>
            <a:srgbClr val="AE6B3B">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56BAF6-997C-1128-5D56-DFDF03DD3749}"/>
              </a:ext>
            </a:extLst>
          </p:cNvPr>
          <p:cNvSpPr/>
          <p:nvPr/>
        </p:nvSpPr>
        <p:spPr>
          <a:xfrm>
            <a:off x="5648809" y="5247951"/>
            <a:ext cx="3444952" cy="1056700"/>
          </a:xfrm>
          <a:prstGeom prst="rect">
            <a:avLst/>
          </a:prstGeom>
          <a:solidFill>
            <a:schemeClr val="bg1"/>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B5F59D-DD00-9E13-F2D0-FCEC0CC56E4F}"/>
              </a:ext>
            </a:extLst>
          </p:cNvPr>
          <p:cNvSpPr/>
          <p:nvPr/>
        </p:nvSpPr>
        <p:spPr>
          <a:xfrm>
            <a:off x="1697538" y="5558705"/>
            <a:ext cx="3345083"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chemeClr val="bg1"/>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chemeClr val="bg1"/>
              </a:solidFill>
            </a:endParaRPr>
          </a:p>
        </p:txBody>
      </p:sp>
      <p:sp>
        <p:nvSpPr>
          <p:cNvPr id="23" name="TextBox 22">
            <a:extLst>
              <a:ext uri="{FF2B5EF4-FFF2-40B4-BE49-F238E27FC236}">
                <a16:creationId xmlns:a16="http://schemas.microsoft.com/office/drawing/2014/main" id="{44BA83FE-2553-8DEA-DB63-A86E4DAB4098}"/>
              </a:ext>
            </a:extLst>
          </p:cNvPr>
          <p:cNvSpPr txBox="1"/>
          <p:nvPr/>
        </p:nvSpPr>
        <p:spPr>
          <a:xfrm>
            <a:off x="5857967" y="5406969"/>
            <a:ext cx="3026636" cy="738664"/>
          </a:xfrm>
          <a:prstGeom prst="rect">
            <a:avLst/>
          </a:prstGeom>
          <a:noFill/>
        </p:spPr>
        <p:txBody>
          <a:bodyPr wrap="square">
            <a:spAutoFit/>
          </a:bodyPr>
          <a:lstStyle/>
          <a:p>
            <a:pPr>
              <a:lnSpc>
                <a:spcPct val="100000"/>
              </a:lnSpc>
              <a:spcBef>
                <a:spcPts val="400"/>
              </a:spcBef>
              <a:spcAft>
                <a:spcPts val="400"/>
              </a:spcAft>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Disclose information on identified risks, measures taken, and their effectiveness.</a:t>
            </a:r>
          </a:p>
        </p:txBody>
      </p:sp>
      <p:pic>
        <p:nvPicPr>
          <p:cNvPr id="2" name="Graphic 1" descr="Caret Down with solid fill">
            <a:extLst>
              <a:ext uri="{FF2B5EF4-FFF2-40B4-BE49-F238E27FC236}">
                <a16:creationId xmlns:a16="http://schemas.microsoft.com/office/drawing/2014/main" id="{D17740FE-D75F-4A56-53BD-77399D5E7F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a:off x="318449" y="6244541"/>
            <a:ext cx="457200" cy="457200"/>
          </a:xfrm>
          <a:prstGeom prst="rect">
            <a:avLst/>
          </a:prstGeom>
        </p:spPr>
      </p:pic>
    </p:spTree>
    <p:custDataLst>
      <p:tags r:id="rId1"/>
    </p:custDataLst>
    <p:extLst>
      <p:ext uri="{BB962C8B-B14F-4D97-AF65-F5344CB8AC3E}">
        <p14:creationId xmlns:p14="http://schemas.microsoft.com/office/powerpoint/2010/main" val="653787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E1458267-7B39-704D-069E-DB361BD8C58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4B53A33-55C7-6B5D-04B1-BD95254DC3FF}"/>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963287-BE3E-E7FC-EC8E-EC2300A5384F}"/>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Actions our suppliers can take to create sustainable supply chains</a:t>
            </a:r>
          </a:p>
        </p:txBody>
      </p:sp>
      <p:sp>
        <p:nvSpPr>
          <p:cNvPr id="8" name="Rectangle 7">
            <a:extLst>
              <a:ext uri="{FF2B5EF4-FFF2-40B4-BE49-F238E27FC236}">
                <a16:creationId xmlns:a16="http://schemas.microsoft.com/office/drawing/2014/main" id="{FD101BDD-A753-0170-1305-0AD19EF6AAEC}"/>
              </a:ext>
            </a:extLst>
          </p:cNvPr>
          <p:cNvSpPr/>
          <p:nvPr/>
        </p:nvSpPr>
        <p:spPr>
          <a:xfrm>
            <a:off x="1697539" y="1595764"/>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Ask questions</a:t>
            </a:r>
          </a:p>
        </p:txBody>
      </p:sp>
      <p:sp>
        <p:nvSpPr>
          <p:cNvPr id="10" name="TextBox 9">
            <a:extLst>
              <a:ext uri="{FF2B5EF4-FFF2-40B4-BE49-F238E27FC236}">
                <a16:creationId xmlns:a16="http://schemas.microsoft.com/office/drawing/2014/main" id="{C507F117-AF41-FACA-330C-9E2C70704937}"/>
              </a:ext>
            </a:extLst>
          </p:cNvPr>
          <p:cNvSpPr txBox="1"/>
          <p:nvPr/>
        </p:nvSpPr>
        <p:spPr>
          <a:xfrm>
            <a:off x="1697539" y="1220384"/>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20" name="Rectangle 19">
            <a:extLst>
              <a:ext uri="{FF2B5EF4-FFF2-40B4-BE49-F238E27FC236}">
                <a16:creationId xmlns:a16="http://schemas.microsoft.com/office/drawing/2014/main" id="{9F5F1F28-F6C2-185D-8399-109C8505679C}"/>
              </a:ext>
            </a:extLst>
          </p:cNvPr>
          <p:cNvSpPr/>
          <p:nvPr/>
        </p:nvSpPr>
        <p:spPr>
          <a:xfrm>
            <a:off x="0" y="898106"/>
            <a:ext cx="974394" cy="5959894"/>
          </a:xfrm>
          <a:prstGeom prst="rect">
            <a:avLst/>
          </a:prstGeom>
          <a:solidFill>
            <a:srgbClr val="D5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CE40456-4E78-B960-A5FA-F9344038B2F1}"/>
              </a:ext>
            </a:extLst>
          </p:cNvPr>
          <p:cNvSpPr/>
          <p:nvPr/>
        </p:nvSpPr>
        <p:spPr>
          <a:xfrm rot="16200000">
            <a:off x="-2078297" y="3217384"/>
            <a:ext cx="513098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2C5A"/>
                </a:solidFill>
                <a:latin typeface="Arial" panose="020B0604020202020204" pitchFamily="34" charset="0"/>
                <a:cs typeface="Arial" panose="020B0604020202020204" pitchFamily="34" charset="0"/>
              </a:rPr>
              <a:t>Here are some practical tips</a:t>
            </a:r>
          </a:p>
        </p:txBody>
      </p:sp>
      <p:sp>
        <p:nvSpPr>
          <p:cNvPr id="29" name="Rectangle 28">
            <a:extLst>
              <a:ext uri="{FF2B5EF4-FFF2-40B4-BE49-F238E27FC236}">
                <a16:creationId xmlns:a16="http://schemas.microsoft.com/office/drawing/2014/main" id="{D6CDBD84-4167-0132-6861-493B02944371}"/>
              </a:ext>
            </a:extLst>
          </p:cNvPr>
          <p:cNvSpPr/>
          <p:nvPr/>
        </p:nvSpPr>
        <p:spPr>
          <a:xfrm>
            <a:off x="1697539" y="2091132"/>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Conduct due diligence</a:t>
            </a:r>
            <a:endParaRPr lang="en-US" sz="1400" dirty="0">
              <a:solidFill>
                <a:srgbClr val="002C5A"/>
              </a:solidFill>
            </a:endParaRPr>
          </a:p>
        </p:txBody>
      </p:sp>
      <p:sp>
        <p:nvSpPr>
          <p:cNvPr id="19" name="Rectangle 18">
            <a:extLst>
              <a:ext uri="{FF2B5EF4-FFF2-40B4-BE49-F238E27FC236}">
                <a16:creationId xmlns:a16="http://schemas.microsoft.com/office/drawing/2014/main" id="{3CC2CEC5-C3E8-EBF6-94C3-B8F415F2DE7E}"/>
              </a:ext>
            </a:extLst>
          </p:cNvPr>
          <p:cNvSpPr/>
          <p:nvPr/>
        </p:nvSpPr>
        <p:spPr>
          <a:xfrm>
            <a:off x="1697539" y="2583518"/>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Implement governance</a:t>
            </a:r>
            <a:endParaRPr lang="en-US" sz="1400" dirty="0">
              <a:solidFill>
                <a:srgbClr val="002C5A"/>
              </a:solidFill>
            </a:endParaRPr>
          </a:p>
        </p:txBody>
      </p:sp>
      <p:sp>
        <p:nvSpPr>
          <p:cNvPr id="4" name="Rectangle 3">
            <a:extLst>
              <a:ext uri="{FF2B5EF4-FFF2-40B4-BE49-F238E27FC236}">
                <a16:creationId xmlns:a16="http://schemas.microsoft.com/office/drawing/2014/main" id="{F35217D5-ACB7-C054-DDEC-0B7F78383D6D}"/>
              </a:ext>
            </a:extLst>
          </p:cNvPr>
          <p:cNvSpPr/>
          <p:nvPr/>
        </p:nvSpPr>
        <p:spPr>
          <a:xfrm>
            <a:off x="1697539" y="308485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Due diligence system</a:t>
            </a:r>
            <a:endParaRPr lang="en-US" sz="1400" dirty="0">
              <a:solidFill>
                <a:srgbClr val="002C5A"/>
              </a:solidFill>
            </a:endParaRPr>
          </a:p>
        </p:txBody>
      </p:sp>
      <p:sp>
        <p:nvSpPr>
          <p:cNvPr id="34" name="Rectangle 33">
            <a:extLst>
              <a:ext uri="{FF2B5EF4-FFF2-40B4-BE49-F238E27FC236}">
                <a16:creationId xmlns:a16="http://schemas.microsoft.com/office/drawing/2014/main" id="{80E499DA-6EC4-B7BC-3458-00B0318005A1}"/>
              </a:ext>
            </a:extLst>
          </p:cNvPr>
          <p:cNvSpPr/>
          <p:nvPr/>
        </p:nvSpPr>
        <p:spPr>
          <a:xfrm>
            <a:off x="1697539" y="3577236"/>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Identify and assess impacts</a:t>
            </a:r>
            <a:endParaRPr lang="en-US" sz="1400" dirty="0">
              <a:solidFill>
                <a:srgbClr val="002C5A"/>
              </a:solidFill>
            </a:endParaRPr>
          </a:p>
        </p:txBody>
      </p:sp>
      <p:sp>
        <p:nvSpPr>
          <p:cNvPr id="13" name="Rectangle 12">
            <a:extLst>
              <a:ext uri="{FF2B5EF4-FFF2-40B4-BE49-F238E27FC236}">
                <a16:creationId xmlns:a16="http://schemas.microsoft.com/office/drawing/2014/main" id="{665D6E26-701F-0C7D-2240-DAE7BA42F636}"/>
              </a:ext>
            </a:extLst>
          </p:cNvPr>
          <p:cNvSpPr/>
          <p:nvPr/>
        </p:nvSpPr>
        <p:spPr>
          <a:xfrm>
            <a:off x="1697538" y="4072604"/>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Prevent and mitigate risks</a:t>
            </a:r>
            <a:endParaRPr lang="en-US" sz="1400" dirty="0">
              <a:solidFill>
                <a:srgbClr val="002C5A"/>
              </a:solidFill>
            </a:endParaRPr>
          </a:p>
        </p:txBody>
      </p:sp>
      <p:sp>
        <p:nvSpPr>
          <p:cNvPr id="14" name="Rectangle 13">
            <a:extLst>
              <a:ext uri="{FF2B5EF4-FFF2-40B4-BE49-F238E27FC236}">
                <a16:creationId xmlns:a16="http://schemas.microsoft.com/office/drawing/2014/main" id="{9E8B6C8F-2465-292B-A964-D99871660EE1}"/>
              </a:ext>
            </a:extLst>
          </p:cNvPr>
          <p:cNvSpPr/>
          <p:nvPr/>
        </p:nvSpPr>
        <p:spPr>
          <a:xfrm>
            <a:off x="1697538" y="4567972"/>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Supplier communication</a:t>
            </a:r>
            <a:endParaRPr lang="en-US" sz="1400" dirty="0">
              <a:solidFill>
                <a:srgbClr val="002C5A"/>
              </a:solidFill>
            </a:endParaRPr>
          </a:p>
        </p:txBody>
      </p:sp>
      <p:sp>
        <p:nvSpPr>
          <p:cNvPr id="12" name="Rectangle 11">
            <a:extLst>
              <a:ext uri="{FF2B5EF4-FFF2-40B4-BE49-F238E27FC236}">
                <a16:creationId xmlns:a16="http://schemas.microsoft.com/office/drawing/2014/main" id="{7DDABB0E-19EC-7D90-9212-967D8A1CD943}"/>
              </a:ext>
            </a:extLst>
          </p:cNvPr>
          <p:cNvSpPr/>
          <p:nvPr/>
        </p:nvSpPr>
        <p:spPr>
          <a:xfrm>
            <a:off x="1697538" y="5063340"/>
            <a:ext cx="3345084"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Grievance mechanisms</a:t>
            </a:r>
            <a:endParaRPr lang="en-US" sz="1400" dirty="0">
              <a:solidFill>
                <a:srgbClr val="002C5A"/>
              </a:solidFill>
            </a:endParaRPr>
          </a:p>
        </p:txBody>
      </p:sp>
      <p:sp>
        <p:nvSpPr>
          <p:cNvPr id="21" name="Rectangle 20">
            <a:extLst>
              <a:ext uri="{FF2B5EF4-FFF2-40B4-BE49-F238E27FC236}">
                <a16:creationId xmlns:a16="http://schemas.microsoft.com/office/drawing/2014/main" id="{5297C271-9F4E-45F5-0974-DD8CFBA18DEE}"/>
              </a:ext>
            </a:extLst>
          </p:cNvPr>
          <p:cNvSpPr/>
          <p:nvPr/>
        </p:nvSpPr>
        <p:spPr>
          <a:xfrm>
            <a:off x="1697538" y="5558705"/>
            <a:ext cx="3345083"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Report on due diligence</a:t>
            </a:r>
            <a:endParaRPr lang="en-US" sz="1400" dirty="0">
              <a:solidFill>
                <a:srgbClr val="002C5A"/>
              </a:solidFill>
            </a:endParaRPr>
          </a:p>
        </p:txBody>
      </p:sp>
      <p:sp>
        <p:nvSpPr>
          <p:cNvPr id="2" name="Rectangle 1">
            <a:extLst>
              <a:ext uri="{FF2B5EF4-FFF2-40B4-BE49-F238E27FC236}">
                <a16:creationId xmlns:a16="http://schemas.microsoft.com/office/drawing/2014/main" id="{2F7E090D-2412-DEDB-DBE6-67D8EAE135EC}"/>
              </a:ext>
            </a:extLst>
          </p:cNvPr>
          <p:cNvSpPr/>
          <p:nvPr/>
        </p:nvSpPr>
        <p:spPr>
          <a:xfrm>
            <a:off x="5765765" y="1595764"/>
            <a:ext cx="4911605" cy="43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aret Down with solid fill">
            <a:extLst>
              <a:ext uri="{FF2B5EF4-FFF2-40B4-BE49-F238E27FC236}">
                <a16:creationId xmlns:a16="http://schemas.microsoft.com/office/drawing/2014/main" id="{5D04026E-C140-643A-D41A-0FBBE058C2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456991" y="6244542"/>
            <a:ext cx="457200" cy="457200"/>
          </a:xfrm>
          <a:prstGeom prst="rect">
            <a:avLst/>
          </a:prstGeom>
        </p:spPr>
      </p:pic>
      <p:sp>
        <p:nvSpPr>
          <p:cNvPr id="7" name="TextBox 6">
            <a:extLst>
              <a:ext uri="{FF2B5EF4-FFF2-40B4-BE49-F238E27FC236}">
                <a16:creationId xmlns:a16="http://schemas.microsoft.com/office/drawing/2014/main" id="{BCEBD754-9637-0EBD-BB08-AC930B0D37A6}"/>
              </a:ext>
            </a:extLst>
          </p:cNvPr>
          <p:cNvSpPr txBox="1"/>
          <p:nvPr/>
        </p:nvSpPr>
        <p:spPr>
          <a:xfrm>
            <a:off x="6224814" y="2883646"/>
            <a:ext cx="3761772" cy="2236510"/>
          </a:xfrm>
          <a:prstGeom prst="rect">
            <a:avLst/>
          </a:prstGeom>
          <a:noFill/>
        </p:spPr>
        <p:txBody>
          <a:bodyPr wrap="square">
            <a:spAutoFit/>
          </a:bodyPr>
          <a:lstStyle/>
          <a:p>
            <a:pPr marL="0" indent="0">
              <a:lnSpc>
                <a:spcPct val="100000"/>
              </a:lnSpc>
              <a:spcBef>
                <a:spcPts val="400"/>
              </a:spcBef>
              <a:spcAft>
                <a:spcPts val="400"/>
              </a:spcAft>
              <a:buNone/>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We recognize that implementing due diligence practices is a gradual process. We encourage you to take a phased approach that reflects your priorities and operational capacity. </a:t>
            </a:r>
          </a:p>
          <a:p>
            <a:pPr marL="0" indent="0">
              <a:lnSpc>
                <a:spcPct val="100000"/>
              </a:lnSpc>
              <a:spcBef>
                <a:spcPts val="400"/>
              </a:spcBef>
              <a:spcAft>
                <a:spcPts val="400"/>
              </a:spcAft>
              <a:buNone/>
            </a:pP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0" indent="0">
              <a:lnSpc>
                <a:spcPct val="100000"/>
              </a:lnSpc>
              <a:spcBef>
                <a:spcPts val="400"/>
              </a:spcBef>
              <a:spcAft>
                <a:spcPts val="400"/>
              </a:spcAft>
              <a:buNone/>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We are ready to support you throughout this journey as you develop and strengthen these practices.</a:t>
            </a:r>
            <a:endParaRPr lang="bg-BG"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11" name="Graphic 10" descr="Caret Down with solid fill">
            <a:extLst>
              <a:ext uri="{FF2B5EF4-FFF2-40B4-BE49-F238E27FC236}">
                <a16:creationId xmlns:a16="http://schemas.microsoft.com/office/drawing/2014/main" id="{6DF4F2E6-3467-64EA-46DF-EAF7277E1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a:off x="318449" y="6244541"/>
            <a:ext cx="457200" cy="457200"/>
          </a:xfrm>
          <a:prstGeom prst="rect">
            <a:avLst/>
          </a:prstGeom>
        </p:spPr>
      </p:pic>
      <p:pic>
        <p:nvPicPr>
          <p:cNvPr id="15" name="Picture 14" descr="A red and blue symbols&#10;&#10;AI-generated content may be incorrect.">
            <a:extLst>
              <a:ext uri="{FF2B5EF4-FFF2-40B4-BE49-F238E27FC236}">
                <a16:creationId xmlns:a16="http://schemas.microsoft.com/office/drawing/2014/main" id="{F637B267-F6F9-E345-F4DC-6CF4696022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0766" y="2046701"/>
            <a:ext cx="1282537" cy="500342"/>
          </a:xfrm>
          <a:prstGeom prst="rect">
            <a:avLst/>
          </a:prstGeom>
        </p:spPr>
      </p:pic>
    </p:spTree>
    <p:custDataLst>
      <p:tags r:id="rId1"/>
    </p:custDataLst>
    <p:extLst>
      <p:ext uri="{BB962C8B-B14F-4D97-AF65-F5344CB8AC3E}">
        <p14:creationId xmlns:p14="http://schemas.microsoft.com/office/powerpoint/2010/main" val="56540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4429E785-C2F7-A699-18E1-D736988C692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00D821-4887-E594-EB70-78A5D872F2EE}"/>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CD9D3B-F04A-4E6A-4B59-7003B6E91270}"/>
              </a:ext>
            </a:extLst>
          </p:cNvPr>
          <p:cNvSpPr txBox="1"/>
          <p:nvPr/>
        </p:nvSpPr>
        <p:spPr>
          <a:xfrm>
            <a:off x="731753" y="224008"/>
            <a:ext cx="9973101" cy="830997"/>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How we manage the relationships with supplies</a:t>
            </a:r>
            <a:br>
              <a:rPr lang="en-US" sz="2400" b="1" dirty="0">
                <a:solidFill>
                  <a:srgbClr val="002C5A"/>
                </a:solidFill>
                <a:latin typeface="PPF Display" panose="00000500000000000000" pitchFamily="2" charset="0"/>
                <a:cs typeface="Arial" panose="020B0604020202020204" pitchFamily="34" charset="0"/>
              </a:rPr>
            </a:br>
            <a:endParaRPr lang="en-US" sz="2400" b="1" dirty="0">
              <a:solidFill>
                <a:srgbClr val="002C5A"/>
              </a:solidFill>
              <a:latin typeface="PPF Display" panose="00000500000000000000" pitchFamily="2" charset="0"/>
              <a:cs typeface="Arial" panose="020B0604020202020204" pitchFamily="34" charset="0"/>
            </a:endParaRPr>
          </a:p>
        </p:txBody>
      </p:sp>
      <p:pic>
        <p:nvPicPr>
          <p:cNvPr id="28" name="Graphic 27" descr="Caret Down with solid fill">
            <a:extLst>
              <a:ext uri="{FF2B5EF4-FFF2-40B4-BE49-F238E27FC236}">
                <a16:creationId xmlns:a16="http://schemas.microsoft.com/office/drawing/2014/main" id="{E1D42A7F-8574-931D-6DC9-EDF5EB036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pic>
        <p:nvPicPr>
          <p:cNvPr id="64" name="Graphic 63" descr="Caret Down with solid fill">
            <a:extLst>
              <a:ext uri="{FF2B5EF4-FFF2-40B4-BE49-F238E27FC236}">
                <a16:creationId xmlns:a16="http://schemas.microsoft.com/office/drawing/2014/main" id="{D119F465-5CF0-F303-5A06-CC6309E82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456991" y="6244542"/>
            <a:ext cx="457200" cy="457200"/>
          </a:xfrm>
          <a:prstGeom prst="rect">
            <a:avLst/>
          </a:prstGeom>
        </p:spPr>
      </p:pic>
      <p:sp>
        <p:nvSpPr>
          <p:cNvPr id="18" name="Rectangle 17">
            <a:extLst>
              <a:ext uri="{FF2B5EF4-FFF2-40B4-BE49-F238E27FC236}">
                <a16:creationId xmlns:a16="http://schemas.microsoft.com/office/drawing/2014/main" id="{C0A43882-1545-8385-B3F2-956F45CAB592}"/>
              </a:ext>
            </a:extLst>
          </p:cNvPr>
          <p:cNvSpPr/>
          <p:nvPr/>
        </p:nvSpPr>
        <p:spPr>
          <a:xfrm>
            <a:off x="952590" y="1991037"/>
            <a:ext cx="4209712"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What is our priority</a:t>
            </a:r>
          </a:p>
        </p:txBody>
      </p:sp>
      <p:sp>
        <p:nvSpPr>
          <p:cNvPr id="21" name="TextBox 20">
            <a:extLst>
              <a:ext uri="{FF2B5EF4-FFF2-40B4-BE49-F238E27FC236}">
                <a16:creationId xmlns:a16="http://schemas.microsoft.com/office/drawing/2014/main" id="{6A0328BD-4A0C-7B21-F0A1-6AE2342E8776}"/>
              </a:ext>
            </a:extLst>
          </p:cNvPr>
          <p:cNvSpPr txBox="1"/>
          <p:nvPr/>
        </p:nvSpPr>
        <p:spPr>
          <a:xfrm>
            <a:off x="952590" y="1377067"/>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Tree>
    <p:custDataLst>
      <p:tags r:id="rId1"/>
    </p:custDataLst>
    <p:extLst>
      <p:ext uri="{BB962C8B-B14F-4D97-AF65-F5344CB8AC3E}">
        <p14:creationId xmlns:p14="http://schemas.microsoft.com/office/powerpoint/2010/main" val="31580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0E2BE64F-2C2D-361F-5475-7E78D53879D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FEEE11-E7DF-6FCB-AF90-F1667DE9A0CF}"/>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3F116B-474C-9E60-CE15-0A0CB8E0DB37}"/>
              </a:ext>
            </a:extLst>
          </p:cNvPr>
          <p:cNvSpPr txBox="1"/>
          <p:nvPr/>
        </p:nvSpPr>
        <p:spPr>
          <a:xfrm>
            <a:off x="731753" y="224008"/>
            <a:ext cx="9973101" cy="830997"/>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How we manage the relationships with supplies</a:t>
            </a:r>
            <a:br>
              <a:rPr lang="en-US" sz="2400" b="1" dirty="0">
                <a:solidFill>
                  <a:srgbClr val="002C5A"/>
                </a:solidFill>
                <a:latin typeface="PPF Display" panose="00000500000000000000" pitchFamily="2" charset="0"/>
                <a:cs typeface="Arial" panose="020B0604020202020204" pitchFamily="34" charset="0"/>
              </a:rPr>
            </a:br>
            <a:endParaRPr lang="en-US" sz="2400" b="1" dirty="0">
              <a:solidFill>
                <a:srgbClr val="002C5A"/>
              </a:solidFill>
              <a:latin typeface="PPF Display" panose="00000500000000000000" pitchFamily="2" charset="0"/>
              <a:cs typeface="Arial" panose="020B0604020202020204" pitchFamily="34" charset="0"/>
            </a:endParaRPr>
          </a:p>
        </p:txBody>
      </p:sp>
      <p:pic>
        <p:nvPicPr>
          <p:cNvPr id="28" name="Graphic 27" descr="Caret Down with solid fill">
            <a:extLst>
              <a:ext uri="{FF2B5EF4-FFF2-40B4-BE49-F238E27FC236}">
                <a16:creationId xmlns:a16="http://schemas.microsoft.com/office/drawing/2014/main" id="{7FC8351B-D043-6D29-720D-80E54AB21C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pic>
        <p:nvPicPr>
          <p:cNvPr id="64" name="Graphic 63" descr="Caret Down with solid fill">
            <a:extLst>
              <a:ext uri="{FF2B5EF4-FFF2-40B4-BE49-F238E27FC236}">
                <a16:creationId xmlns:a16="http://schemas.microsoft.com/office/drawing/2014/main" id="{47A81718-2A75-767A-4461-9683FD45B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456991" y="6244542"/>
            <a:ext cx="457200" cy="457200"/>
          </a:xfrm>
          <a:prstGeom prst="rect">
            <a:avLst/>
          </a:prstGeom>
        </p:spPr>
      </p:pic>
      <p:sp>
        <p:nvSpPr>
          <p:cNvPr id="2" name="TextBox 1">
            <a:extLst>
              <a:ext uri="{FF2B5EF4-FFF2-40B4-BE49-F238E27FC236}">
                <a16:creationId xmlns:a16="http://schemas.microsoft.com/office/drawing/2014/main" id="{D849D39C-D72E-7E5C-BE38-D59B80D548C6}"/>
              </a:ext>
            </a:extLst>
          </p:cNvPr>
          <p:cNvSpPr txBox="1"/>
          <p:nvPr/>
        </p:nvSpPr>
        <p:spPr>
          <a:xfrm>
            <a:off x="1116388" y="2689242"/>
            <a:ext cx="4045920" cy="2564805"/>
          </a:xfrm>
          <a:prstGeom prst="rect">
            <a:avLst/>
          </a:prstGeom>
          <a:noFill/>
        </p:spPr>
        <p:txBody>
          <a:bodyPr wrap="square">
            <a:spAutoFit/>
          </a:bodyPr>
          <a:lstStyle/>
          <a:p>
            <a:pPr indent="0">
              <a:spcAft>
                <a:spcPts val="800"/>
              </a:spcAft>
              <a:buNone/>
            </a:pPr>
            <a:r>
              <a:rPr lang="en-US" sz="1400" b="1" dirty="0">
                <a:solidFill>
                  <a:schemeClr val="bg1"/>
                </a:solidFill>
                <a:latin typeface="Arial" panose="020B0604020202020204" pitchFamily="34" charset="0"/>
                <a:cs typeface="Arial" panose="020B0604020202020204" pitchFamily="34" charset="0"/>
              </a:rPr>
              <a:t>One of our top priorities is to enhance supply chain integrity across the entire Group. </a:t>
            </a:r>
          </a:p>
          <a:p>
            <a:pPr indent="0">
              <a:spcAft>
                <a:spcPts val="800"/>
              </a:spcAft>
              <a:buNone/>
            </a:pPr>
            <a:r>
              <a:rPr lang="en-US" sz="1400" dirty="0">
                <a:solidFill>
                  <a:schemeClr val="bg1"/>
                </a:solidFill>
                <a:latin typeface="Arial" panose="020B0604020202020204" pitchFamily="34" charset="0"/>
                <a:cs typeface="Arial" panose="020B0604020202020204" pitchFamily="34" charset="0"/>
              </a:rPr>
              <a:t>To achieve this, we selected an ESG risk management solution from </a:t>
            </a:r>
            <a:r>
              <a:rPr lang="en-US" sz="1400" dirty="0" err="1">
                <a:solidFill>
                  <a:schemeClr val="bg1"/>
                </a:solidFill>
                <a:latin typeface="Arial" panose="020B0604020202020204" pitchFamily="34" charset="0"/>
                <a:cs typeface="Arial" panose="020B0604020202020204" pitchFamily="34" charset="0"/>
              </a:rPr>
              <a:t>IntegrityNext</a:t>
            </a:r>
            <a:r>
              <a:rPr lang="en-US" sz="1400" dirty="0">
                <a:solidFill>
                  <a:schemeClr val="bg1"/>
                </a:solidFill>
                <a:latin typeface="Arial" panose="020B0604020202020204" pitchFamily="34" charset="0"/>
                <a:cs typeface="Arial" panose="020B0604020202020204" pitchFamily="34" charset="0"/>
              </a:rPr>
              <a:t> at the end of 2023. </a:t>
            </a:r>
            <a:r>
              <a:rPr lang="en-US" sz="1400" dirty="0" err="1">
                <a:solidFill>
                  <a:schemeClr val="bg1"/>
                </a:solidFill>
                <a:latin typeface="Arial" panose="020B0604020202020204" pitchFamily="34" charset="0"/>
                <a:cs typeface="Arial" panose="020B0604020202020204" pitchFamily="34" charset="0"/>
              </a:rPr>
              <a:t>IntegrityNext</a:t>
            </a:r>
            <a:r>
              <a:rPr lang="en-US" sz="1400" dirty="0">
                <a:solidFill>
                  <a:schemeClr val="bg1"/>
                </a:solidFill>
                <a:latin typeface="Arial" panose="020B0604020202020204" pitchFamily="34" charset="0"/>
                <a:cs typeface="Arial" panose="020B0604020202020204" pitchFamily="34" charset="0"/>
              </a:rPr>
              <a:t> is a cloud-based platform that enables the collection, analysis and management of sustainability data from our suppliers. The platform uses supplier assessments, critical news monitoring, and 45 ESG country and industry risk indicators to provide comprehensive supply chain monitoring.</a:t>
            </a:r>
          </a:p>
        </p:txBody>
      </p:sp>
      <p:cxnSp>
        <p:nvCxnSpPr>
          <p:cNvPr id="4" name="Straight Arrow Connector 11">
            <a:extLst>
              <a:ext uri="{FF2B5EF4-FFF2-40B4-BE49-F238E27FC236}">
                <a16:creationId xmlns:a16="http://schemas.microsoft.com/office/drawing/2014/main" id="{24D746D9-F6F7-CA5F-420F-CABE542A1F71}"/>
              </a:ext>
            </a:extLst>
          </p:cNvPr>
          <p:cNvCxnSpPr>
            <a:cxnSpLocks/>
          </p:cNvCxnSpPr>
          <p:nvPr/>
        </p:nvCxnSpPr>
        <p:spPr>
          <a:xfrm flipV="1">
            <a:off x="952590" y="2572157"/>
            <a:ext cx="0" cy="2564805"/>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6BD7B1-829F-53F0-675C-EFE0F38B73BD}"/>
              </a:ext>
            </a:extLst>
          </p:cNvPr>
          <p:cNvSpPr/>
          <p:nvPr/>
        </p:nvSpPr>
        <p:spPr>
          <a:xfrm>
            <a:off x="952590" y="1991037"/>
            <a:ext cx="4209712"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What is our priority</a:t>
            </a:r>
          </a:p>
        </p:txBody>
      </p:sp>
      <p:sp>
        <p:nvSpPr>
          <p:cNvPr id="21" name="TextBox 20">
            <a:extLst>
              <a:ext uri="{FF2B5EF4-FFF2-40B4-BE49-F238E27FC236}">
                <a16:creationId xmlns:a16="http://schemas.microsoft.com/office/drawing/2014/main" id="{F9BC0ADF-4357-9930-2360-BD25C70E3356}"/>
              </a:ext>
            </a:extLst>
          </p:cNvPr>
          <p:cNvSpPr txBox="1"/>
          <p:nvPr/>
        </p:nvSpPr>
        <p:spPr>
          <a:xfrm>
            <a:off x="952590" y="1377067"/>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3" name="Rectangle 12">
            <a:extLst>
              <a:ext uri="{FF2B5EF4-FFF2-40B4-BE49-F238E27FC236}">
                <a16:creationId xmlns:a16="http://schemas.microsoft.com/office/drawing/2014/main" id="{A3C0457A-82FC-36D6-930E-D6B1BE2A6462}"/>
              </a:ext>
            </a:extLst>
          </p:cNvPr>
          <p:cNvSpPr/>
          <p:nvPr/>
        </p:nvSpPr>
        <p:spPr>
          <a:xfrm>
            <a:off x="6221000" y="1991037"/>
            <a:ext cx="4209712" cy="411480"/>
          </a:xfrm>
          <a:prstGeom prst="rect">
            <a:avLst/>
          </a:prstGeom>
          <a:solidFill>
            <a:srgbClr val="AE6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What you may expect</a:t>
            </a:r>
          </a:p>
        </p:txBody>
      </p:sp>
    </p:spTree>
    <p:custDataLst>
      <p:tags r:id="rId1"/>
    </p:custDataLst>
    <p:extLst>
      <p:ext uri="{BB962C8B-B14F-4D97-AF65-F5344CB8AC3E}">
        <p14:creationId xmlns:p14="http://schemas.microsoft.com/office/powerpoint/2010/main" val="22873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C44B3215-7A86-066D-93B7-1460838F39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2EE423-0A2B-B413-06B0-305A81056642}"/>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47D7F9-D720-D8F4-298B-BF2B40C73FAB}"/>
              </a:ext>
            </a:extLst>
          </p:cNvPr>
          <p:cNvSpPr txBox="1"/>
          <p:nvPr/>
        </p:nvSpPr>
        <p:spPr>
          <a:xfrm>
            <a:off x="731753" y="224008"/>
            <a:ext cx="9973101" cy="830997"/>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How we manage the relationships with supplies</a:t>
            </a:r>
            <a:br>
              <a:rPr lang="en-US" sz="2400" b="1" dirty="0">
                <a:solidFill>
                  <a:srgbClr val="002C5A"/>
                </a:solidFill>
                <a:latin typeface="PPF Display" panose="00000500000000000000" pitchFamily="2" charset="0"/>
                <a:cs typeface="Arial" panose="020B0604020202020204" pitchFamily="34" charset="0"/>
              </a:rPr>
            </a:br>
            <a:endParaRPr lang="en-US" sz="2400" b="1" dirty="0">
              <a:solidFill>
                <a:srgbClr val="002C5A"/>
              </a:solidFill>
              <a:latin typeface="PPF Display" panose="00000500000000000000" pitchFamily="2" charset="0"/>
              <a:cs typeface="Arial" panose="020B0604020202020204" pitchFamily="34" charset="0"/>
            </a:endParaRPr>
          </a:p>
        </p:txBody>
      </p:sp>
      <p:pic>
        <p:nvPicPr>
          <p:cNvPr id="28" name="Graphic 27" descr="Caret Down with solid fill">
            <a:extLst>
              <a:ext uri="{FF2B5EF4-FFF2-40B4-BE49-F238E27FC236}">
                <a16:creationId xmlns:a16="http://schemas.microsoft.com/office/drawing/2014/main" id="{9377127A-C643-7782-514E-0A2D5BBE6E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18449" y="6244541"/>
            <a:ext cx="457200" cy="457200"/>
          </a:xfrm>
          <a:prstGeom prst="rect">
            <a:avLst/>
          </a:prstGeom>
        </p:spPr>
      </p:pic>
      <p:pic>
        <p:nvPicPr>
          <p:cNvPr id="64" name="Graphic 63" descr="Caret Down with solid fill">
            <a:extLst>
              <a:ext uri="{FF2B5EF4-FFF2-40B4-BE49-F238E27FC236}">
                <a16:creationId xmlns:a16="http://schemas.microsoft.com/office/drawing/2014/main" id="{C92C0433-9178-E126-E119-41A552F451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456991" y="6244542"/>
            <a:ext cx="457200" cy="457200"/>
          </a:xfrm>
          <a:prstGeom prst="rect">
            <a:avLst/>
          </a:prstGeom>
        </p:spPr>
      </p:pic>
      <p:sp>
        <p:nvSpPr>
          <p:cNvPr id="2" name="TextBox 1">
            <a:extLst>
              <a:ext uri="{FF2B5EF4-FFF2-40B4-BE49-F238E27FC236}">
                <a16:creationId xmlns:a16="http://schemas.microsoft.com/office/drawing/2014/main" id="{EE8D8132-8BCA-71E5-B492-2B78FDAAE22E}"/>
              </a:ext>
            </a:extLst>
          </p:cNvPr>
          <p:cNvSpPr txBox="1"/>
          <p:nvPr/>
        </p:nvSpPr>
        <p:spPr>
          <a:xfrm>
            <a:off x="1116388" y="2689242"/>
            <a:ext cx="4045920" cy="2564805"/>
          </a:xfrm>
          <a:prstGeom prst="rect">
            <a:avLst/>
          </a:prstGeom>
          <a:noFill/>
        </p:spPr>
        <p:txBody>
          <a:bodyPr wrap="square">
            <a:spAutoFit/>
          </a:bodyPr>
          <a:lstStyle/>
          <a:p>
            <a:pPr indent="0">
              <a:spcAft>
                <a:spcPts val="800"/>
              </a:spcAft>
              <a:buNone/>
            </a:pPr>
            <a:r>
              <a:rPr lang="en-US" sz="1400" b="1" dirty="0">
                <a:solidFill>
                  <a:schemeClr val="bg1"/>
                </a:solidFill>
                <a:latin typeface="Arial" panose="020B0604020202020204" pitchFamily="34" charset="0"/>
                <a:cs typeface="Arial" panose="020B0604020202020204" pitchFamily="34" charset="0"/>
              </a:rPr>
              <a:t>One of our top priorities is to enhance supply chain integrity across the entire Group. </a:t>
            </a:r>
          </a:p>
          <a:p>
            <a:pPr indent="0">
              <a:spcAft>
                <a:spcPts val="800"/>
              </a:spcAft>
              <a:buNone/>
            </a:pPr>
            <a:r>
              <a:rPr lang="en-US" sz="1400" dirty="0">
                <a:solidFill>
                  <a:schemeClr val="bg1"/>
                </a:solidFill>
                <a:latin typeface="Arial" panose="020B0604020202020204" pitchFamily="34" charset="0"/>
                <a:cs typeface="Arial" panose="020B0604020202020204" pitchFamily="34" charset="0"/>
              </a:rPr>
              <a:t>To achieve this, we selected an ESG risk management solution from </a:t>
            </a:r>
            <a:r>
              <a:rPr lang="en-US" sz="1400" dirty="0" err="1">
                <a:solidFill>
                  <a:schemeClr val="bg1"/>
                </a:solidFill>
                <a:latin typeface="Arial" panose="020B0604020202020204" pitchFamily="34" charset="0"/>
                <a:cs typeface="Arial" panose="020B0604020202020204" pitchFamily="34" charset="0"/>
              </a:rPr>
              <a:t>IntegrityNext</a:t>
            </a:r>
            <a:r>
              <a:rPr lang="en-US" sz="1400" dirty="0">
                <a:solidFill>
                  <a:schemeClr val="bg1"/>
                </a:solidFill>
                <a:latin typeface="Arial" panose="020B0604020202020204" pitchFamily="34" charset="0"/>
                <a:cs typeface="Arial" panose="020B0604020202020204" pitchFamily="34" charset="0"/>
              </a:rPr>
              <a:t> at the end of 2023. </a:t>
            </a:r>
            <a:r>
              <a:rPr lang="en-US" sz="1400" dirty="0" err="1">
                <a:solidFill>
                  <a:schemeClr val="bg1"/>
                </a:solidFill>
                <a:latin typeface="Arial" panose="020B0604020202020204" pitchFamily="34" charset="0"/>
                <a:cs typeface="Arial" panose="020B0604020202020204" pitchFamily="34" charset="0"/>
              </a:rPr>
              <a:t>IntegrityNext</a:t>
            </a:r>
            <a:r>
              <a:rPr lang="en-US" sz="1400" dirty="0">
                <a:solidFill>
                  <a:schemeClr val="bg1"/>
                </a:solidFill>
                <a:latin typeface="Arial" panose="020B0604020202020204" pitchFamily="34" charset="0"/>
                <a:cs typeface="Arial" panose="020B0604020202020204" pitchFamily="34" charset="0"/>
              </a:rPr>
              <a:t> is a cloud-based platform that enables the collection, analysis and management of sustainability data from our suppliers. The platform uses supplier assessments, critical news monitoring, and 45 ESG country and industry risk indicators to provide comprehensive supply chain monitoring.</a:t>
            </a:r>
          </a:p>
        </p:txBody>
      </p:sp>
      <p:cxnSp>
        <p:nvCxnSpPr>
          <p:cNvPr id="4" name="Straight Arrow Connector 11">
            <a:extLst>
              <a:ext uri="{FF2B5EF4-FFF2-40B4-BE49-F238E27FC236}">
                <a16:creationId xmlns:a16="http://schemas.microsoft.com/office/drawing/2014/main" id="{1E78BB24-8207-E3E5-6C73-2939B9E0494F}"/>
              </a:ext>
            </a:extLst>
          </p:cNvPr>
          <p:cNvCxnSpPr>
            <a:cxnSpLocks/>
          </p:cNvCxnSpPr>
          <p:nvPr/>
        </p:nvCxnSpPr>
        <p:spPr>
          <a:xfrm flipV="1">
            <a:off x="952590" y="2572157"/>
            <a:ext cx="0" cy="2564805"/>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454D691-EEE6-B61C-71A7-95C996F4582F}"/>
              </a:ext>
            </a:extLst>
          </p:cNvPr>
          <p:cNvSpPr/>
          <p:nvPr/>
        </p:nvSpPr>
        <p:spPr>
          <a:xfrm>
            <a:off x="952590" y="1991037"/>
            <a:ext cx="4209712"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What is our priority</a:t>
            </a:r>
          </a:p>
        </p:txBody>
      </p:sp>
      <p:sp>
        <p:nvSpPr>
          <p:cNvPr id="21" name="TextBox 20">
            <a:extLst>
              <a:ext uri="{FF2B5EF4-FFF2-40B4-BE49-F238E27FC236}">
                <a16:creationId xmlns:a16="http://schemas.microsoft.com/office/drawing/2014/main" id="{716FE6D2-6082-8A2A-D1B8-E6D56D3496A9}"/>
              </a:ext>
            </a:extLst>
          </p:cNvPr>
          <p:cNvSpPr txBox="1"/>
          <p:nvPr/>
        </p:nvSpPr>
        <p:spPr>
          <a:xfrm>
            <a:off x="952590" y="1377067"/>
            <a:ext cx="2349516" cy="246221"/>
          </a:xfrm>
          <a:prstGeom prst="rect">
            <a:avLst/>
          </a:prstGeom>
          <a:noFill/>
        </p:spPr>
        <p:txBody>
          <a:bodyPr wrap="square" rtlCol="0">
            <a:spAutoFit/>
          </a:bodyPr>
          <a:lstStyle/>
          <a:p>
            <a:r>
              <a:rPr lang="en-US" sz="1000" i="1" dirty="0">
                <a:solidFill>
                  <a:schemeClr val="bg1"/>
                </a:solidFill>
                <a:latin typeface="Arial" panose="020B0604020202020204" pitchFamily="34" charset="0"/>
                <a:cs typeface="Arial" panose="020B0604020202020204" pitchFamily="34" charset="0"/>
              </a:rPr>
              <a:t>Click on each element to read more</a:t>
            </a:r>
          </a:p>
        </p:txBody>
      </p:sp>
      <p:sp>
        <p:nvSpPr>
          <p:cNvPr id="11" name="TextBox 10">
            <a:extLst>
              <a:ext uri="{FF2B5EF4-FFF2-40B4-BE49-F238E27FC236}">
                <a16:creationId xmlns:a16="http://schemas.microsoft.com/office/drawing/2014/main" id="{A32317E3-3EB1-E1AF-2858-06DF79AC35F4}"/>
              </a:ext>
            </a:extLst>
          </p:cNvPr>
          <p:cNvSpPr txBox="1"/>
          <p:nvPr/>
        </p:nvSpPr>
        <p:spPr>
          <a:xfrm>
            <a:off x="6384798" y="2689242"/>
            <a:ext cx="4045920" cy="2462213"/>
          </a:xfrm>
          <a:prstGeom prst="rect">
            <a:avLst/>
          </a:prstGeom>
          <a:noFill/>
        </p:spPr>
        <p:txBody>
          <a:bodyPr wrap="square">
            <a:spAutoFit/>
          </a:bodyPr>
          <a:lstStyle/>
          <a:p>
            <a:pPr indent="0">
              <a:buNone/>
            </a:pPr>
            <a:r>
              <a:rPr lang="en-US" sz="1400" b="1" dirty="0">
                <a:solidFill>
                  <a:schemeClr val="bg1"/>
                </a:solidFill>
                <a:latin typeface="Arial" panose="020B0604020202020204" pitchFamily="34" charset="0"/>
                <a:cs typeface="Arial" panose="020B0604020202020204" pitchFamily="34" charset="0"/>
              </a:rPr>
              <a:t>Annual self-assessment questionnaires: </a:t>
            </a:r>
          </a:p>
          <a:p>
            <a:pPr indent="0">
              <a:buNone/>
            </a:pPr>
            <a:r>
              <a:rPr lang="en-US" sz="1400" dirty="0">
                <a:solidFill>
                  <a:schemeClr val="bg1"/>
                </a:solidFill>
                <a:latin typeface="Arial" panose="020B0604020202020204" pitchFamily="34" charset="0"/>
                <a:cs typeface="Arial" panose="020B0604020202020204" pitchFamily="34" charset="0"/>
              </a:rPr>
              <a:t>You will be asked to complete standardized self-assessment questionnaires annually, aimed at identifying how various sustainability-related areas are managed within your organization.</a:t>
            </a:r>
          </a:p>
          <a:p>
            <a:pPr indent="0">
              <a:buNone/>
            </a:pPr>
            <a:endParaRPr lang="en-US" sz="1400" b="1" dirty="0">
              <a:solidFill>
                <a:schemeClr val="bg1"/>
              </a:solidFill>
              <a:latin typeface="Arial" panose="020B0604020202020204" pitchFamily="34" charset="0"/>
              <a:cs typeface="Arial" panose="020B0604020202020204" pitchFamily="34" charset="0"/>
            </a:endParaRPr>
          </a:p>
          <a:p>
            <a:pPr indent="0">
              <a:buNone/>
            </a:pPr>
            <a:r>
              <a:rPr lang="en-US" sz="1400" b="1" dirty="0">
                <a:solidFill>
                  <a:schemeClr val="bg1"/>
                </a:solidFill>
                <a:latin typeface="Arial" panose="020B0604020202020204" pitchFamily="34" charset="0"/>
                <a:cs typeface="Arial" panose="020B0604020202020204" pitchFamily="34" charset="0"/>
              </a:rPr>
              <a:t>Provision of ESG data: </a:t>
            </a:r>
          </a:p>
          <a:p>
            <a:pPr indent="0">
              <a:buNone/>
            </a:pPr>
            <a:r>
              <a:rPr lang="en-US" sz="1400" dirty="0">
                <a:solidFill>
                  <a:schemeClr val="bg1"/>
                </a:solidFill>
                <a:latin typeface="Arial" panose="020B0604020202020204" pitchFamily="34" charset="0"/>
                <a:cs typeface="Arial" panose="020B0604020202020204" pitchFamily="34" charset="0"/>
              </a:rPr>
              <a:t>You will need to provide Environmental, Social, and Governance (ESG) data to ensure transparency and compliance with sustainability standards.</a:t>
            </a:r>
          </a:p>
        </p:txBody>
      </p:sp>
      <p:cxnSp>
        <p:nvCxnSpPr>
          <p:cNvPr id="12" name="Straight Arrow Connector 11">
            <a:extLst>
              <a:ext uri="{FF2B5EF4-FFF2-40B4-BE49-F238E27FC236}">
                <a16:creationId xmlns:a16="http://schemas.microsoft.com/office/drawing/2014/main" id="{25DB592B-EE80-038C-22D3-4393725CF652}"/>
              </a:ext>
            </a:extLst>
          </p:cNvPr>
          <p:cNvCxnSpPr>
            <a:cxnSpLocks/>
          </p:cNvCxnSpPr>
          <p:nvPr/>
        </p:nvCxnSpPr>
        <p:spPr>
          <a:xfrm flipV="1">
            <a:off x="6221000" y="2572157"/>
            <a:ext cx="0" cy="2564805"/>
          </a:xfrm>
          <a:prstGeom prst="straightConnector1">
            <a:avLst/>
          </a:prstGeom>
          <a:ln w="31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1C30871-0ECC-F30C-3138-C8251D0840DD}"/>
              </a:ext>
            </a:extLst>
          </p:cNvPr>
          <p:cNvSpPr/>
          <p:nvPr/>
        </p:nvSpPr>
        <p:spPr>
          <a:xfrm>
            <a:off x="6221000" y="1991037"/>
            <a:ext cx="4209712" cy="411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4320"/>
            <a:r>
              <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rPr>
              <a:t>What you may expect</a:t>
            </a:r>
          </a:p>
        </p:txBody>
      </p:sp>
    </p:spTree>
    <p:custDataLst>
      <p:tags r:id="rId1"/>
    </p:custDataLst>
    <p:extLst>
      <p:ext uri="{BB962C8B-B14F-4D97-AF65-F5344CB8AC3E}">
        <p14:creationId xmlns:p14="http://schemas.microsoft.com/office/powerpoint/2010/main" val="3768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bg/>
                                          </p:spTgt>
                                        </p:tgtEl>
                                        <p:attrNameLst>
                                          <p:attrName>style.visibility</p:attrName>
                                        </p:attrNameLst>
                                      </p:cBhvr>
                                      <p:to>
                                        <p:strVal val="visible"/>
                                      </p:to>
                                    </p:set>
                                    <p:animEffect transition="in" filter="fade">
                                      <p:cBhvr>
                                        <p:cTn id="11" dur="500"/>
                                        <p:tgtEl>
                                          <p:spTgt spid="11">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E9BE-C03D-A979-F73A-2DA8882C541A}"/>
            </a:ext>
          </a:extLst>
        </p:cNvPr>
        <p:cNvGrpSpPr/>
        <p:nvPr/>
      </p:nvGrpSpPr>
      <p:grpSpPr>
        <a:xfrm>
          <a:off x="0" y="0"/>
          <a:ext cx="0" cy="0"/>
          <a:chOff x="0" y="0"/>
          <a:chExt cx="0" cy="0"/>
        </a:xfrm>
      </p:grpSpPr>
      <p:pic>
        <p:nvPicPr>
          <p:cNvPr id="3" name="857010-hd_1920_1080_30fps">
            <a:hlinkClick r:id="" action="ppaction://media"/>
            <a:extLst>
              <a:ext uri="{FF2B5EF4-FFF2-40B4-BE49-F238E27FC236}">
                <a16:creationId xmlns:a16="http://schemas.microsoft.com/office/drawing/2014/main" id="{AE72B450-F8AE-E565-EC83-6BD97638C47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B9FC369-0105-FBAD-38B2-7144DA1D27FD}"/>
              </a:ext>
            </a:extLst>
          </p:cNvPr>
          <p:cNvSpPr/>
          <p:nvPr/>
        </p:nvSpPr>
        <p:spPr>
          <a:xfrm>
            <a:off x="0" y="0"/>
            <a:ext cx="12192000" cy="6858000"/>
          </a:xfrm>
          <a:prstGeom prst="rect">
            <a:avLst/>
          </a:prstGeom>
          <a:solidFill>
            <a:srgbClr val="75A4C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F99C7A-8B59-F8E0-966F-F93C7D694758}"/>
              </a:ext>
            </a:extLst>
          </p:cNvPr>
          <p:cNvSpPr/>
          <p:nvPr/>
        </p:nvSpPr>
        <p:spPr>
          <a:xfrm>
            <a:off x="810229" y="0"/>
            <a:ext cx="62271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9B8998-793C-7CB7-2B12-FD01784C6137}"/>
              </a:ext>
            </a:extLst>
          </p:cNvPr>
          <p:cNvSpPr txBox="1"/>
          <p:nvPr/>
        </p:nvSpPr>
        <p:spPr>
          <a:xfrm>
            <a:off x="1338172" y="1183813"/>
            <a:ext cx="3603009" cy="523220"/>
          </a:xfrm>
          <a:prstGeom prst="rect">
            <a:avLst/>
          </a:prstGeom>
          <a:noFill/>
        </p:spPr>
        <p:txBody>
          <a:bodyPr wrap="square" rtlCol="0">
            <a:spAutoFit/>
          </a:bodyPr>
          <a:lstStyle/>
          <a:p>
            <a:r>
              <a:rPr lang="en-US" sz="2800" b="1" dirty="0">
                <a:solidFill>
                  <a:srgbClr val="002C5A"/>
                </a:solidFill>
                <a:latin typeface="Arial" panose="020B0604020202020204" pitchFamily="34" charset="0"/>
                <a:cs typeface="Arial" panose="020B0604020202020204" pitchFamily="34" charset="0"/>
              </a:rPr>
              <a:t>Menu</a:t>
            </a:r>
          </a:p>
        </p:txBody>
      </p:sp>
      <p:sp>
        <p:nvSpPr>
          <p:cNvPr id="8" name="Rectangle 7">
            <a:extLst>
              <a:ext uri="{FF2B5EF4-FFF2-40B4-BE49-F238E27FC236}">
                <a16:creationId xmlns:a16="http://schemas.microsoft.com/office/drawing/2014/main" id="{340E1036-3AEB-16C8-67B5-0EDED0109B47}"/>
              </a:ext>
            </a:extLst>
          </p:cNvPr>
          <p:cNvSpPr/>
          <p:nvPr/>
        </p:nvSpPr>
        <p:spPr>
          <a:xfrm>
            <a:off x="1338171" y="2292973"/>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Introduction to sustainability and supply chain</a:t>
            </a:r>
          </a:p>
        </p:txBody>
      </p:sp>
      <p:sp>
        <p:nvSpPr>
          <p:cNvPr id="9" name="Rectangle 8">
            <a:extLst>
              <a:ext uri="{FF2B5EF4-FFF2-40B4-BE49-F238E27FC236}">
                <a16:creationId xmlns:a16="http://schemas.microsoft.com/office/drawing/2014/main" id="{1230CFA4-338E-1C4D-43A9-2C5EC0ABC23B}"/>
              </a:ext>
            </a:extLst>
          </p:cNvPr>
          <p:cNvSpPr/>
          <p:nvPr/>
        </p:nvSpPr>
        <p:spPr>
          <a:xfrm>
            <a:off x="1338173" y="2944297"/>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Why is this topic important?</a:t>
            </a:r>
          </a:p>
        </p:txBody>
      </p:sp>
      <p:sp>
        <p:nvSpPr>
          <p:cNvPr id="10" name="Rectangle 9">
            <a:extLst>
              <a:ext uri="{FF2B5EF4-FFF2-40B4-BE49-F238E27FC236}">
                <a16:creationId xmlns:a16="http://schemas.microsoft.com/office/drawing/2014/main" id="{CE7F0BC5-EA69-333B-E356-2087215D7F93}"/>
              </a:ext>
            </a:extLst>
          </p:cNvPr>
          <p:cNvSpPr/>
          <p:nvPr/>
        </p:nvSpPr>
        <p:spPr>
          <a:xfrm>
            <a:off x="1338173" y="3595621"/>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Key sustainability aspects in our supply chain</a:t>
            </a:r>
          </a:p>
        </p:txBody>
      </p:sp>
      <p:sp>
        <p:nvSpPr>
          <p:cNvPr id="11" name="Rectangle 10">
            <a:extLst>
              <a:ext uri="{FF2B5EF4-FFF2-40B4-BE49-F238E27FC236}">
                <a16:creationId xmlns:a16="http://schemas.microsoft.com/office/drawing/2014/main" id="{CB990538-71FC-3028-C7BA-F4F01EF0B464}"/>
              </a:ext>
            </a:extLst>
          </p:cNvPr>
          <p:cNvSpPr/>
          <p:nvPr/>
        </p:nvSpPr>
        <p:spPr>
          <a:xfrm>
            <a:off x="1338173" y="4246945"/>
            <a:ext cx="5145207" cy="523220"/>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What can you do?</a:t>
            </a:r>
          </a:p>
        </p:txBody>
      </p:sp>
      <p:sp>
        <p:nvSpPr>
          <p:cNvPr id="12" name="Rectangle 11">
            <a:extLst>
              <a:ext uri="{FF2B5EF4-FFF2-40B4-BE49-F238E27FC236}">
                <a16:creationId xmlns:a16="http://schemas.microsoft.com/office/drawing/2014/main" id="{2DF19938-D091-10F5-98AD-B608BD63693C}"/>
              </a:ext>
            </a:extLst>
          </p:cNvPr>
          <p:cNvSpPr/>
          <p:nvPr/>
        </p:nvSpPr>
        <p:spPr>
          <a:xfrm>
            <a:off x="1338172" y="4898268"/>
            <a:ext cx="5145207" cy="523220"/>
          </a:xfrm>
          <a:prstGeom prst="rect">
            <a:avLst/>
          </a:prstGeom>
          <a:solidFill>
            <a:srgbClr val="002C5A"/>
          </a:solidFill>
          <a:ln>
            <a:solidFill>
              <a:srgbClr val="AE6B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Arial" panose="020B0604020202020204" pitchFamily="34" charset="0"/>
                <a:cs typeface="Arial" panose="020B0604020202020204" pitchFamily="34" charset="0"/>
              </a:rPr>
              <a:t>Takeaways and quiz</a:t>
            </a:r>
          </a:p>
        </p:txBody>
      </p:sp>
      <p:pic>
        <p:nvPicPr>
          <p:cNvPr id="13" name="Graphic 12" descr="Checkmark with solid fill">
            <a:extLst>
              <a:ext uri="{FF2B5EF4-FFF2-40B4-BE49-F238E27FC236}">
                <a16:creationId xmlns:a16="http://schemas.microsoft.com/office/drawing/2014/main" id="{DD7F7FE8-4328-1BBE-21A0-4DBE5CC8A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2407805"/>
            <a:ext cx="314960" cy="314960"/>
          </a:xfrm>
          <a:prstGeom prst="rect">
            <a:avLst/>
          </a:prstGeom>
        </p:spPr>
      </p:pic>
      <p:pic>
        <p:nvPicPr>
          <p:cNvPr id="5" name="Graphic 4" descr="Checkmark with solid fill">
            <a:extLst>
              <a:ext uri="{FF2B5EF4-FFF2-40B4-BE49-F238E27FC236}">
                <a16:creationId xmlns:a16="http://schemas.microsoft.com/office/drawing/2014/main" id="{BD32EC41-0E89-4BEA-4A6E-0BE68A89E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3059129"/>
            <a:ext cx="314960" cy="314960"/>
          </a:xfrm>
          <a:prstGeom prst="rect">
            <a:avLst/>
          </a:prstGeom>
        </p:spPr>
      </p:pic>
      <p:pic>
        <p:nvPicPr>
          <p:cNvPr id="14" name="Graphic 13" descr="Checkmark with solid fill">
            <a:extLst>
              <a:ext uri="{FF2B5EF4-FFF2-40B4-BE49-F238E27FC236}">
                <a16:creationId xmlns:a16="http://schemas.microsoft.com/office/drawing/2014/main" id="{E5A47ED9-4EE0-E84D-C111-FD9C71E311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3246" y="3710453"/>
            <a:ext cx="314960" cy="314960"/>
          </a:xfrm>
          <a:prstGeom prst="rect">
            <a:avLst/>
          </a:prstGeom>
        </p:spPr>
      </p:pic>
      <p:pic>
        <p:nvPicPr>
          <p:cNvPr id="15" name="Graphic 14" descr="Checkmark with solid fill">
            <a:extLst>
              <a:ext uri="{FF2B5EF4-FFF2-40B4-BE49-F238E27FC236}">
                <a16:creationId xmlns:a16="http://schemas.microsoft.com/office/drawing/2014/main" id="{976A28BA-E2E2-7518-415E-650174A1C4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8520" y="4361777"/>
            <a:ext cx="314960" cy="314960"/>
          </a:xfrm>
          <a:prstGeom prst="rect">
            <a:avLst/>
          </a:prstGeom>
        </p:spPr>
      </p:pic>
      <p:sp>
        <p:nvSpPr>
          <p:cNvPr id="16" name="TextBox 15">
            <a:extLst>
              <a:ext uri="{FF2B5EF4-FFF2-40B4-BE49-F238E27FC236}">
                <a16:creationId xmlns:a16="http://schemas.microsoft.com/office/drawing/2014/main" id="{B760EFB5-33EB-992E-A117-14A18A739EE8}"/>
              </a:ext>
            </a:extLst>
          </p:cNvPr>
          <p:cNvSpPr txBox="1"/>
          <p:nvPr/>
        </p:nvSpPr>
        <p:spPr>
          <a:xfrm>
            <a:off x="1338172" y="1930804"/>
            <a:ext cx="2506241"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Click on each topic to learn more.</a:t>
            </a:r>
          </a:p>
        </p:txBody>
      </p:sp>
    </p:spTree>
    <p:custDataLst>
      <p:tags r:id="rId1"/>
    </p:custDataLst>
    <p:extLst>
      <p:ext uri="{BB962C8B-B14F-4D97-AF65-F5344CB8AC3E}">
        <p14:creationId xmlns:p14="http://schemas.microsoft.com/office/powerpoint/2010/main" val="40806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F990A-32CD-292E-B394-CAF90CC7E4EB}"/>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CFFA351A-1CFF-252A-706F-96F412A9D5DF}"/>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627F07DF-16C3-74F7-2F23-1009A6B64D00}"/>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691C12D-11BD-A375-E983-963FFB02D009}"/>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568F24F7-236A-D4AA-C7D5-D31DBD6B6B1E}"/>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Takeaways</a:t>
            </a:r>
          </a:p>
        </p:txBody>
      </p:sp>
      <p:sp>
        <p:nvSpPr>
          <p:cNvPr id="4" name="Rectangle 3">
            <a:extLst>
              <a:ext uri="{FF2B5EF4-FFF2-40B4-BE49-F238E27FC236}">
                <a16:creationId xmlns:a16="http://schemas.microsoft.com/office/drawing/2014/main" id="{1945D2BD-78BC-9450-C72D-BCE8B76275E5}"/>
              </a:ext>
            </a:extLst>
          </p:cNvPr>
          <p:cNvSpPr/>
          <p:nvPr/>
        </p:nvSpPr>
        <p:spPr>
          <a:xfrm>
            <a:off x="2688018" y="2281076"/>
            <a:ext cx="6815964" cy="3448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E80FAE-A37B-CDE9-292F-2A70A16EE37D}"/>
              </a:ext>
            </a:extLst>
          </p:cNvPr>
          <p:cNvSpPr txBox="1"/>
          <p:nvPr/>
        </p:nvSpPr>
        <p:spPr>
          <a:xfrm>
            <a:off x="3333508" y="3262984"/>
            <a:ext cx="5683169" cy="917687"/>
          </a:xfrm>
          <a:prstGeom prst="rect">
            <a:avLst/>
          </a:prstGeom>
          <a:noFill/>
        </p:spPr>
        <p:txBody>
          <a:bodyPr wrap="square">
            <a:spAutoFit/>
          </a:bodyPr>
          <a:lstStyle/>
          <a:p>
            <a:pPr lvl="0">
              <a:lnSpc>
                <a:spcPct val="115000"/>
              </a:lnSpc>
            </a:pPr>
            <a:r>
              <a:rPr lang="en-US" sz="1600" dirty="0">
                <a:solidFill>
                  <a:srgbClr val="002C5A"/>
                </a:solidFill>
                <a:latin typeface="Arial" panose="020B0604020202020204" pitchFamily="34" charset="0"/>
                <a:ea typeface="Aptos" panose="020B0004020202020204" pitchFamily="34" charset="0"/>
                <a:cs typeface="Arial" panose="020B0604020202020204" pitchFamily="34" charset="0"/>
              </a:rPr>
              <a:t>The supply chain includes all the activities, resources, direct and indirect relationships related to a company’s business and the external environment in which it operates.</a:t>
            </a:r>
          </a:p>
        </p:txBody>
      </p:sp>
      <p:pic>
        <p:nvPicPr>
          <p:cNvPr id="10" name="Graphic 9" descr="Caret Down with solid fill">
            <a:extLst>
              <a:ext uri="{FF2B5EF4-FFF2-40B4-BE49-F238E27FC236}">
                <a16:creationId xmlns:a16="http://schemas.microsoft.com/office/drawing/2014/main" id="{AC64263D-F9C4-8CE2-86F9-7FEDD2C8B8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864481" y="5164418"/>
            <a:ext cx="457200" cy="457200"/>
          </a:xfrm>
          <a:prstGeom prst="rect">
            <a:avLst/>
          </a:prstGeom>
        </p:spPr>
      </p:pic>
      <p:pic>
        <p:nvPicPr>
          <p:cNvPr id="11" name="Graphic 10" descr="Caret Down with solid fill">
            <a:extLst>
              <a:ext uri="{FF2B5EF4-FFF2-40B4-BE49-F238E27FC236}">
                <a16:creationId xmlns:a16="http://schemas.microsoft.com/office/drawing/2014/main" id="{9A3FEF05-0182-E8AE-BCC4-9D1F676D8E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H="1">
            <a:off x="318449" y="6320741"/>
            <a:ext cx="457200" cy="457200"/>
          </a:xfrm>
          <a:prstGeom prst="rect">
            <a:avLst/>
          </a:prstGeom>
        </p:spPr>
      </p:pic>
      <p:sp>
        <p:nvSpPr>
          <p:cNvPr id="17" name="Oval 16">
            <a:extLst>
              <a:ext uri="{FF2B5EF4-FFF2-40B4-BE49-F238E27FC236}">
                <a16:creationId xmlns:a16="http://schemas.microsoft.com/office/drawing/2014/main" id="{C7303134-F351-D11E-9F2C-819A0FAE4EFD}"/>
              </a:ext>
            </a:extLst>
          </p:cNvPr>
          <p:cNvSpPr/>
          <p:nvPr/>
        </p:nvSpPr>
        <p:spPr>
          <a:xfrm>
            <a:off x="2103496" y="1615531"/>
            <a:ext cx="1331088" cy="13310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aphic of a truck and gear&#10;&#10;AI-generated content may be incorrect.">
            <a:extLst>
              <a:ext uri="{FF2B5EF4-FFF2-40B4-BE49-F238E27FC236}">
                <a16:creationId xmlns:a16="http://schemas.microsoft.com/office/drawing/2014/main" id="{D79B99E7-ED08-5226-1942-38D29E990B79}"/>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2255079" y="1767113"/>
            <a:ext cx="1027922" cy="1027922"/>
          </a:xfrm>
          <a:prstGeom prst="rect">
            <a:avLst/>
          </a:prstGeom>
        </p:spPr>
      </p:pic>
    </p:spTree>
    <p:custDataLst>
      <p:tags r:id="rId1"/>
    </p:custDataLst>
    <p:extLst>
      <p:ext uri="{BB962C8B-B14F-4D97-AF65-F5344CB8AC3E}">
        <p14:creationId xmlns:p14="http://schemas.microsoft.com/office/powerpoint/2010/main" val="23454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9" grpId="0"/>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BA5B0-A654-6CEC-A5C9-54FF65BF5641}"/>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CBFD1331-7BB0-1862-9578-32E7C6E4FEFB}"/>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FF2D1F4B-8683-EF9C-858E-49ADE8D4B95C}"/>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5BF8F8C-2AF2-9DF3-B6A8-EFFD3D82671F}"/>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3CDA316E-6772-EC64-34B9-9BC481AC00E9}"/>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Takeaways</a:t>
            </a:r>
          </a:p>
        </p:txBody>
      </p:sp>
      <p:sp>
        <p:nvSpPr>
          <p:cNvPr id="4" name="Rectangle 3">
            <a:extLst>
              <a:ext uri="{FF2B5EF4-FFF2-40B4-BE49-F238E27FC236}">
                <a16:creationId xmlns:a16="http://schemas.microsoft.com/office/drawing/2014/main" id="{BA6EF44C-378C-9135-29E7-13B497C04B71}"/>
              </a:ext>
            </a:extLst>
          </p:cNvPr>
          <p:cNvSpPr/>
          <p:nvPr/>
        </p:nvSpPr>
        <p:spPr>
          <a:xfrm>
            <a:off x="2688018" y="2281076"/>
            <a:ext cx="6815964" cy="3448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aret Down with solid fill">
            <a:extLst>
              <a:ext uri="{FF2B5EF4-FFF2-40B4-BE49-F238E27FC236}">
                <a16:creationId xmlns:a16="http://schemas.microsoft.com/office/drawing/2014/main" id="{E573CAB3-556F-BB43-E0BC-081E08C123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2876308" y="5166257"/>
            <a:ext cx="457200" cy="457200"/>
          </a:xfrm>
          <a:prstGeom prst="rect">
            <a:avLst/>
          </a:prstGeom>
        </p:spPr>
      </p:pic>
      <p:sp>
        <p:nvSpPr>
          <p:cNvPr id="9" name="TextBox 8">
            <a:extLst>
              <a:ext uri="{FF2B5EF4-FFF2-40B4-BE49-F238E27FC236}">
                <a16:creationId xmlns:a16="http://schemas.microsoft.com/office/drawing/2014/main" id="{5CC3FA69-BB55-C417-F91C-1A707520D381}"/>
              </a:ext>
            </a:extLst>
          </p:cNvPr>
          <p:cNvSpPr txBox="1"/>
          <p:nvPr/>
        </p:nvSpPr>
        <p:spPr>
          <a:xfrm>
            <a:off x="3333508" y="3262984"/>
            <a:ext cx="5683169" cy="1200842"/>
          </a:xfrm>
          <a:prstGeom prst="rect">
            <a:avLst/>
          </a:prstGeom>
          <a:noFill/>
        </p:spPr>
        <p:txBody>
          <a:bodyPr wrap="square">
            <a:spAutoFit/>
          </a:bodyPr>
          <a:lstStyle/>
          <a:p>
            <a:pPr lvl="0">
              <a:lnSpc>
                <a:spcPct val="115000"/>
              </a:lnSpc>
            </a:pPr>
            <a:r>
              <a:rPr lang="en-US" sz="1600" dirty="0">
                <a:solidFill>
                  <a:srgbClr val="002C5A"/>
                </a:solidFill>
                <a:latin typeface="Arial" panose="020B0604020202020204" pitchFamily="34" charset="0"/>
                <a:ea typeface="Aptos" panose="020B0004020202020204" pitchFamily="34" charset="0"/>
                <a:cs typeface="Arial" panose="020B0604020202020204" pitchFamily="34" charset="0"/>
              </a:rPr>
              <a:t>Sustainability in the supply chain is the management of environmental, social and economic impacts, and the encouragement of good governance practices throughout the lifecycle of goods and services.</a:t>
            </a:r>
          </a:p>
        </p:txBody>
      </p:sp>
      <p:pic>
        <p:nvPicPr>
          <p:cNvPr id="10" name="Graphic 9" descr="Caret Down with solid fill">
            <a:extLst>
              <a:ext uri="{FF2B5EF4-FFF2-40B4-BE49-F238E27FC236}">
                <a16:creationId xmlns:a16="http://schemas.microsoft.com/office/drawing/2014/main" id="{E87BCB7D-F8DE-57C7-E318-1EE5B43ED2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864481" y="5164418"/>
            <a:ext cx="457200" cy="457200"/>
          </a:xfrm>
          <a:prstGeom prst="rect">
            <a:avLst/>
          </a:prstGeom>
        </p:spPr>
      </p:pic>
      <p:sp>
        <p:nvSpPr>
          <p:cNvPr id="2" name="Oval 1">
            <a:extLst>
              <a:ext uri="{FF2B5EF4-FFF2-40B4-BE49-F238E27FC236}">
                <a16:creationId xmlns:a16="http://schemas.microsoft.com/office/drawing/2014/main" id="{8C0D2666-AB55-78F2-44C1-2CE735362CF5}"/>
              </a:ext>
            </a:extLst>
          </p:cNvPr>
          <p:cNvSpPr/>
          <p:nvPr/>
        </p:nvSpPr>
        <p:spPr>
          <a:xfrm>
            <a:off x="2103496" y="1615531"/>
            <a:ext cx="1331088" cy="13310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of a planet with leaves&#10;&#10;AI-generated content may be incorrect.">
            <a:extLst>
              <a:ext uri="{FF2B5EF4-FFF2-40B4-BE49-F238E27FC236}">
                <a16:creationId xmlns:a16="http://schemas.microsoft.com/office/drawing/2014/main" id="{C076FA29-0316-A82B-D8D4-4E3D2D078E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47" y="1893753"/>
            <a:ext cx="825616" cy="825616"/>
          </a:xfrm>
          <a:prstGeom prst="rect">
            <a:avLst/>
          </a:prstGeom>
        </p:spPr>
      </p:pic>
    </p:spTree>
    <p:custDataLst>
      <p:tags r:id="rId1"/>
    </p:custDataLst>
    <p:extLst>
      <p:ext uri="{BB962C8B-B14F-4D97-AF65-F5344CB8AC3E}">
        <p14:creationId xmlns:p14="http://schemas.microsoft.com/office/powerpoint/2010/main" val="23393506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DCDD-E5D6-6B21-6C60-69131616FD14}"/>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982383AC-553D-AB40-3631-D09C9FF202B8}"/>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38B190E9-C7BC-AEC3-EB9B-3737E2C99163}"/>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619A493-80B5-ECB8-6AA8-FF7F685D5A47}"/>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F2940085-AC42-1BE7-00D7-642DE1DA25B2}"/>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Takeaways</a:t>
            </a:r>
          </a:p>
        </p:txBody>
      </p:sp>
      <p:sp>
        <p:nvSpPr>
          <p:cNvPr id="4" name="Rectangle 3">
            <a:extLst>
              <a:ext uri="{FF2B5EF4-FFF2-40B4-BE49-F238E27FC236}">
                <a16:creationId xmlns:a16="http://schemas.microsoft.com/office/drawing/2014/main" id="{5EEBBC0D-45A9-212F-A48C-C4318B2C6F15}"/>
              </a:ext>
            </a:extLst>
          </p:cNvPr>
          <p:cNvSpPr/>
          <p:nvPr/>
        </p:nvSpPr>
        <p:spPr>
          <a:xfrm>
            <a:off x="2688018" y="2281076"/>
            <a:ext cx="6815964" cy="3448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aret Down with solid fill">
            <a:extLst>
              <a:ext uri="{FF2B5EF4-FFF2-40B4-BE49-F238E27FC236}">
                <a16:creationId xmlns:a16="http://schemas.microsoft.com/office/drawing/2014/main" id="{51DECDF2-EA68-F31A-8B8C-891591CAEE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2876308" y="5166257"/>
            <a:ext cx="457200" cy="457200"/>
          </a:xfrm>
          <a:prstGeom prst="rect">
            <a:avLst/>
          </a:prstGeom>
        </p:spPr>
      </p:pic>
      <p:sp>
        <p:nvSpPr>
          <p:cNvPr id="9" name="TextBox 8">
            <a:extLst>
              <a:ext uri="{FF2B5EF4-FFF2-40B4-BE49-F238E27FC236}">
                <a16:creationId xmlns:a16="http://schemas.microsoft.com/office/drawing/2014/main" id="{370DD789-4CE5-E728-2525-CB72CA44635C}"/>
              </a:ext>
            </a:extLst>
          </p:cNvPr>
          <p:cNvSpPr txBox="1"/>
          <p:nvPr/>
        </p:nvSpPr>
        <p:spPr>
          <a:xfrm>
            <a:off x="3333508" y="3262984"/>
            <a:ext cx="5683169" cy="1200842"/>
          </a:xfrm>
          <a:prstGeom prst="rect">
            <a:avLst/>
          </a:prstGeom>
          <a:noFill/>
        </p:spPr>
        <p:txBody>
          <a:bodyPr wrap="square">
            <a:spAutoFit/>
          </a:bodyPr>
          <a:lstStyle/>
          <a:p>
            <a:pPr lvl="0">
              <a:lnSpc>
                <a:spcPct val="115000"/>
              </a:lnSpc>
            </a:pPr>
            <a:r>
              <a:rPr lang="en-US" sz="1600" dirty="0">
                <a:solidFill>
                  <a:srgbClr val="002C5A"/>
                </a:solidFill>
                <a:latin typeface="Arial" panose="020B0604020202020204" pitchFamily="34" charset="0"/>
                <a:ea typeface="Aptos" panose="020B0004020202020204" pitchFamily="34" charset="0"/>
                <a:cs typeface="Arial" panose="020B0604020202020204" pitchFamily="34" charset="0"/>
              </a:rPr>
              <a:t>There are both internal and external drivers for sustainability across the supply chain. These include emerging regulations, stakeholder expectations and business imperatives.</a:t>
            </a:r>
          </a:p>
        </p:txBody>
      </p:sp>
      <p:pic>
        <p:nvPicPr>
          <p:cNvPr id="10" name="Graphic 9" descr="Caret Down with solid fill">
            <a:extLst>
              <a:ext uri="{FF2B5EF4-FFF2-40B4-BE49-F238E27FC236}">
                <a16:creationId xmlns:a16="http://schemas.microsoft.com/office/drawing/2014/main" id="{ADDE827E-C76F-664E-3E2A-31F7F87EF5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864481" y="5164418"/>
            <a:ext cx="457200" cy="457200"/>
          </a:xfrm>
          <a:prstGeom prst="rect">
            <a:avLst/>
          </a:prstGeom>
        </p:spPr>
      </p:pic>
      <p:sp>
        <p:nvSpPr>
          <p:cNvPr id="2" name="Oval 1">
            <a:extLst>
              <a:ext uri="{FF2B5EF4-FFF2-40B4-BE49-F238E27FC236}">
                <a16:creationId xmlns:a16="http://schemas.microsoft.com/office/drawing/2014/main" id="{93DDF340-0B73-2E78-C915-B204301D8E42}"/>
              </a:ext>
            </a:extLst>
          </p:cNvPr>
          <p:cNvSpPr/>
          <p:nvPr/>
        </p:nvSpPr>
        <p:spPr>
          <a:xfrm>
            <a:off x="2103496" y="1615531"/>
            <a:ext cx="1331088" cy="13310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four brown arrows pointing to a black background&#10;&#10;AI-generated content may be incorrect.">
            <a:extLst>
              <a:ext uri="{FF2B5EF4-FFF2-40B4-BE49-F238E27FC236}">
                <a16:creationId xmlns:a16="http://schemas.microsoft.com/office/drawing/2014/main" id="{3F477317-067D-6D9D-7D98-3101036AD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0295" y="1854977"/>
            <a:ext cx="883790" cy="883790"/>
          </a:xfrm>
          <a:prstGeom prst="rect">
            <a:avLst/>
          </a:prstGeom>
        </p:spPr>
      </p:pic>
    </p:spTree>
    <p:custDataLst>
      <p:tags r:id="rId1"/>
    </p:custDataLst>
    <p:extLst>
      <p:ext uri="{BB962C8B-B14F-4D97-AF65-F5344CB8AC3E}">
        <p14:creationId xmlns:p14="http://schemas.microsoft.com/office/powerpoint/2010/main" val="545444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EE74F-7414-D69E-7B57-8C8786DE4B42}"/>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1344516E-E7C1-60F5-1ECA-7E7E21473565}"/>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68068631-2F88-B426-0880-725C7CAE4C75}"/>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51ECE33-16A9-F442-BC54-A7BC26A14027}"/>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08C6F891-9F99-790F-86BC-DD468B0C8405}"/>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Takeaways</a:t>
            </a:r>
          </a:p>
        </p:txBody>
      </p:sp>
      <p:sp>
        <p:nvSpPr>
          <p:cNvPr id="4" name="Rectangle 3">
            <a:extLst>
              <a:ext uri="{FF2B5EF4-FFF2-40B4-BE49-F238E27FC236}">
                <a16:creationId xmlns:a16="http://schemas.microsoft.com/office/drawing/2014/main" id="{3927684C-F13C-0633-E7C0-7E8C20F2B0C9}"/>
              </a:ext>
            </a:extLst>
          </p:cNvPr>
          <p:cNvSpPr/>
          <p:nvPr/>
        </p:nvSpPr>
        <p:spPr>
          <a:xfrm>
            <a:off x="2688018" y="2281076"/>
            <a:ext cx="6815964" cy="3448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aret Down with solid fill">
            <a:extLst>
              <a:ext uri="{FF2B5EF4-FFF2-40B4-BE49-F238E27FC236}">
                <a16:creationId xmlns:a16="http://schemas.microsoft.com/office/drawing/2014/main" id="{DFAFF90D-1AC5-0F5D-AF20-3B01662EA5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2876308" y="5166257"/>
            <a:ext cx="457200" cy="457200"/>
          </a:xfrm>
          <a:prstGeom prst="rect">
            <a:avLst/>
          </a:prstGeom>
        </p:spPr>
      </p:pic>
      <p:sp>
        <p:nvSpPr>
          <p:cNvPr id="9" name="TextBox 8">
            <a:extLst>
              <a:ext uri="{FF2B5EF4-FFF2-40B4-BE49-F238E27FC236}">
                <a16:creationId xmlns:a16="http://schemas.microsoft.com/office/drawing/2014/main" id="{0A990A21-9BEA-5541-6EFF-CB288BE44A95}"/>
              </a:ext>
            </a:extLst>
          </p:cNvPr>
          <p:cNvSpPr txBox="1"/>
          <p:nvPr/>
        </p:nvSpPr>
        <p:spPr>
          <a:xfrm>
            <a:off x="3333508" y="3262984"/>
            <a:ext cx="5683169" cy="917687"/>
          </a:xfrm>
          <a:prstGeom prst="rect">
            <a:avLst/>
          </a:prstGeom>
          <a:noFill/>
        </p:spPr>
        <p:txBody>
          <a:bodyPr wrap="square">
            <a:spAutoFit/>
          </a:bodyPr>
          <a:lstStyle/>
          <a:p>
            <a:pPr lvl="0">
              <a:lnSpc>
                <a:spcPct val="115000"/>
              </a:lnSpc>
            </a:pPr>
            <a:r>
              <a:rPr lang="en-US" sz="1600" dirty="0">
                <a:solidFill>
                  <a:srgbClr val="002C5A"/>
                </a:solidFill>
                <a:latin typeface="Arial" panose="020B0604020202020204" pitchFamily="34" charset="0"/>
                <a:ea typeface="Aptos" panose="020B0004020202020204" pitchFamily="34" charset="0"/>
                <a:cs typeface="Arial" panose="020B0604020202020204" pitchFamily="34" charset="0"/>
              </a:rPr>
              <a:t>Companies are required to identify, assess, prevent, mitigate, and account for human rights and environmental impacts both in own operations and in their supply chain.</a:t>
            </a:r>
          </a:p>
        </p:txBody>
      </p:sp>
      <p:pic>
        <p:nvPicPr>
          <p:cNvPr id="10" name="Graphic 9" descr="Caret Down with solid fill">
            <a:extLst>
              <a:ext uri="{FF2B5EF4-FFF2-40B4-BE49-F238E27FC236}">
                <a16:creationId xmlns:a16="http://schemas.microsoft.com/office/drawing/2014/main" id="{83952AFA-BE0E-654B-D32E-8C91C241B5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864481" y="5164418"/>
            <a:ext cx="457200" cy="457200"/>
          </a:xfrm>
          <a:prstGeom prst="rect">
            <a:avLst/>
          </a:prstGeom>
        </p:spPr>
      </p:pic>
      <p:sp>
        <p:nvSpPr>
          <p:cNvPr id="2" name="Oval 1">
            <a:extLst>
              <a:ext uri="{FF2B5EF4-FFF2-40B4-BE49-F238E27FC236}">
                <a16:creationId xmlns:a16="http://schemas.microsoft.com/office/drawing/2014/main" id="{0268C3C2-F553-BD12-A05A-68EEC04E8B91}"/>
              </a:ext>
            </a:extLst>
          </p:cNvPr>
          <p:cNvSpPr/>
          <p:nvPr/>
        </p:nvSpPr>
        <p:spPr>
          <a:xfrm>
            <a:off x="2103496" y="1615531"/>
            <a:ext cx="1331088" cy="13310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aper with a gear and a pen&#10;&#10;AI-generated content may be incorrect.">
            <a:extLst>
              <a:ext uri="{FF2B5EF4-FFF2-40B4-BE49-F238E27FC236}">
                <a16:creationId xmlns:a16="http://schemas.microsoft.com/office/drawing/2014/main" id="{D65AF001-143B-D916-D21A-30F146BEF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1869" y="1903903"/>
            <a:ext cx="754341" cy="754341"/>
          </a:xfrm>
          <a:prstGeom prst="rect">
            <a:avLst/>
          </a:prstGeom>
        </p:spPr>
      </p:pic>
    </p:spTree>
    <p:custDataLst>
      <p:tags r:id="rId1"/>
    </p:custDataLst>
    <p:extLst>
      <p:ext uri="{BB962C8B-B14F-4D97-AF65-F5344CB8AC3E}">
        <p14:creationId xmlns:p14="http://schemas.microsoft.com/office/powerpoint/2010/main" val="1068624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5458B008-0727-E5CE-D828-F5D2FB0164D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F89BE52-4885-3998-8DDC-016EEC21982A}"/>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2D0A28-F933-7DE2-C7AE-2D6127DC4E45}"/>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is sustainability?</a:t>
            </a:r>
          </a:p>
        </p:txBody>
      </p:sp>
      <p:cxnSp>
        <p:nvCxnSpPr>
          <p:cNvPr id="12" name="Straight Connector 11">
            <a:extLst>
              <a:ext uri="{FF2B5EF4-FFF2-40B4-BE49-F238E27FC236}">
                <a16:creationId xmlns:a16="http://schemas.microsoft.com/office/drawing/2014/main" id="{BCFAE40D-3E04-2843-7DF0-EED9D91A2BF3}"/>
              </a:ext>
            </a:extLst>
          </p:cNvPr>
          <p:cNvCxnSpPr>
            <a:cxnSpLocks/>
            <a:endCxn id="17" idx="1"/>
          </p:cNvCxnSpPr>
          <p:nvPr/>
        </p:nvCxnSpPr>
        <p:spPr>
          <a:xfrm>
            <a:off x="-33599" y="4951482"/>
            <a:ext cx="4540623" cy="1651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10D62A8-E05E-1851-6F94-2390A06A8C25}"/>
              </a:ext>
            </a:extLst>
          </p:cNvPr>
          <p:cNvSpPr txBox="1"/>
          <p:nvPr/>
        </p:nvSpPr>
        <p:spPr>
          <a:xfrm>
            <a:off x="731753" y="3429000"/>
            <a:ext cx="3394880" cy="1256306"/>
          </a:xfrm>
          <a:prstGeom prst="rect">
            <a:avLst/>
          </a:prstGeom>
          <a:noFill/>
        </p:spPr>
        <p:txBody>
          <a:bodyPr wrap="square">
            <a:spAutoFit/>
          </a:bodyPr>
          <a:lstStyle/>
          <a:p>
            <a:pPr marL="0" indent="0">
              <a:lnSpc>
                <a:spcPct val="107000"/>
              </a:lnSpc>
              <a:spcAft>
                <a:spcPts val="800"/>
              </a:spcAft>
              <a:buNone/>
            </a:pPr>
            <a:r>
              <a:rPr lang="en-US" sz="1800" b="0" i="0" dirty="0">
                <a:solidFill>
                  <a:schemeClr val="bg1"/>
                </a:solidFill>
                <a:effectLst/>
                <a:latin typeface="Arial" panose="020B0604020202020204" pitchFamily="34" charset="0"/>
                <a:cs typeface="Arial" panose="020B0604020202020204" pitchFamily="34" charset="0"/>
              </a:rPr>
              <a:t>Sustainability means using resources in a way that ensures future generations can also meet their needs. </a:t>
            </a:r>
          </a:p>
        </p:txBody>
      </p:sp>
      <p:pic>
        <p:nvPicPr>
          <p:cNvPr id="17" name="Picture 16" descr="A white outline of a globe with leaves&#10;&#10;AI-generated content may be incorrect.">
            <a:extLst>
              <a:ext uri="{FF2B5EF4-FFF2-40B4-BE49-F238E27FC236}">
                <a16:creationId xmlns:a16="http://schemas.microsoft.com/office/drawing/2014/main" id="{E6126F05-92B5-C8DE-514D-AB77F12A5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024" y="4488022"/>
            <a:ext cx="959940" cy="959940"/>
          </a:xfrm>
          <a:prstGeom prst="rect">
            <a:avLst/>
          </a:prstGeom>
        </p:spPr>
      </p:pic>
      <p:sp>
        <p:nvSpPr>
          <p:cNvPr id="9" name="Rectangle 8">
            <a:extLst>
              <a:ext uri="{FF2B5EF4-FFF2-40B4-BE49-F238E27FC236}">
                <a16:creationId xmlns:a16="http://schemas.microsoft.com/office/drawing/2014/main" id="{DBB181A0-BEFB-6559-E1F8-013F4AAD1DFE}"/>
              </a:ext>
            </a:extLst>
          </p:cNvPr>
          <p:cNvSpPr/>
          <p:nvPr/>
        </p:nvSpPr>
        <p:spPr>
          <a:xfrm>
            <a:off x="6863788" y="900752"/>
            <a:ext cx="5328212" cy="5957248"/>
          </a:xfrm>
          <a:prstGeom prst="rect">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aret Down with solid fill">
            <a:extLst>
              <a:ext uri="{FF2B5EF4-FFF2-40B4-BE49-F238E27FC236}">
                <a16:creationId xmlns:a16="http://schemas.microsoft.com/office/drawing/2014/main" id="{F8CDC58A-C087-0563-3466-0462B94A36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318449" y="6244542"/>
            <a:ext cx="457200" cy="457200"/>
          </a:xfrm>
          <a:prstGeom prst="rect">
            <a:avLst/>
          </a:prstGeom>
        </p:spPr>
      </p:pic>
    </p:spTree>
    <p:custDataLst>
      <p:tags r:id="rId1"/>
    </p:custDataLst>
    <p:extLst>
      <p:ext uri="{BB962C8B-B14F-4D97-AF65-F5344CB8AC3E}">
        <p14:creationId xmlns:p14="http://schemas.microsoft.com/office/powerpoint/2010/main" val="278716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37798-8BB0-D626-604B-4C883D0E3C82}"/>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9E03B8C9-8B92-374C-9F67-B6F492720300}"/>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FAD706C1-0977-7EE1-2F2B-D8A3312DC799}"/>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6D2DABE-76A2-26E6-44D5-FB185979116B}"/>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0C2FD476-4A0E-41B1-80C0-3A4C4791B07F}"/>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Takeaways</a:t>
            </a:r>
          </a:p>
        </p:txBody>
      </p:sp>
      <p:sp>
        <p:nvSpPr>
          <p:cNvPr id="4" name="Rectangle 3">
            <a:extLst>
              <a:ext uri="{FF2B5EF4-FFF2-40B4-BE49-F238E27FC236}">
                <a16:creationId xmlns:a16="http://schemas.microsoft.com/office/drawing/2014/main" id="{A4732022-5F00-E1D1-3B59-37B88D6AD4A4}"/>
              </a:ext>
            </a:extLst>
          </p:cNvPr>
          <p:cNvSpPr/>
          <p:nvPr/>
        </p:nvSpPr>
        <p:spPr>
          <a:xfrm>
            <a:off x="2688018" y="2281076"/>
            <a:ext cx="6815964" cy="3448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aret Down with solid fill">
            <a:extLst>
              <a:ext uri="{FF2B5EF4-FFF2-40B4-BE49-F238E27FC236}">
                <a16:creationId xmlns:a16="http://schemas.microsoft.com/office/drawing/2014/main" id="{928CA2F0-8EC0-8355-6B7F-FF02157D9A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2876308" y="5166257"/>
            <a:ext cx="457200" cy="457200"/>
          </a:xfrm>
          <a:prstGeom prst="rect">
            <a:avLst/>
          </a:prstGeom>
        </p:spPr>
      </p:pic>
      <p:sp>
        <p:nvSpPr>
          <p:cNvPr id="9" name="TextBox 8">
            <a:extLst>
              <a:ext uri="{FF2B5EF4-FFF2-40B4-BE49-F238E27FC236}">
                <a16:creationId xmlns:a16="http://schemas.microsoft.com/office/drawing/2014/main" id="{6A9AF38B-8938-CA3B-C659-0DCF89C5AB01}"/>
              </a:ext>
            </a:extLst>
          </p:cNvPr>
          <p:cNvSpPr txBox="1"/>
          <p:nvPr/>
        </p:nvSpPr>
        <p:spPr>
          <a:xfrm>
            <a:off x="3333508" y="2698514"/>
            <a:ext cx="5683169" cy="2050305"/>
          </a:xfrm>
          <a:prstGeom prst="rect">
            <a:avLst/>
          </a:prstGeom>
          <a:noFill/>
        </p:spPr>
        <p:txBody>
          <a:bodyPr wrap="square">
            <a:spAutoFit/>
          </a:bodyPr>
          <a:lstStyle/>
          <a:p>
            <a:pPr lvl="0">
              <a:lnSpc>
                <a:spcPct val="115000"/>
              </a:lnSpc>
            </a:pPr>
            <a:r>
              <a:rPr lang="en-US" sz="1600" b="1" dirty="0">
                <a:solidFill>
                  <a:srgbClr val="002C5A"/>
                </a:solidFill>
                <a:effectLst/>
                <a:latin typeface="Arial" panose="020B0604020202020204" pitchFamily="34" charset="0"/>
                <a:ea typeface="Aptos" panose="020B0004020202020204" pitchFamily="34" charset="0"/>
                <a:cs typeface="Arial" panose="020B0604020202020204" pitchFamily="34" charset="0"/>
              </a:rPr>
              <a:t>Our expectation is that the suppliers we work with put significant effort into their own sustainability practices and strive to achieve excellence in this area. </a:t>
            </a:r>
          </a:p>
          <a:p>
            <a:pPr lvl="0">
              <a:lnSpc>
                <a:spcPct val="115000"/>
              </a:lnSpc>
            </a:pPr>
            <a:endParaRPr lang="en-US" sz="16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lvl="0">
              <a:lnSpc>
                <a:spcPct val="115000"/>
              </a:lnSpc>
            </a:pPr>
            <a:r>
              <a:rPr lang="en-US" sz="1600" dirty="0">
                <a:solidFill>
                  <a:srgbClr val="002C5A"/>
                </a:solidFill>
                <a:effectLst/>
                <a:latin typeface="Arial" panose="020B0604020202020204" pitchFamily="34" charset="0"/>
                <a:ea typeface="Aptos" panose="020B0004020202020204" pitchFamily="34" charset="0"/>
                <a:cs typeface="Arial" panose="020B0604020202020204" pitchFamily="34" charset="0"/>
              </a:rPr>
              <a:t>This includes implementing robust ESG standards, ensuring compliance with relevant regulations, and continuously improving their sustainability performance.</a:t>
            </a:r>
          </a:p>
        </p:txBody>
      </p:sp>
      <p:pic>
        <p:nvPicPr>
          <p:cNvPr id="10" name="Graphic 9" descr="Caret Down with solid fill">
            <a:extLst>
              <a:ext uri="{FF2B5EF4-FFF2-40B4-BE49-F238E27FC236}">
                <a16:creationId xmlns:a16="http://schemas.microsoft.com/office/drawing/2014/main" id="{7B95BC93-E432-3F0B-412C-C02D0979FB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864481" y="5164418"/>
            <a:ext cx="457200" cy="457200"/>
          </a:xfrm>
          <a:prstGeom prst="rect">
            <a:avLst/>
          </a:prstGeom>
        </p:spPr>
      </p:pic>
    </p:spTree>
    <p:custDataLst>
      <p:tags r:id="rId1"/>
    </p:custDataLst>
    <p:extLst>
      <p:ext uri="{BB962C8B-B14F-4D97-AF65-F5344CB8AC3E}">
        <p14:creationId xmlns:p14="http://schemas.microsoft.com/office/powerpoint/2010/main" val="4275913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54BA7-73C9-FD5A-68F8-4E27C404F289}"/>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C8A5C752-4FFB-D705-226C-57046F32829E}"/>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BE1EE817-F7ED-5B83-3ED9-8FEB36BD2A33}"/>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32A7234-D363-1069-AFB8-93CA530C3183}"/>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176EAEE1-EFE0-5F3A-B64F-BADDCA97D80F}"/>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Key Takeaways</a:t>
            </a:r>
          </a:p>
        </p:txBody>
      </p:sp>
      <p:sp>
        <p:nvSpPr>
          <p:cNvPr id="7" name="Rectangle 6">
            <a:extLst>
              <a:ext uri="{FF2B5EF4-FFF2-40B4-BE49-F238E27FC236}">
                <a16:creationId xmlns:a16="http://schemas.microsoft.com/office/drawing/2014/main" id="{C59B09AE-A72A-7111-BA10-63C00F11E15D}"/>
              </a:ext>
            </a:extLst>
          </p:cNvPr>
          <p:cNvSpPr/>
          <p:nvPr/>
        </p:nvSpPr>
        <p:spPr>
          <a:xfrm>
            <a:off x="2688018" y="2281076"/>
            <a:ext cx="6815964" cy="3448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aret Down with solid fill">
            <a:extLst>
              <a:ext uri="{FF2B5EF4-FFF2-40B4-BE49-F238E27FC236}">
                <a16:creationId xmlns:a16="http://schemas.microsoft.com/office/drawing/2014/main" id="{D147D131-D9BC-E271-6D22-39C3F83D29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2876308" y="5166257"/>
            <a:ext cx="457200" cy="457200"/>
          </a:xfrm>
          <a:prstGeom prst="rect">
            <a:avLst/>
          </a:prstGeom>
        </p:spPr>
      </p:pic>
      <p:sp>
        <p:nvSpPr>
          <p:cNvPr id="3" name="TextBox 2">
            <a:extLst>
              <a:ext uri="{FF2B5EF4-FFF2-40B4-BE49-F238E27FC236}">
                <a16:creationId xmlns:a16="http://schemas.microsoft.com/office/drawing/2014/main" id="{5439E143-1DB0-226D-E107-BEF9635C5F35}"/>
              </a:ext>
            </a:extLst>
          </p:cNvPr>
          <p:cNvSpPr txBox="1"/>
          <p:nvPr/>
        </p:nvSpPr>
        <p:spPr>
          <a:xfrm>
            <a:off x="3333508" y="2698514"/>
            <a:ext cx="5722002" cy="2333459"/>
          </a:xfrm>
          <a:prstGeom prst="rect">
            <a:avLst/>
          </a:prstGeom>
          <a:noFill/>
        </p:spPr>
        <p:txBody>
          <a:bodyPr wrap="square">
            <a:spAutoFit/>
          </a:bodyPr>
          <a:lstStyle/>
          <a:p>
            <a:pPr lvl="0">
              <a:lnSpc>
                <a:spcPct val="115000"/>
              </a:lnSpc>
            </a:pPr>
            <a:r>
              <a:rPr lang="en-US" sz="1600" b="1" dirty="0">
                <a:solidFill>
                  <a:srgbClr val="002C5A"/>
                </a:solidFill>
                <a:effectLst/>
                <a:latin typeface="Arial" panose="020B0604020202020204" pitchFamily="34" charset="0"/>
                <a:ea typeface="Aptos" panose="020B0004020202020204" pitchFamily="34" charset="0"/>
                <a:cs typeface="Arial" panose="020B0604020202020204" pitchFamily="34" charset="0"/>
              </a:rPr>
              <a:t>To ensure this, we may ask you to provide your policies and procedures, conduct self-assessments, and demonstrate that you assess your own suppliers as well. </a:t>
            </a:r>
          </a:p>
          <a:p>
            <a:pPr lvl="0">
              <a:lnSpc>
                <a:spcPct val="115000"/>
              </a:lnSpc>
            </a:pPr>
            <a:endParaRPr lang="en-US" sz="16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lvl="0">
              <a:lnSpc>
                <a:spcPct val="115000"/>
              </a:lnSpc>
            </a:pPr>
            <a:r>
              <a:rPr lang="en-US" sz="1600" dirty="0">
                <a:solidFill>
                  <a:srgbClr val="002C5A"/>
                </a:solidFill>
                <a:effectLst/>
                <a:latin typeface="Arial" panose="020B0604020202020204" pitchFamily="34" charset="0"/>
                <a:ea typeface="Aptos" panose="020B0004020202020204" pitchFamily="34" charset="0"/>
                <a:cs typeface="Arial" panose="020B0604020202020204" pitchFamily="34" charset="0"/>
              </a:rPr>
              <a:t>We expect you to show that there are no occurrences of human rights and environmental violations within your value chains and that you have taken measures to implement due diligence, prevent, and address sustainability risks.</a:t>
            </a:r>
          </a:p>
        </p:txBody>
      </p:sp>
      <p:pic>
        <p:nvPicPr>
          <p:cNvPr id="4" name="Graphic 3" descr="Caret Down with solid fill">
            <a:extLst>
              <a:ext uri="{FF2B5EF4-FFF2-40B4-BE49-F238E27FC236}">
                <a16:creationId xmlns:a16="http://schemas.microsoft.com/office/drawing/2014/main" id="{B43ED73D-053C-F680-09FC-CBB2CAD175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568751" y="6320742"/>
            <a:ext cx="457200" cy="457200"/>
          </a:xfrm>
          <a:prstGeom prst="rect">
            <a:avLst/>
          </a:prstGeom>
        </p:spPr>
      </p:pic>
    </p:spTree>
    <p:custDataLst>
      <p:tags r:id="rId1"/>
    </p:custDataLst>
    <p:extLst>
      <p:ext uri="{BB962C8B-B14F-4D97-AF65-F5344CB8AC3E}">
        <p14:creationId xmlns:p14="http://schemas.microsoft.com/office/powerpoint/2010/main" val="3191147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F17E-5E40-61E6-36B6-607B57D35AE5}"/>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259AEAD8-8DB8-16E9-7E5B-0A1429DE8F58}"/>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83B5C8DE-8684-7E88-E661-BF2CB313DC7E}"/>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ABC5568-FC25-A0EB-855A-BE7A4422F57D}"/>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8" name="Rectangle 7">
            <a:extLst>
              <a:ext uri="{FF2B5EF4-FFF2-40B4-BE49-F238E27FC236}">
                <a16:creationId xmlns:a16="http://schemas.microsoft.com/office/drawing/2014/main" id="{423A6885-E7C2-6181-16BC-D80647036FA0}"/>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9E57D2-5A11-FF18-D682-F12D1915429A}"/>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3" name="TextBox 2">
            <a:extLst>
              <a:ext uri="{FF2B5EF4-FFF2-40B4-BE49-F238E27FC236}">
                <a16:creationId xmlns:a16="http://schemas.microsoft.com/office/drawing/2014/main" id="{B42618CE-7D25-D01C-B4D6-BF51CC79CAC2}"/>
              </a:ext>
            </a:extLst>
          </p:cNvPr>
          <p:cNvSpPr txBox="1"/>
          <p:nvPr/>
        </p:nvSpPr>
        <p:spPr>
          <a:xfrm>
            <a:off x="1181688" y="2411855"/>
            <a:ext cx="4466756" cy="1062278"/>
          </a:xfrm>
          <a:prstGeom prst="rect">
            <a:avLst/>
          </a:prstGeom>
          <a:noFill/>
        </p:spPr>
        <p:txBody>
          <a:bodyPr wrap="square">
            <a:spAutoFit/>
          </a:bodyPr>
          <a:lstStyle/>
          <a:p>
            <a:pPr lvl="0">
              <a:lnSpc>
                <a:spcPct val="115000"/>
              </a:lnSpc>
            </a:pPr>
            <a:r>
              <a:rPr lang="en-US" sz="1400" dirty="0">
                <a:solidFill>
                  <a:srgbClr val="002C5A"/>
                </a:solidFill>
                <a:latin typeface="Arial" panose="020B0604020202020204" pitchFamily="34" charset="0"/>
                <a:ea typeface="Aptos" panose="020B0004020202020204" pitchFamily="34" charset="0"/>
                <a:cs typeface="Arial" panose="020B0604020202020204" pitchFamily="34" charset="0"/>
              </a:rPr>
              <a:t>Thank you for taking the time to complete the course. We understand it covered a lot of information - if you'd like to test your understanding, please take a moment to complete this short quiz.</a:t>
            </a: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286B7EA-C456-30DE-6D97-5F77268FC326}"/>
              </a:ext>
            </a:extLst>
          </p:cNvPr>
          <p:cNvSpPr/>
          <p:nvPr/>
        </p:nvSpPr>
        <p:spPr>
          <a:xfrm>
            <a:off x="1272163" y="4061087"/>
            <a:ext cx="1045192" cy="383594"/>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Start</a:t>
            </a:r>
          </a:p>
        </p:txBody>
      </p:sp>
    </p:spTree>
    <p:custDataLst>
      <p:tags r:id="rId1"/>
    </p:custDataLst>
    <p:extLst>
      <p:ext uri="{BB962C8B-B14F-4D97-AF65-F5344CB8AC3E}">
        <p14:creationId xmlns:p14="http://schemas.microsoft.com/office/powerpoint/2010/main" val="144697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BB59B-B08B-88D3-3D5F-5B58D1E9148C}"/>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1A8E1B6A-31CC-5E82-E36D-5F19F5339C1D}"/>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90D5D757-C968-E012-6D62-C6839F9E7C62}"/>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4BB6AF3-6471-5911-55B6-86810693D8B2}"/>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DC2256DA-1DF5-15AD-D5E6-952E2A7246EB}"/>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63B5493E-790C-196C-9FF3-14952C4F88C1}"/>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4EC6C4-7FAE-D251-2CDA-0A80988CD420}"/>
              </a:ext>
            </a:extLst>
          </p:cNvPr>
          <p:cNvSpPr txBox="1"/>
          <p:nvPr/>
        </p:nvSpPr>
        <p:spPr>
          <a:xfrm>
            <a:off x="1100665" y="2090348"/>
            <a:ext cx="5358008" cy="2839688"/>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does the term “supply chain” encompass in the context of a company’s operations?</a:t>
            </a:r>
          </a:p>
          <a:p>
            <a:pPr lvl="0">
              <a:lnSpc>
                <a:spcPct val="115000"/>
              </a:lnSpc>
            </a:pPr>
            <a:endPar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Only the transportation and delivery of goods</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All activities, resources, and relationships related to a company’s business and the external environment</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Just the procurement of raw materials</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Internal staff processes only</a:t>
            </a:r>
          </a:p>
        </p:txBody>
      </p:sp>
      <p:sp>
        <p:nvSpPr>
          <p:cNvPr id="2" name="Rectangle 1">
            <a:extLst>
              <a:ext uri="{FF2B5EF4-FFF2-40B4-BE49-F238E27FC236}">
                <a16:creationId xmlns:a16="http://schemas.microsoft.com/office/drawing/2014/main" id="{D6AB4D43-8658-DA94-FC82-EB0970D568E0}"/>
              </a:ext>
            </a:extLst>
          </p:cNvPr>
          <p:cNvSpPr/>
          <p:nvPr/>
        </p:nvSpPr>
        <p:spPr>
          <a:xfrm>
            <a:off x="6095998" y="5602391"/>
            <a:ext cx="1045192" cy="383594"/>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Answer</a:t>
            </a:r>
          </a:p>
        </p:txBody>
      </p:sp>
      <p:sp>
        <p:nvSpPr>
          <p:cNvPr id="4" name="TextBox 3">
            <a:extLst>
              <a:ext uri="{FF2B5EF4-FFF2-40B4-BE49-F238E27FC236}">
                <a16:creationId xmlns:a16="http://schemas.microsoft.com/office/drawing/2014/main" id="{36E83201-B4CF-568B-8CFD-D3A33B725501}"/>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1/4</a:t>
            </a:r>
          </a:p>
        </p:txBody>
      </p:sp>
    </p:spTree>
    <p:custDataLst>
      <p:tags r:id="rId1"/>
    </p:custDataLst>
    <p:extLst>
      <p:ext uri="{BB962C8B-B14F-4D97-AF65-F5344CB8AC3E}">
        <p14:creationId xmlns:p14="http://schemas.microsoft.com/office/powerpoint/2010/main" val="332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67179-73A7-F2F0-FE41-BFD6D9FA7530}"/>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C3877AC3-983B-0477-714C-B31769DBCA31}"/>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C920AD4F-C6C2-6FF8-A381-20ED44358C72}"/>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97C2F7D4-1BA3-427B-B501-8A9AC499F302}"/>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D0C4F34D-D339-A5A9-B81D-E65B53A56475}"/>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4FEDFD84-E727-2034-EFBB-D8675BBEDADD}"/>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3CF7ED8-C6D3-D24C-7831-EB103FD32AD0}"/>
              </a:ext>
            </a:extLst>
          </p:cNvPr>
          <p:cNvSpPr txBox="1"/>
          <p:nvPr/>
        </p:nvSpPr>
        <p:spPr>
          <a:xfrm>
            <a:off x="1100665" y="2090348"/>
            <a:ext cx="5358008" cy="2839688"/>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does the term “supply chain” encompass in the context of a company’s operations?</a:t>
            </a:r>
          </a:p>
          <a:p>
            <a:pPr lvl="0">
              <a:lnSpc>
                <a:spcPct val="115000"/>
              </a:lnSpc>
            </a:pPr>
            <a:endPar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Only the transportation and delivery of goods</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All activities, resources, and relationships related to a company’s business and the external environment</a:t>
            </a:r>
            <a:endPar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Just the procurement of raw materials</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Internal staff processes only</a:t>
            </a:r>
          </a:p>
        </p:txBody>
      </p:sp>
      <p:sp>
        <p:nvSpPr>
          <p:cNvPr id="11" name="Rectangle 10">
            <a:extLst>
              <a:ext uri="{FF2B5EF4-FFF2-40B4-BE49-F238E27FC236}">
                <a16:creationId xmlns:a16="http://schemas.microsoft.com/office/drawing/2014/main" id="{648AFDB3-44C6-E2D5-C2CD-7CC40F0D08E8}"/>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67A476-6573-56FA-8BDA-D41024D85C1C}"/>
              </a:ext>
            </a:extLst>
          </p:cNvPr>
          <p:cNvSpPr txBox="1"/>
          <p:nvPr/>
        </p:nvSpPr>
        <p:spPr>
          <a:xfrm>
            <a:off x="8140858" y="2977446"/>
            <a:ext cx="3514848" cy="2246769"/>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The supply chain includes all the activities, resources, direct and indirect relationships related to a company’s business, as well as the external environment in which it operates. Think of it like a living ecosystem - from sourcing raw materials to delivering the final product, every interaction counts</a:t>
            </a:r>
          </a:p>
        </p:txBody>
      </p:sp>
      <p:pic>
        <p:nvPicPr>
          <p:cNvPr id="10" name="Graphic 9" descr="Checkmark with solid fill">
            <a:extLst>
              <a:ext uri="{FF2B5EF4-FFF2-40B4-BE49-F238E27FC236}">
                <a16:creationId xmlns:a16="http://schemas.microsoft.com/office/drawing/2014/main" id="{CC9696D2-998F-5ABC-70C1-41D6BF0A69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279" y="2203464"/>
            <a:ext cx="476763" cy="476763"/>
          </a:xfrm>
          <a:prstGeom prst="rect">
            <a:avLst/>
          </a:prstGeom>
        </p:spPr>
      </p:pic>
      <p:sp>
        <p:nvSpPr>
          <p:cNvPr id="2" name="TextBox 1">
            <a:extLst>
              <a:ext uri="{FF2B5EF4-FFF2-40B4-BE49-F238E27FC236}">
                <a16:creationId xmlns:a16="http://schemas.microsoft.com/office/drawing/2014/main" id="{A3A241E7-EE23-20BE-92B4-8D95B1C7AD9C}"/>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1/4</a:t>
            </a:r>
          </a:p>
        </p:txBody>
      </p:sp>
    </p:spTree>
    <p:custDataLst>
      <p:tags r:id="rId1"/>
    </p:custDataLst>
    <p:extLst>
      <p:ext uri="{BB962C8B-B14F-4D97-AF65-F5344CB8AC3E}">
        <p14:creationId xmlns:p14="http://schemas.microsoft.com/office/powerpoint/2010/main" val="21296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A701C-2146-E05C-7F6A-57BB242BBB0F}"/>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67F5CEF5-46BB-A7CD-EFF7-3EA9299E46D9}"/>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E13C9E7D-4EBC-2F40-25C2-5D6336593212}"/>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71BC4C8-6B37-1C63-943C-E8E7297CD22D}"/>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DB1A98CA-FBDF-E102-9162-D3C896849F99}"/>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4F793C7D-099B-2862-E7BC-217B9EDAEEB2}"/>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C27D02-33A3-2030-BF6D-F8C5D1CF7710}"/>
              </a:ext>
            </a:extLst>
          </p:cNvPr>
          <p:cNvSpPr txBox="1"/>
          <p:nvPr/>
        </p:nvSpPr>
        <p:spPr>
          <a:xfrm>
            <a:off x="1100665" y="2090348"/>
            <a:ext cx="5358008" cy="2839688"/>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does the term “supply chain” encompass in the context of a company’s operations?</a:t>
            </a:r>
          </a:p>
          <a:p>
            <a:pPr lvl="0">
              <a:lnSpc>
                <a:spcPct val="115000"/>
              </a:lnSpc>
            </a:pPr>
            <a:endPar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Only the transportation and delivery of goods</a:t>
            </a:r>
            <a:endPar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All activities, resources, and relationships related to a company’s business and the external environment</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Just the procurement of raw materials</a:t>
            </a:r>
            <a:endPar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Internal staff processes only</a:t>
            </a:r>
          </a:p>
        </p:txBody>
      </p:sp>
      <p:sp>
        <p:nvSpPr>
          <p:cNvPr id="11" name="Rectangle 10">
            <a:extLst>
              <a:ext uri="{FF2B5EF4-FFF2-40B4-BE49-F238E27FC236}">
                <a16:creationId xmlns:a16="http://schemas.microsoft.com/office/drawing/2014/main" id="{995482FA-427C-4556-E463-E15EE79DDB3D}"/>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B17F8-92BB-C8F7-D712-B841C48428E6}"/>
              </a:ext>
            </a:extLst>
          </p:cNvPr>
          <p:cNvSpPr txBox="1"/>
          <p:nvPr/>
        </p:nvSpPr>
        <p:spPr>
          <a:xfrm>
            <a:off x="8140858" y="2977446"/>
            <a:ext cx="3514848" cy="2246769"/>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not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The supply chain includes all the activities, resources, direct and indirect relationships related to a company’s business, as well as the external environment in which it operates. Think of it like a living ecosystem - from sourcing raw materials to delivering the final product, every interaction counts</a:t>
            </a:r>
          </a:p>
        </p:txBody>
      </p:sp>
      <p:sp>
        <p:nvSpPr>
          <p:cNvPr id="2" name="TextBox 1">
            <a:extLst>
              <a:ext uri="{FF2B5EF4-FFF2-40B4-BE49-F238E27FC236}">
                <a16:creationId xmlns:a16="http://schemas.microsoft.com/office/drawing/2014/main" id="{52F736DD-97B4-F088-7504-6C8ED8D1898D}"/>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1/4</a:t>
            </a:r>
          </a:p>
        </p:txBody>
      </p:sp>
      <p:pic>
        <p:nvPicPr>
          <p:cNvPr id="4" name="Picture 3">
            <a:extLst>
              <a:ext uri="{FF2B5EF4-FFF2-40B4-BE49-F238E27FC236}">
                <a16:creationId xmlns:a16="http://schemas.microsoft.com/office/drawing/2014/main" id="{CEC10D5D-5755-5705-F8D6-8BE099E0E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133" y="2305089"/>
            <a:ext cx="381053" cy="381053"/>
          </a:xfrm>
          <a:prstGeom prst="rect">
            <a:avLst/>
          </a:prstGeom>
        </p:spPr>
      </p:pic>
    </p:spTree>
    <p:custDataLst>
      <p:tags r:id="rId1"/>
    </p:custDataLst>
    <p:extLst>
      <p:ext uri="{BB962C8B-B14F-4D97-AF65-F5344CB8AC3E}">
        <p14:creationId xmlns:p14="http://schemas.microsoft.com/office/powerpoint/2010/main" val="213589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9B434-9313-F159-F51D-5AD9FBBF70DA}"/>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19E44BE7-F511-1046-582A-D5DCFE33D0CB}"/>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ED1A668B-BBA7-E536-3904-94BAB2284CE9}"/>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A34A6FD-3939-EC37-6800-C6FC78D2AE09}"/>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D7AE5AA0-300D-25F2-686F-C762C9EFE6B2}"/>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56740E87-26A7-4777-B5B7-73DB533C3380}"/>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AB14AC-FE2A-AC4F-6737-B4CAEB200D89}"/>
              </a:ext>
            </a:extLst>
          </p:cNvPr>
          <p:cNvSpPr txBox="1"/>
          <p:nvPr/>
        </p:nvSpPr>
        <p:spPr>
          <a:xfrm>
            <a:off x="1100665" y="2090348"/>
            <a:ext cx="5358008" cy="3241337"/>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How is sustainability defined within the context of supply chain management?</a:t>
            </a:r>
          </a:p>
          <a:p>
            <a:pPr lvl="0">
              <a:lnSpc>
                <a:spcPct val="115000"/>
              </a:lnSpc>
            </a:pPr>
            <a:endPar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Reducing packaging waste</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Managing only the carbon footprint of logistics</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Managing environmental, social, and economic impacts while promoting good governance throughout the product lifecycle</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Focusing only on energy efficiency in manufacturing</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EF825D1-E821-D8E9-26F7-79D24BC40EAD}"/>
              </a:ext>
            </a:extLst>
          </p:cNvPr>
          <p:cNvSpPr/>
          <p:nvPr/>
        </p:nvSpPr>
        <p:spPr>
          <a:xfrm>
            <a:off x="6095998" y="5602391"/>
            <a:ext cx="1045192" cy="383594"/>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Answer</a:t>
            </a:r>
          </a:p>
        </p:txBody>
      </p:sp>
      <p:sp>
        <p:nvSpPr>
          <p:cNvPr id="4" name="TextBox 3">
            <a:extLst>
              <a:ext uri="{FF2B5EF4-FFF2-40B4-BE49-F238E27FC236}">
                <a16:creationId xmlns:a16="http://schemas.microsoft.com/office/drawing/2014/main" id="{B84CF650-D745-6B74-065D-F1F768CB1E13}"/>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2/4</a:t>
            </a:r>
          </a:p>
        </p:txBody>
      </p:sp>
    </p:spTree>
    <p:custDataLst>
      <p:tags r:id="rId1"/>
    </p:custDataLst>
    <p:extLst>
      <p:ext uri="{BB962C8B-B14F-4D97-AF65-F5344CB8AC3E}">
        <p14:creationId xmlns:p14="http://schemas.microsoft.com/office/powerpoint/2010/main" val="52219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06587-947A-A289-4B6A-BE2367CCCD4A}"/>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B08B42B1-CD9F-099E-AA27-4BE96511F12E}"/>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059DECE9-2DCB-0B8B-C64D-0AAB11A2D42A}"/>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8278169-86D1-F6A3-C207-CCFFDA272933}"/>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0E1A8B3B-6346-55BB-D2AB-ADDCA554CA8F}"/>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9702F068-DBFF-301B-94D3-9F64B680A14D}"/>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18466D-377C-FA5F-F202-5D972005C27A}"/>
              </a:ext>
            </a:extLst>
          </p:cNvPr>
          <p:cNvSpPr txBox="1"/>
          <p:nvPr/>
        </p:nvSpPr>
        <p:spPr>
          <a:xfrm>
            <a:off x="1100665" y="2090348"/>
            <a:ext cx="5358008" cy="3489097"/>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How is sustainability defined within the context of supply chain management?</a:t>
            </a:r>
          </a:p>
          <a:p>
            <a:pPr lvl="0">
              <a:lnSpc>
                <a:spcPct val="115000"/>
              </a:lnSpc>
            </a:pPr>
            <a:endPar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Reducing packaging waste</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Managing only the carbon footprint of logistics</a:t>
            </a: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Managing environmental, social, and economic impacts while promoting good governance throughout the product lifecycle</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Focusing only on energy efficiency in manufacturing</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B0ADE59-0E1B-1D30-786C-F2214B891645}"/>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4770FA-FA5F-D5A1-5411-1D7246847C04}"/>
              </a:ext>
            </a:extLst>
          </p:cNvPr>
          <p:cNvSpPr txBox="1"/>
          <p:nvPr/>
        </p:nvSpPr>
        <p:spPr>
          <a:xfrm>
            <a:off x="8140858" y="2977446"/>
            <a:ext cx="3514848" cy="2031325"/>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Sustainability in the supply chain involves managing environmental, social, and economic impacts, and encouraging good governance practices throughout the lifecycle of goods and services. It's not just about being green - it's about being responsible in every step.</a:t>
            </a:r>
          </a:p>
        </p:txBody>
      </p:sp>
      <p:pic>
        <p:nvPicPr>
          <p:cNvPr id="10" name="Graphic 9" descr="Checkmark with solid fill">
            <a:extLst>
              <a:ext uri="{FF2B5EF4-FFF2-40B4-BE49-F238E27FC236}">
                <a16:creationId xmlns:a16="http://schemas.microsoft.com/office/drawing/2014/main" id="{EC388ED9-B9C0-737A-2363-6D03D86973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279" y="2203464"/>
            <a:ext cx="476763" cy="476763"/>
          </a:xfrm>
          <a:prstGeom prst="rect">
            <a:avLst/>
          </a:prstGeom>
        </p:spPr>
      </p:pic>
      <p:sp>
        <p:nvSpPr>
          <p:cNvPr id="2" name="TextBox 1">
            <a:extLst>
              <a:ext uri="{FF2B5EF4-FFF2-40B4-BE49-F238E27FC236}">
                <a16:creationId xmlns:a16="http://schemas.microsoft.com/office/drawing/2014/main" id="{F20B7706-2B4F-DC30-D595-49C1EB7BB16D}"/>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2/4 </a:t>
            </a:r>
          </a:p>
        </p:txBody>
      </p:sp>
    </p:spTree>
    <p:custDataLst>
      <p:tags r:id="rId1"/>
    </p:custDataLst>
    <p:extLst>
      <p:ext uri="{BB962C8B-B14F-4D97-AF65-F5344CB8AC3E}">
        <p14:creationId xmlns:p14="http://schemas.microsoft.com/office/powerpoint/2010/main" val="383645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17F47-EFCF-831E-5403-1F59CF106521}"/>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5BAB4383-3935-510E-DF25-D1B3245A6191}"/>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1E918A9E-0A0C-58F0-15DE-1D416BBF4AA2}"/>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0592F7F-06C5-297F-17DA-9904B13F36B3}"/>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973EEEBD-322B-D9E5-B93D-2E03845A4E5A}"/>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0E65897A-4C26-B303-A366-A1A1C3F0FA8C}"/>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651ACD-8013-0E1F-7C26-A92A6FB26C24}"/>
              </a:ext>
            </a:extLst>
          </p:cNvPr>
          <p:cNvSpPr txBox="1"/>
          <p:nvPr/>
        </p:nvSpPr>
        <p:spPr>
          <a:xfrm>
            <a:off x="1100665" y="2090348"/>
            <a:ext cx="5358008" cy="3241337"/>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How is sustainability defined within the context of supply chain management?</a:t>
            </a:r>
          </a:p>
          <a:p>
            <a:pPr lvl="0">
              <a:lnSpc>
                <a:spcPct val="115000"/>
              </a:lnSpc>
            </a:pPr>
            <a:endPar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Reducing packaging waste</a:t>
            </a: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Managing only the carbon footprint of logistics</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Managing environmental, social, and economic impacts while promoting good governance throughout the product lifecycle</a:t>
            </a: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Focusing only on energy efficiency in manufacturing</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8A59A5F-45B2-D141-B14D-71F047711D82}"/>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140485-0FE0-8DA7-E221-02B2D384D88B}"/>
              </a:ext>
            </a:extLst>
          </p:cNvPr>
          <p:cNvSpPr txBox="1"/>
          <p:nvPr/>
        </p:nvSpPr>
        <p:spPr>
          <a:xfrm>
            <a:off x="8140858" y="2977446"/>
            <a:ext cx="3514848" cy="2031325"/>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not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Sustainability in the supply chain involves managing environmental, social, and economic impacts, and encouraging good governance practices throughout the lifecycle of goods and services. It's not just about being green - it's about being responsible in every step.</a:t>
            </a:r>
          </a:p>
        </p:txBody>
      </p:sp>
      <p:sp>
        <p:nvSpPr>
          <p:cNvPr id="2" name="TextBox 1">
            <a:extLst>
              <a:ext uri="{FF2B5EF4-FFF2-40B4-BE49-F238E27FC236}">
                <a16:creationId xmlns:a16="http://schemas.microsoft.com/office/drawing/2014/main" id="{FFA113F5-1190-39AD-001D-EAB91F4C0ACB}"/>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2/4 </a:t>
            </a:r>
          </a:p>
        </p:txBody>
      </p:sp>
      <p:pic>
        <p:nvPicPr>
          <p:cNvPr id="4" name="Picture 3">
            <a:extLst>
              <a:ext uri="{FF2B5EF4-FFF2-40B4-BE49-F238E27FC236}">
                <a16:creationId xmlns:a16="http://schemas.microsoft.com/office/drawing/2014/main" id="{D8B95040-2D3C-221E-3D4E-EA1EC18F8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133" y="2305089"/>
            <a:ext cx="381053" cy="381053"/>
          </a:xfrm>
          <a:prstGeom prst="rect">
            <a:avLst/>
          </a:prstGeom>
        </p:spPr>
      </p:pic>
    </p:spTree>
    <p:custDataLst>
      <p:tags r:id="rId1"/>
    </p:custDataLst>
    <p:extLst>
      <p:ext uri="{BB962C8B-B14F-4D97-AF65-F5344CB8AC3E}">
        <p14:creationId xmlns:p14="http://schemas.microsoft.com/office/powerpoint/2010/main" val="351607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C3C9-BA1E-87B8-DE62-BD04592F3CDE}"/>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FE7504F1-A967-77D6-4FDA-A9CBD6CE6C86}"/>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194D4D02-DC09-E4EF-0C55-98842C17EA09}"/>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F84C8F2-DAC3-F357-5E6D-8F5DBEDFE6AB}"/>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FC7305D5-C06F-1472-1334-25C0C02B4F08}"/>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2CEC5CAB-610D-788D-A2FF-CA940C57A898}"/>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C12E3A-20B1-10C6-D0AF-EEE49A34A268}"/>
              </a:ext>
            </a:extLst>
          </p:cNvPr>
          <p:cNvSpPr txBox="1"/>
          <p:nvPr/>
        </p:nvSpPr>
        <p:spPr>
          <a:xfrm>
            <a:off x="1100665" y="2090348"/>
            <a:ext cx="5358008" cy="2993576"/>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is the primary driver pushing companies to adopt sustainability practices in their supply chains?</a:t>
            </a: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Internal motivation</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Emergence of new regulations, stakeholder expectations, and business imperatives</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Social media trends</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Employee interest in environmental issues</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5DCEBAD-8254-49D4-1553-31C23245C4A8}"/>
              </a:ext>
            </a:extLst>
          </p:cNvPr>
          <p:cNvSpPr/>
          <p:nvPr/>
        </p:nvSpPr>
        <p:spPr>
          <a:xfrm>
            <a:off x="6095998" y="5602391"/>
            <a:ext cx="1045192" cy="383594"/>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Answer</a:t>
            </a:r>
          </a:p>
        </p:txBody>
      </p:sp>
      <p:sp>
        <p:nvSpPr>
          <p:cNvPr id="4" name="TextBox 3">
            <a:extLst>
              <a:ext uri="{FF2B5EF4-FFF2-40B4-BE49-F238E27FC236}">
                <a16:creationId xmlns:a16="http://schemas.microsoft.com/office/drawing/2014/main" id="{A558DF30-C613-F93B-0B4B-6D0B9B03141B}"/>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3/4 </a:t>
            </a:r>
          </a:p>
        </p:txBody>
      </p:sp>
    </p:spTree>
    <p:custDataLst>
      <p:tags r:id="rId1"/>
    </p:custDataLst>
    <p:extLst>
      <p:ext uri="{BB962C8B-B14F-4D97-AF65-F5344CB8AC3E}">
        <p14:creationId xmlns:p14="http://schemas.microsoft.com/office/powerpoint/2010/main" val="410405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C5A"/>
        </a:solidFill>
        <a:effectLst/>
      </p:bgPr>
    </p:bg>
    <p:spTree>
      <p:nvGrpSpPr>
        <p:cNvPr id="1" name="">
          <a:extLst>
            <a:ext uri="{FF2B5EF4-FFF2-40B4-BE49-F238E27FC236}">
              <a16:creationId xmlns:a16="http://schemas.microsoft.com/office/drawing/2014/main" id="{BA184AD5-CF62-F91B-441C-D10E331CC817}"/>
            </a:ext>
          </a:extLst>
        </p:cNvPr>
        <p:cNvGrpSpPr/>
        <p:nvPr/>
      </p:nvGrpSpPr>
      <p:grpSpPr>
        <a:xfrm>
          <a:off x="0" y="0"/>
          <a:ext cx="0" cy="0"/>
          <a:chOff x="0" y="0"/>
          <a:chExt cx="0" cy="0"/>
        </a:xfrm>
      </p:grpSpPr>
      <p:pic>
        <p:nvPicPr>
          <p:cNvPr id="11" name="Picture 10" descr="A group of people sitting around a table&#10;&#10;AI-generated content may be incorrect.">
            <a:extLst>
              <a:ext uri="{FF2B5EF4-FFF2-40B4-BE49-F238E27FC236}">
                <a16:creationId xmlns:a16="http://schemas.microsoft.com/office/drawing/2014/main" id="{8BE61EF9-C47F-EC29-BDC7-C0359B753185}"/>
              </a:ext>
            </a:extLst>
          </p:cNvPr>
          <p:cNvPicPr>
            <a:picLocks noChangeAspect="1"/>
          </p:cNvPicPr>
          <p:nvPr/>
        </p:nvPicPr>
        <p:blipFill>
          <a:blip r:embed="rId3">
            <a:extLst>
              <a:ext uri="{28A0092B-C50C-407E-A947-70E740481C1C}">
                <a14:useLocalDpi xmlns:a14="http://schemas.microsoft.com/office/drawing/2010/main" val="0"/>
              </a:ext>
            </a:extLst>
          </a:blip>
          <a:srcRect t="2811" r="42197" b="138"/>
          <a:stretch>
            <a:fillRect/>
          </a:stretch>
        </p:blipFill>
        <p:spPr>
          <a:xfrm>
            <a:off x="6863789" y="896546"/>
            <a:ext cx="5328211" cy="5961453"/>
          </a:xfrm>
          <a:prstGeom prst="rect">
            <a:avLst/>
          </a:prstGeom>
        </p:spPr>
      </p:pic>
      <p:sp>
        <p:nvSpPr>
          <p:cNvPr id="23" name="Rectangle 22">
            <a:extLst>
              <a:ext uri="{FF2B5EF4-FFF2-40B4-BE49-F238E27FC236}">
                <a16:creationId xmlns:a16="http://schemas.microsoft.com/office/drawing/2014/main" id="{68C57069-69AE-67B6-B469-174DBA461462}"/>
              </a:ext>
            </a:extLst>
          </p:cNvPr>
          <p:cNvSpPr/>
          <p:nvPr/>
        </p:nvSpPr>
        <p:spPr>
          <a:xfrm>
            <a:off x="6863789" y="896546"/>
            <a:ext cx="5328212" cy="5957248"/>
          </a:xfrm>
          <a:prstGeom prst="rect">
            <a:avLst/>
          </a:prstGeom>
          <a:solidFill>
            <a:srgbClr val="E5E5E5">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4202D3-1E49-1FB9-4C45-425DECBED492}"/>
              </a:ext>
            </a:extLst>
          </p:cNvPr>
          <p:cNvSpPr/>
          <p:nvPr/>
        </p:nvSpPr>
        <p:spPr>
          <a:xfrm>
            <a:off x="0" y="0"/>
            <a:ext cx="12192000" cy="90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C219FB-7FDA-02A0-C560-9FB481266285}"/>
              </a:ext>
            </a:extLst>
          </p:cNvPr>
          <p:cNvSpPr txBox="1"/>
          <p:nvPr/>
        </p:nvSpPr>
        <p:spPr>
          <a:xfrm>
            <a:off x="731753" y="22400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What is sustainability?</a:t>
            </a:r>
          </a:p>
        </p:txBody>
      </p:sp>
      <p:cxnSp>
        <p:nvCxnSpPr>
          <p:cNvPr id="12" name="Straight Connector 11">
            <a:extLst>
              <a:ext uri="{FF2B5EF4-FFF2-40B4-BE49-F238E27FC236}">
                <a16:creationId xmlns:a16="http://schemas.microsoft.com/office/drawing/2014/main" id="{734E7E15-BBB1-7EF7-E337-DCD6A7D114DF}"/>
              </a:ext>
            </a:extLst>
          </p:cNvPr>
          <p:cNvCxnSpPr>
            <a:cxnSpLocks/>
            <a:endCxn id="17" idx="1"/>
          </p:cNvCxnSpPr>
          <p:nvPr/>
        </p:nvCxnSpPr>
        <p:spPr>
          <a:xfrm>
            <a:off x="-33599" y="4951482"/>
            <a:ext cx="4540623" cy="1651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56F3232-7293-4EA8-AD32-37E83781F2F7}"/>
              </a:ext>
            </a:extLst>
          </p:cNvPr>
          <p:cNvSpPr txBox="1"/>
          <p:nvPr/>
        </p:nvSpPr>
        <p:spPr>
          <a:xfrm>
            <a:off x="731753" y="3429000"/>
            <a:ext cx="3394880" cy="1256306"/>
          </a:xfrm>
          <a:prstGeom prst="rect">
            <a:avLst/>
          </a:prstGeom>
          <a:noFill/>
        </p:spPr>
        <p:txBody>
          <a:bodyPr wrap="square">
            <a:spAutoFit/>
          </a:bodyPr>
          <a:lstStyle/>
          <a:p>
            <a:pPr marL="0" indent="0">
              <a:lnSpc>
                <a:spcPct val="107000"/>
              </a:lnSpc>
              <a:spcAft>
                <a:spcPts val="800"/>
              </a:spcAft>
              <a:buNone/>
            </a:pPr>
            <a:r>
              <a:rPr lang="en-US" sz="1800" b="0" i="0" dirty="0">
                <a:solidFill>
                  <a:schemeClr val="bg1"/>
                </a:solidFill>
                <a:effectLst/>
                <a:latin typeface="Arial" panose="020B0604020202020204" pitchFamily="34" charset="0"/>
                <a:cs typeface="Arial" panose="020B0604020202020204" pitchFamily="34" charset="0"/>
              </a:rPr>
              <a:t>Sustainability means using resources in a way that ensures future generations can also meet their needs. </a:t>
            </a:r>
          </a:p>
        </p:txBody>
      </p:sp>
      <p:pic>
        <p:nvPicPr>
          <p:cNvPr id="17" name="Picture 16" descr="A white outline of a globe with leaves&#10;&#10;AI-generated content may be incorrect.">
            <a:extLst>
              <a:ext uri="{FF2B5EF4-FFF2-40B4-BE49-F238E27FC236}">
                <a16:creationId xmlns:a16="http://schemas.microsoft.com/office/drawing/2014/main" id="{D5B33848-2DBE-AC9F-FC62-CD93D8AD9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024" y="4488022"/>
            <a:ext cx="959940" cy="959940"/>
          </a:xfrm>
          <a:prstGeom prst="rect">
            <a:avLst/>
          </a:prstGeom>
        </p:spPr>
      </p:pic>
      <p:sp>
        <p:nvSpPr>
          <p:cNvPr id="27" name="Rectangle 26">
            <a:extLst>
              <a:ext uri="{FF2B5EF4-FFF2-40B4-BE49-F238E27FC236}">
                <a16:creationId xmlns:a16="http://schemas.microsoft.com/office/drawing/2014/main" id="{EAAA0F8E-A9EB-FB46-E473-FE0AE7791145}"/>
              </a:ext>
            </a:extLst>
          </p:cNvPr>
          <p:cNvSpPr/>
          <p:nvPr/>
        </p:nvSpPr>
        <p:spPr>
          <a:xfrm>
            <a:off x="7231543" y="2499320"/>
            <a:ext cx="3758879" cy="600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002C5A"/>
                </a:solidFill>
                <a:latin typeface="Arial" panose="020B0604020202020204" pitchFamily="34" charset="0"/>
                <a:cs typeface="Arial" panose="020B0604020202020204" pitchFamily="34" charset="0"/>
              </a:rPr>
              <a:t>What does sustainability mean for e&amp; PPF Telecom Group?</a:t>
            </a:r>
          </a:p>
        </p:txBody>
      </p:sp>
      <p:sp>
        <p:nvSpPr>
          <p:cNvPr id="3" name="TextBox 2">
            <a:extLst>
              <a:ext uri="{FF2B5EF4-FFF2-40B4-BE49-F238E27FC236}">
                <a16:creationId xmlns:a16="http://schemas.microsoft.com/office/drawing/2014/main" id="{0C42722C-D1E9-BBB8-48CB-1DB774113C55}"/>
              </a:ext>
            </a:extLst>
          </p:cNvPr>
          <p:cNvSpPr txBox="1"/>
          <p:nvPr/>
        </p:nvSpPr>
        <p:spPr>
          <a:xfrm>
            <a:off x="7231543" y="3507612"/>
            <a:ext cx="4015577" cy="2355388"/>
          </a:xfrm>
          <a:prstGeom prst="rect">
            <a:avLst/>
          </a:prstGeom>
          <a:noFill/>
        </p:spPr>
        <p:txBody>
          <a:bodyPr wrap="square">
            <a:spAutoFit/>
          </a:bodyPr>
          <a:lstStyle/>
          <a:p>
            <a:pPr marL="0" indent="0">
              <a:lnSpc>
                <a:spcPct val="107000"/>
              </a:lnSpc>
              <a:spcAft>
                <a:spcPts val="800"/>
              </a:spcAft>
              <a:buNone/>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At e&amp; PPF Telecom Group, sustainability means more than reducing our environmental footprint.</a:t>
            </a:r>
          </a:p>
          <a:p>
            <a:pPr marL="0" indent="0">
              <a:lnSpc>
                <a:spcPct val="107000"/>
              </a:lnSpc>
              <a:spcAft>
                <a:spcPts val="800"/>
              </a:spcAft>
              <a:buNone/>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It’s about using our technology and resources to promote digital inclusion, building a diverse and inclusive workplace, and upholding the highest standards of corporate governance. </a:t>
            </a:r>
          </a:p>
          <a:p>
            <a:pPr marL="0" indent="0">
              <a:lnSpc>
                <a:spcPct val="107000"/>
              </a:lnSpc>
              <a:spcAft>
                <a:spcPts val="800"/>
              </a:spcAft>
              <a:buNone/>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To manage and evaluate our sustainability efforts and performance, we use a set of ESG criteria.</a:t>
            </a:r>
          </a:p>
        </p:txBody>
      </p:sp>
      <p:pic>
        <p:nvPicPr>
          <p:cNvPr id="13" name="Graphic 12" descr="Caret Down with solid fill">
            <a:extLst>
              <a:ext uri="{FF2B5EF4-FFF2-40B4-BE49-F238E27FC236}">
                <a16:creationId xmlns:a16="http://schemas.microsoft.com/office/drawing/2014/main" id="{972B352E-8D95-4BA0-CEC9-432066D13E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a:off x="318449" y="6244541"/>
            <a:ext cx="457200" cy="457200"/>
          </a:xfrm>
          <a:prstGeom prst="rect">
            <a:avLst/>
          </a:prstGeom>
        </p:spPr>
      </p:pic>
      <p:pic>
        <p:nvPicPr>
          <p:cNvPr id="2" name="Graphic 1" descr="Caret Down with solid fill">
            <a:extLst>
              <a:ext uri="{FF2B5EF4-FFF2-40B4-BE49-F238E27FC236}">
                <a16:creationId xmlns:a16="http://schemas.microsoft.com/office/drawing/2014/main" id="{A7C67BCA-3CF9-6DE0-CFBD-9E6295D58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416351" y="6244542"/>
            <a:ext cx="457200" cy="457200"/>
          </a:xfrm>
          <a:prstGeom prst="rect">
            <a:avLst/>
          </a:prstGeom>
        </p:spPr>
      </p:pic>
      <p:sp>
        <p:nvSpPr>
          <p:cNvPr id="4" name="TextBox 3">
            <a:extLst>
              <a:ext uri="{FF2B5EF4-FFF2-40B4-BE49-F238E27FC236}">
                <a16:creationId xmlns:a16="http://schemas.microsoft.com/office/drawing/2014/main" id="{351108C5-C1E5-017F-C27D-04F4E26E6521}"/>
              </a:ext>
            </a:extLst>
          </p:cNvPr>
          <p:cNvSpPr txBox="1"/>
          <p:nvPr/>
        </p:nvSpPr>
        <p:spPr>
          <a:xfrm>
            <a:off x="10328799" y="6346183"/>
            <a:ext cx="1348285" cy="253916"/>
          </a:xfrm>
          <a:prstGeom prst="rect">
            <a:avLst/>
          </a:prstGeom>
          <a:noFill/>
        </p:spPr>
        <p:txBody>
          <a:bodyPr wrap="square" rtlCol="0">
            <a:spAutoFit/>
          </a:bodyPr>
          <a:lstStyle/>
          <a:p>
            <a:r>
              <a:rPr lang="en-US" sz="1000" i="1" dirty="0">
                <a:solidFill>
                  <a:srgbClr val="002C5A"/>
                </a:solidFill>
                <a:latin typeface="Arial" panose="020B0604020202020204" pitchFamily="34" charset="0"/>
                <a:cs typeface="Arial" panose="020B0604020202020204" pitchFamily="34" charset="0"/>
              </a:rPr>
              <a:t>Click on the arrow.</a:t>
            </a:r>
          </a:p>
        </p:txBody>
      </p:sp>
      <p:pic>
        <p:nvPicPr>
          <p:cNvPr id="10" name="Picture 9" descr="A red and blue symbols&#10;&#10;AI-generated content may be incorrect.">
            <a:extLst>
              <a:ext uri="{FF2B5EF4-FFF2-40B4-BE49-F238E27FC236}">
                <a16:creationId xmlns:a16="http://schemas.microsoft.com/office/drawing/2014/main" id="{6EA62C59-F17C-6B1A-F1A0-B64E72B5A0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303" y="1783899"/>
            <a:ext cx="1282537" cy="500342"/>
          </a:xfrm>
          <a:prstGeom prst="rect">
            <a:avLst/>
          </a:prstGeom>
        </p:spPr>
      </p:pic>
    </p:spTree>
    <p:custDataLst>
      <p:tags r:id="rId1"/>
    </p:custDataLst>
    <p:extLst>
      <p:ext uri="{BB962C8B-B14F-4D97-AF65-F5344CB8AC3E}">
        <p14:creationId xmlns:p14="http://schemas.microsoft.com/office/powerpoint/2010/main" val="21481078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CB19A-AEBA-D2BB-B121-72C51902B193}"/>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DC128621-C2C9-2B63-CBD0-3B63BB970D5C}"/>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FCB38A3E-A3B2-6598-BF00-8DAF7BEE87B1}"/>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5D68EF3-CDB4-8E4A-BA5C-075D55127A6A}"/>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7B202A47-2926-78BF-8876-2436ED51D49E}"/>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EAC8164F-ACC9-EBFD-E72A-FD9A50A2200E}"/>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851A0-CC88-AAFC-393B-1272821312EB}"/>
              </a:ext>
            </a:extLst>
          </p:cNvPr>
          <p:cNvSpPr txBox="1"/>
          <p:nvPr/>
        </p:nvSpPr>
        <p:spPr>
          <a:xfrm>
            <a:off x="1100665" y="2090348"/>
            <a:ext cx="5358008" cy="2993576"/>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is the primary driver pushing companies to adopt sustainability practices in their supply chains?</a:t>
            </a: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Internal motivation</a:t>
            </a: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Emergence of new regulations, stakeholder expectations, and business imperatives</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Social media trends</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Employee interest in environmental issues</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AE43B69-9AD4-B85B-E185-430EEB823B5D}"/>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488E0A2-7EAD-BDC5-459D-4B80FF61AF75}"/>
              </a:ext>
            </a:extLst>
          </p:cNvPr>
          <p:cNvSpPr txBox="1"/>
          <p:nvPr/>
        </p:nvSpPr>
        <p:spPr>
          <a:xfrm>
            <a:off x="8140858" y="2977446"/>
            <a:ext cx="3514848" cy="2031325"/>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Both internal and external drivers push companies toward sustainability. While internal motivation and social or employee influences play a role, the most significant and widespread driver is the combination of regulatory requirements, stakeholder pressure, and strategic business needs.</a:t>
            </a:r>
          </a:p>
        </p:txBody>
      </p:sp>
      <p:pic>
        <p:nvPicPr>
          <p:cNvPr id="8" name="Graphic 7" descr="Checkmark with solid fill">
            <a:extLst>
              <a:ext uri="{FF2B5EF4-FFF2-40B4-BE49-F238E27FC236}">
                <a16:creationId xmlns:a16="http://schemas.microsoft.com/office/drawing/2014/main" id="{3C5B98E8-C4F8-D187-6A49-711389D469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279" y="2203464"/>
            <a:ext cx="476763" cy="476763"/>
          </a:xfrm>
          <a:prstGeom prst="rect">
            <a:avLst/>
          </a:prstGeom>
        </p:spPr>
      </p:pic>
      <p:sp>
        <p:nvSpPr>
          <p:cNvPr id="9" name="TextBox 8">
            <a:extLst>
              <a:ext uri="{FF2B5EF4-FFF2-40B4-BE49-F238E27FC236}">
                <a16:creationId xmlns:a16="http://schemas.microsoft.com/office/drawing/2014/main" id="{4BD2DE3D-933B-EC40-0CAA-242E6E21E3CE}"/>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3/4 </a:t>
            </a:r>
          </a:p>
        </p:txBody>
      </p:sp>
    </p:spTree>
    <p:custDataLst>
      <p:tags r:id="rId1"/>
    </p:custDataLst>
    <p:extLst>
      <p:ext uri="{BB962C8B-B14F-4D97-AF65-F5344CB8AC3E}">
        <p14:creationId xmlns:p14="http://schemas.microsoft.com/office/powerpoint/2010/main" val="8381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7069-7D04-0CF4-FDC1-38610A6828B0}"/>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961B0952-B139-1BAE-A71D-C67DB8A3FD33}"/>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2BEA142A-A57A-2101-FCD0-9A612850C24A}"/>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DF604D2-54EB-6EC6-51A6-83EFF7AD5090}"/>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04C69D46-E8A4-0A54-CDA0-0D860E37E28B}"/>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51D6CCE4-A113-14D3-4B0F-F12B06FE8DC2}"/>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08BE99-D80A-2FF7-39FC-FCC05B38A1FA}"/>
              </a:ext>
            </a:extLst>
          </p:cNvPr>
          <p:cNvSpPr txBox="1"/>
          <p:nvPr/>
        </p:nvSpPr>
        <p:spPr>
          <a:xfrm>
            <a:off x="1100665" y="2090348"/>
            <a:ext cx="5358008" cy="2993576"/>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is the primary driver pushing companies to adopt sustainability practices in their supply chains?</a:t>
            </a:r>
          </a:p>
          <a:p>
            <a:pPr lvl="0">
              <a:lnSpc>
                <a:spcPct val="115000"/>
              </a:lnSpc>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Internal motivation</a:t>
            </a: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Emergence of new regulations, stakeholder expectations, and business imperatives</a:t>
            </a: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Social media trends</a:t>
            </a: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Employee interest in environmental issues</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FE352E3-FC78-804C-2BC0-6C936B0EEC7F}"/>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38DD924-FB7B-687C-1EE1-3D1E97C554F8}"/>
              </a:ext>
            </a:extLst>
          </p:cNvPr>
          <p:cNvSpPr txBox="1"/>
          <p:nvPr/>
        </p:nvSpPr>
        <p:spPr>
          <a:xfrm>
            <a:off x="8140858" y="2977446"/>
            <a:ext cx="3514848" cy="2031325"/>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Both internal and external drivers push companies toward sustainability. While internal motivation and social or employee influences play a role, the most significant and widespread driver is the combination of regulatory requirements, stakeholder pressure, and strategic business needs.</a:t>
            </a:r>
          </a:p>
        </p:txBody>
      </p:sp>
      <p:pic>
        <p:nvPicPr>
          <p:cNvPr id="9" name="Picture 8">
            <a:extLst>
              <a:ext uri="{FF2B5EF4-FFF2-40B4-BE49-F238E27FC236}">
                <a16:creationId xmlns:a16="http://schemas.microsoft.com/office/drawing/2014/main" id="{D3BCF3DA-534B-49B1-8B90-38083B1B4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133" y="2305089"/>
            <a:ext cx="381053" cy="381053"/>
          </a:xfrm>
          <a:prstGeom prst="rect">
            <a:avLst/>
          </a:prstGeom>
        </p:spPr>
      </p:pic>
      <p:sp>
        <p:nvSpPr>
          <p:cNvPr id="10" name="TextBox 9">
            <a:extLst>
              <a:ext uri="{FF2B5EF4-FFF2-40B4-BE49-F238E27FC236}">
                <a16:creationId xmlns:a16="http://schemas.microsoft.com/office/drawing/2014/main" id="{DF99BDC1-C692-16F2-4B7E-327906F2E30B}"/>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3/4 </a:t>
            </a:r>
          </a:p>
        </p:txBody>
      </p:sp>
    </p:spTree>
    <p:custDataLst>
      <p:tags r:id="rId1"/>
    </p:custDataLst>
    <p:extLst>
      <p:ext uri="{BB962C8B-B14F-4D97-AF65-F5344CB8AC3E}">
        <p14:creationId xmlns:p14="http://schemas.microsoft.com/office/powerpoint/2010/main" val="331610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B2E9C-72D8-F493-E9E6-675AD3C901FC}"/>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7D113243-002C-1DEB-9292-974648BF2A27}"/>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AF678EDA-9E78-0886-CFF5-489E5C2D59AB}"/>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2FEE2B3-7EA8-7925-9D76-2905FEF12E66}"/>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AA2528D9-7DBB-B244-C9C9-B68E812549ED}"/>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E88CCACA-35D0-F861-C352-BBF4F0CAD561}"/>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AA0F70F-573E-70DF-6728-92D1AF87FAF8}"/>
              </a:ext>
            </a:extLst>
          </p:cNvPr>
          <p:cNvSpPr txBox="1"/>
          <p:nvPr/>
        </p:nvSpPr>
        <p:spPr>
          <a:xfrm>
            <a:off x="1100665" y="2090348"/>
            <a:ext cx="5358008" cy="2591928"/>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are companies expected to do regarding human rights and environmental impacts in their supply chain?</a:t>
            </a:r>
          </a:p>
          <a:p>
            <a:pPr lvl="0">
              <a:lnSpc>
                <a:spcPct val="115000"/>
              </a:lnSpc>
            </a:pPr>
            <a:b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b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Only focus on their direct operations</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Focus on their full supply chain</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Focus only on compliance with local laws </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7682430-A16A-D97D-D70F-4432239CB058}"/>
              </a:ext>
            </a:extLst>
          </p:cNvPr>
          <p:cNvSpPr/>
          <p:nvPr/>
        </p:nvSpPr>
        <p:spPr>
          <a:xfrm>
            <a:off x="6095998" y="5602391"/>
            <a:ext cx="1045192" cy="383594"/>
          </a:xfrm>
          <a:prstGeom prst="rect">
            <a:avLst/>
          </a:prstGeom>
          <a:solidFill>
            <a:srgbClr val="002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Answer</a:t>
            </a:r>
          </a:p>
        </p:txBody>
      </p:sp>
      <p:sp>
        <p:nvSpPr>
          <p:cNvPr id="2" name="TextBox 1">
            <a:extLst>
              <a:ext uri="{FF2B5EF4-FFF2-40B4-BE49-F238E27FC236}">
                <a16:creationId xmlns:a16="http://schemas.microsoft.com/office/drawing/2014/main" id="{CBABDC91-5FE8-1BEB-0304-F720B1BBA170}"/>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4/4 </a:t>
            </a:r>
          </a:p>
        </p:txBody>
      </p:sp>
    </p:spTree>
    <p:custDataLst>
      <p:tags r:id="rId1"/>
    </p:custDataLst>
    <p:extLst>
      <p:ext uri="{BB962C8B-B14F-4D97-AF65-F5344CB8AC3E}">
        <p14:creationId xmlns:p14="http://schemas.microsoft.com/office/powerpoint/2010/main" val="126139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644A-B4C6-2CC4-66EA-8655ABB94F8D}"/>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FCD40304-406A-84F1-C234-CCF598820DB7}"/>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5A48D8FA-F915-0352-1C9D-FF6392E3DB07}"/>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AE287F0-5A3D-CE9B-C63A-C21ED742C870}"/>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765D84C7-DCDF-9FB9-BA0E-22101C50772D}"/>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D0744BE4-7957-4EE4-F1E8-BCE0066FF60A}"/>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DC56DD-1EF1-D2B6-3D79-CF4B65938918}"/>
              </a:ext>
            </a:extLst>
          </p:cNvPr>
          <p:cNvSpPr txBox="1"/>
          <p:nvPr/>
        </p:nvSpPr>
        <p:spPr>
          <a:xfrm>
            <a:off x="1100665" y="2090348"/>
            <a:ext cx="5358008" cy="2591928"/>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are companies expected to do regarding human rights and environmental impacts in their supply chain?</a:t>
            </a:r>
          </a:p>
          <a:p>
            <a:pPr lvl="0">
              <a:lnSpc>
                <a:spcPct val="115000"/>
              </a:lnSpc>
            </a:pPr>
            <a:b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b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Only focus on their direct operations</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Focus on their full supply chain</a:t>
            </a:r>
            <a:endPar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Focus only on compliance with local laws </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DB89EA9-1D24-7ADF-4B8E-4BDACDBB4296}"/>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4B2B3A-7C7F-77FF-9AC3-1ED9E1AF4B69}"/>
              </a:ext>
            </a:extLst>
          </p:cNvPr>
          <p:cNvSpPr txBox="1"/>
          <p:nvPr/>
        </p:nvSpPr>
        <p:spPr>
          <a:xfrm>
            <a:off x="8140858" y="2977446"/>
            <a:ext cx="3514848" cy="1815882"/>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Companies are expected to identify, assess, prevent, mitigate, and account for human rights and environmental impacts not just in their own operations, but throughout their entire supply chain. It's a proactive and ongoing responsibility.</a:t>
            </a:r>
          </a:p>
        </p:txBody>
      </p:sp>
      <p:pic>
        <p:nvPicPr>
          <p:cNvPr id="8" name="Graphic 7" descr="Checkmark with solid fill">
            <a:extLst>
              <a:ext uri="{FF2B5EF4-FFF2-40B4-BE49-F238E27FC236}">
                <a16:creationId xmlns:a16="http://schemas.microsoft.com/office/drawing/2014/main" id="{F06DE91D-7AAC-5766-1CFD-F5F9185C4E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279" y="2203464"/>
            <a:ext cx="476763" cy="476763"/>
          </a:xfrm>
          <a:prstGeom prst="rect">
            <a:avLst/>
          </a:prstGeom>
        </p:spPr>
      </p:pic>
      <p:sp>
        <p:nvSpPr>
          <p:cNvPr id="10" name="TextBox 9">
            <a:extLst>
              <a:ext uri="{FF2B5EF4-FFF2-40B4-BE49-F238E27FC236}">
                <a16:creationId xmlns:a16="http://schemas.microsoft.com/office/drawing/2014/main" id="{55DD540C-9894-7C8D-CD2E-BB9C94761974}"/>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4/4 </a:t>
            </a:r>
          </a:p>
        </p:txBody>
      </p:sp>
    </p:spTree>
    <p:custDataLst>
      <p:tags r:id="rId1"/>
    </p:custDataLst>
    <p:extLst>
      <p:ext uri="{BB962C8B-B14F-4D97-AF65-F5344CB8AC3E}">
        <p14:creationId xmlns:p14="http://schemas.microsoft.com/office/powerpoint/2010/main" val="15394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4991-7E0B-11FA-7329-6352DB4AAF0B}"/>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79322149-B37D-9EC2-9FE6-A41863238885}"/>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549A6D0A-1DD3-EDDA-4370-9A876E5B30A1}"/>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1BC40E1-226D-7097-FD42-0D805137C3D6}"/>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DFBC4F83-A3C8-CCA7-E4A3-31D25FD97D78}"/>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Quiz</a:t>
            </a:r>
          </a:p>
        </p:txBody>
      </p:sp>
      <p:sp>
        <p:nvSpPr>
          <p:cNvPr id="7" name="Rectangle 6">
            <a:extLst>
              <a:ext uri="{FF2B5EF4-FFF2-40B4-BE49-F238E27FC236}">
                <a16:creationId xmlns:a16="http://schemas.microsoft.com/office/drawing/2014/main" id="{8BAFD274-60EA-7C9B-8630-FF06F57B5C32}"/>
              </a:ext>
            </a:extLst>
          </p:cNvPr>
          <p:cNvSpPr/>
          <p:nvPr/>
        </p:nvSpPr>
        <p:spPr>
          <a:xfrm>
            <a:off x="775649" y="1824901"/>
            <a:ext cx="670159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57BAE1-337A-180F-5D14-CF85F28ED7D3}"/>
              </a:ext>
            </a:extLst>
          </p:cNvPr>
          <p:cNvSpPr txBox="1"/>
          <p:nvPr/>
        </p:nvSpPr>
        <p:spPr>
          <a:xfrm>
            <a:off x="1100665" y="2090348"/>
            <a:ext cx="5358008" cy="2591928"/>
          </a:xfrm>
          <a:prstGeom prst="rect">
            <a:avLst/>
          </a:prstGeom>
          <a:noFill/>
        </p:spPr>
        <p:txBody>
          <a:bodyPr wrap="square">
            <a:spAutoFit/>
          </a:bodyPr>
          <a:lstStyle/>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What are companies expected to do regarding human rights and environmental impacts in their supply chain?</a:t>
            </a:r>
          </a:p>
          <a:p>
            <a:pPr lvl="0">
              <a:lnSpc>
                <a:spcPct val="115000"/>
              </a:lnSpc>
            </a:pPr>
            <a:b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b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Only focus on their direct operations</a:t>
            </a:r>
            <a:endParaRPr lang="en-US" sz="1400" b="1"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Focus on their full supply chain</a:t>
            </a:r>
            <a:endParaRPr lang="en-US" sz="1400" dirty="0">
              <a:solidFill>
                <a:srgbClr val="002C5A"/>
              </a:solidFill>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spcBef>
                <a:spcPts val="600"/>
              </a:spcBef>
              <a:spcAft>
                <a:spcPts val="600"/>
              </a:spcAft>
              <a:buFont typeface="Courier New" panose="02070309020205020404" pitchFamily="49" charset="0"/>
              <a:buChar char="o"/>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Focus only on compliance with local laws </a:t>
            </a:r>
          </a:p>
          <a:p>
            <a:pPr marL="285750" lvl="0" indent="-285750">
              <a:lnSpc>
                <a:spcPct val="115000"/>
              </a:lnSpc>
              <a:spcBef>
                <a:spcPts val="600"/>
              </a:spcBef>
              <a:spcAft>
                <a:spcPts val="600"/>
              </a:spcAft>
              <a:buFont typeface="Courier New" panose="02070309020205020404" pitchFamily="49" charset="0"/>
              <a:buChar char="o"/>
            </a:pPr>
            <a:endPar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A3E0CE-48F5-9E08-97BE-E8A50691E251}"/>
              </a:ext>
            </a:extLst>
          </p:cNvPr>
          <p:cNvSpPr/>
          <p:nvPr/>
        </p:nvSpPr>
        <p:spPr>
          <a:xfrm>
            <a:off x="7802262" y="1824901"/>
            <a:ext cx="4398307" cy="436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BEA272-B7AD-6E79-125F-6FF8C3EA8423}"/>
              </a:ext>
            </a:extLst>
          </p:cNvPr>
          <p:cNvSpPr txBox="1"/>
          <p:nvPr/>
        </p:nvSpPr>
        <p:spPr>
          <a:xfrm>
            <a:off x="8140858" y="2977446"/>
            <a:ext cx="3514848" cy="1815882"/>
          </a:xfrm>
          <a:prstGeom prst="rect">
            <a:avLst/>
          </a:prstGeom>
          <a:noFill/>
        </p:spPr>
        <p:txBody>
          <a:bodyPr wrap="square">
            <a:spAutoFit/>
          </a:bodyPr>
          <a:lstStyle/>
          <a:p>
            <a:pPr marL="0" indent="0">
              <a:buNone/>
            </a:pPr>
            <a:r>
              <a:rPr lang="en-US" sz="1400" b="1" dirty="0">
                <a:solidFill>
                  <a:srgbClr val="002C5A"/>
                </a:solidFill>
                <a:latin typeface="Arial"/>
                <a:cs typeface="Arial"/>
              </a:rPr>
              <a:t>This answer is not correct.</a:t>
            </a:r>
          </a:p>
          <a:p>
            <a:pPr marL="0" indent="0">
              <a:buNone/>
            </a:pPr>
            <a:endParaRPr lang="en-US" sz="1400" dirty="0">
              <a:solidFill>
                <a:srgbClr val="002C5A"/>
              </a:solidFill>
              <a:latin typeface="Arial"/>
              <a:cs typeface="Arial"/>
            </a:endParaRPr>
          </a:p>
          <a:p>
            <a:r>
              <a:rPr lang="en-US" sz="1400" dirty="0">
                <a:solidFill>
                  <a:srgbClr val="002C5A"/>
                </a:solidFill>
                <a:latin typeface="Arial"/>
                <a:cs typeface="Arial"/>
              </a:rPr>
              <a:t>Companies are expected to identify, assess, prevent, mitigate, and account for human rights and environmental impacts not just in their own operations, but throughout their entire supply chain. It's a proactive and ongoing responsibility.</a:t>
            </a:r>
          </a:p>
        </p:txBody>
      </p:sp>
      <p:pic>
        <p:nvPicPr>
          <p:cNvPr id="12" name="Graphic 11" descr="Close with solid fill">
            <a:extLst>
              <a:ext uri="{FF2B5EF4-FFF2-40B4-BE49-F238E27FC236}">
                <a16:creationId xmlns:a16="http://schemas.microsoft.com/office/drawing/2014/main" id="{080437ED-BC79-C881-B4F5-398CED3BEE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2896" y="2291645"/>
            <a:ext cx="457200" cy="457200"/>
          </a:xfrm>
          <a:prstGeom prst="rect">
            <a:avLst/>
          </a:prstGeom>
        </p:spPr>
      </p:pic>
      <p:sp>
        <p:nvSpPr>
          <p:cNvPr id="8" name="TextBox 7">
            <a:extLst>
              <a:ext uri="{FF2B5EF4-FFF2-40B4-BE49-F238E27FC236}">
                <a16:creationId xmlns:a16="http://schemas.microsoft.com/office/drawing/2014/main" id="{536BB015-131A-DE9C-75A3-EF7AED67E72B}"/>
              </a:ext>
            </a:extLst>
          </p:cNvPr>
          <p:cNvSpPr txBox="1"/>
          <p:nvPr/>
        </p:nvSpPr>
        <p:spPr>
          <a:xfrm>
            <a:off x="845574" y="1311945"/>
            <a:ext cx="1858297" cy="338554"/>
          </a:xfrm>
          <a:prstGeom prst="rect">
            <a:avLst/>
          </a:prstGeom>
          <a:noFill/>
        </p:spPr>
        <p:txBody>
          <a:bodyPr wrap="square" rtlCol="0">
            <a:spAutoFit/>
          </a:bodyPr>
          <a:lstStyle/>
          <a:p>
            <a:r>
              <a:rPr lang="en-GB" sz="1600" dirty="0">
                <a:solidFill>
                  <a:schemeClr val="bg1"/>
                </a:solidFill>
                <a:latin typeface="PPF Display" panose="00000500000000000000" pitchFamily="2" charset="0"/>
              </a:rPr>
              <a:t>Question 4/4 </a:t>
            </a:r>
          </a:p>
        </p:txBody>
      </p:sp>
    </p:spTree>
    <p:custDataLst>
      <p:tags r:id="rId1"/>
    </p:custDataLst>
    <p:extLst>
      <p:ext uri="{BB962C8B-B14F-4D97-AF65-F5344CB8AC3E}">
        <p14:creationId xmlns:p14="http://schemas.microsoft.com/office/powerpoint/2010/main" val="422122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24940-26E9-82FB-9159-61181AA338A2}"/>
            </a:ext>
          </a:extLst>
        </p:cNvPr>
        <p:cNvGrpSpPr/>
        <p:nvPr/>
      </p:nvGrpSpPr>
      <p:grpSpPr>
        <a:xfrm>
          <a:off x="0" y="0"/>
          <a:ext cx="0" cy="0"/>
          <a:chOff x="0" y="0"/>
          <a:chExt cx="0" cy="0"/>
        </a:xfrm>
      </p:grpSpPr>
      <p:pic>
        <p:nvPicPr>
          <p:cNvPr id="6" name="Picture 5" descr="A building with a green hill in the background&#10;&#10;AI-generated content may be incorrect.">
            <a:extLst>
              <a:ext uri="{FF2B5EF4-FFF2-40B4-BE49-F238E27FC236}">
                <a16:creationId xmlns:a16="http://schemas.microsoft.com/office/drawing/2014/main" id="{3A84343B-8FAE-9E13-15DE-C16E49324AA9}"/>
              </a:ext>
            </a:extLst>
          </p:cNvPr>
          <p:cNvPicPr>
            <a:picLocks noChangeAspect="1"/>
          </p:cNvPicPr>
          <p:nvPr/>
        </p:nvPicPr>
        <p:blipFill>
          <a:blip r:embed="rId3">
            <a:extLst>
              <a:ext uri="{28A0092B-C50C-407E-A947-70E740481C1C}">
                <a14:useLocalDpi xmlns:a14="http://schemas.microsoft.com/office/drawing/2010/main" val="0"/>
              </a:ext>
            </a:extLst>
          </a:blip>
          <a:srcRect t="15568"/>
          <a:stretch>
            <a:fillRect/>
          </a:stretch>
        </p:blipFill>
        <p:spPr>
          <a:xfrm>
            <a:off x="-1" y="-1"/>
            <a:ext cx="12192001" cy="6857999"/>
          </a:xfrm>
          <a:prstGeom prst="rect">
            <a:avLst/>
          </a:prstGeom>
        </p:spPr>
      </p:pic>
      <p:sp>
        <p:nvSpPr>
          <p:cNvPr id="23" name="Rectangle 22">
            <a:extLst>
              <a:ext uri="{FF2B5EF4-FFF2-40B4-BE49-F238E27FC236}">
                <a16:creationId xmlns:a16="http://schemas.microsoft.com/office/drawing/2014/main" id="{8F920122-1E90-A9AA-9FA7-D41A9A626281}"/>
              </a:ext>
            </a:extLst>
          </p:cNvPr>
          <p:cNvSpPr/>
          <p:nvPr/>
        </p:nvSpPr>
        <p:spPr>
          <a:xfrm>
            <a:off x="-2" y="1"/>
            <a:ext cx="12192000" cy="6857999"/>
          </a:xfrm>
          <a:prstGeom prst="rect">
            <a:avLst/>
          </a:prstGeom>
          <a:solidFill>
            <a:srgbClr val="002C5A">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3F2279B-438C-995D-8BC9-BC49DB7850C9}"/>
              </a:ext>
            </a:extLst>
          </p:cNvPr>
          <p:cNvSpPr/>
          <p:nvPr/>
        </p:nvSpPr>
        <p:spPr>
          <a:xfrm>
            <a:off x="0" y="-1"/>
            <a:ext cx="12192000" cy="115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C5A"/>
              </a:solidFill>
            </a:endParaRPr>
          </a:p>
        </p:txBody>
      </p:sp>
      <p:sp>
        <p:nvSpPr>
          <p:cNvPr id="5" name="TextBox 4">
            <a:extLst>
              <a:ext uri="{FF2B5EF4-FFF2-40B4-BE49-F238E27FC236}">
                <a16:creationId xmlns:a16="http://schemas.microsoft.com/office/drawing/2014/main" id="{A8842CF1-3B29-3B46-EEC7-5F071AE66C49}"/>
              </a:ext>
            </a:extLst>
          </p:cNvPr>
          <p:cNvSpPr txBox="1"/>
          <p:nvPr/>
        </p:nvSpPr>
        <p:spPr>
          <a:xfrm>
            <a:off x="775649" y="349858"/>
            <a:ext cx="9973101" cy="461665"/>
          </a:xfrm>
          <a:prstGeom prst="rect">
            <a:avLst/>
          </a:prstGeom>
          <a:noFill/>
        </p:spPr>
        <p:txBody>
          <a:bodyPr wrap="square">
            <a:spAutoFit/>
          </a:bodyPr>
          <a:lstStyle/>
          <a:p>
            <a:r>
              <a:rPr lang="en-US" sz="2400" b="1" dirty="0">
                <a:solidFill>
                  <a:srgbClr val="002C5A"/>
                </a:solidFill>
                <a:latin typeface="PPF Display" panose="00000500000000000000" pitchFamily="2" charset="0"/>
                <a:cs typeface="Arial" panose="020B0604020202020204" pitchFamily="34" charset="0"/>
              </a:rPr>
              <a:t>Thank you!</a:t>
            </a:r>
          </a:p>
        </p:txBody>
      </p:sp>
      <p:sp>
        <p:nvSpPr>
          <p:cNvPr id="7" name="Rectangle 6">
            <a:extLst>
              <a:ext uri="{FF2B5EF4-FFF2-40B4-BE49-F238E27FC236}">
                <a16:creationId xmlns:a16="http://schemas.microsoft.com/office/drawing/2014/main" id="{1A339E33-15C6-DB3D-B9C3-31ABA1D74E1C}"/>
              </a:ext>
            </a:extLst>
          </p:cNvPr>
          <p:cNvSpPr/>
          <p:nvPr/>
        </p:nvSpPr>
        <p:spPr>
          <a:xfrm>
            <a:off x="775649" y="1824901"/>
            <a:ext cx="6701597" cy="503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445E4B-1517-4254-CBA1-114C75F095F6}"/>
              </a:ext>
            </a:extLst>
          </p:cNvPr>
          <p:cNvSpPr txBox="1"/>
          <p:nvPr/>
        </p:nvSpPr>
        <p:spPr>
          <a:xfrm>
            <a:off x="1100665" y="2090348"/>
            <a:ext cx="5358008" cy="566758"/>
          </a:xfrm>
          <a:prstGeom prst="rect">
            <a:avLst/>
          </a:prstGeom>
          <a:noFill/>
        </p:spPr>
        <p:txBody>
          <a:bodyPr wrap="square">
            <a:spAutoFit/>
          </a:bodyPr>
          <a:lstStyle/>
          <a:p>
            <a:pPr lvl="0">
              <a:lnSpc>
                <a:spcPct val="115000"/>
              </a:lnSpc>
            </a:pP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You have completed the </a:t>
            </a:r>
          </a:p>
          <a:p>
            <a:pPr lvl="0">
              <a:lnSpc>
                <a:spcPct val="115000"/>
              </a:lnSpc>
            </a:pPr>
            <a:r>
              <a:rPr lang="en-US" sz="1400" b="1" dirty="0">
                <a:solidFill>
                  <a:srgbClr val="002C5A"/>
                </a:solidFill>
                <a:effectLst/>
                <a:latin typeface="Arial" panose="020B0604020202020204" pitchFamily="34" charset="0"/>
                <a:ea typeface="Aptos" panose="020B0004020202020204" pitchFamily="34" charset="0"/>
                <a:cs typeface="Arial" panose="020B0604020202020204" pitchFamily="34" charset="0"/>
              </a:rPr>
              <a:t>Sustainable Supply Chain Management </a:t>
            </a:r>
            <a:r>
              <a:rPr lang="en-US" sz="1400" dirty="0">
                <a:solidFill>
                  <a:srgbClr val="002C5A"/>
                </a:solidFill>
                <a:effectLst/>
                <a:latin typeface="Arial" panose="020B0604020202020204" pitchFamily="34" charset="0"/>
                <a:ea typeface="Aptos" panose="020B0004020202020204" pitchFamily="34" charset="0"/>
                <a:cs typeface="Arial" panose="020B0604020202020204" pitchFamily="34" charset="0"/>
              </a:rPr>
              <a:t>course!</a:t>
            </a:r>
          </a:p>
        </p:txBody>
      </p:sp>
      <p:sp>
        <p:nvSpPr>
          <p:cNvPr id="11" name="Rectangle 10">
            <a:extLst>
              <a:ext uri="{FF2B5EF4-FFF2-40B4-BE49-F238E27FC236}">
                <a16:creationId xmlns:a16="http://schemas.microsoft.com/office/drawing/2014/main" id="{E055680C-648C-C6BA-5664-0AE9EB6C76D7}"/>
              </a:ext>
            </a:extLst>
          </p:cNvPr>
          <p:cNvSpPr/>
          <p:nvPr/>
        </p:nvSpPr>
        <p:spPr>
          <a:xfrm>
            <a:off x="1181230" y="3641478"/>
            <a:ext cx="1081549" cy="363793"/>
          </a:xfrm>
          <a:prstGeom prst="rect">
            <a:avLst/>
          </a:prstGeom>
          <a:solidFill>
            <a:srgbClr val="002C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Menu</a:t>
            </a:r>
          </a:p>
        </p:txBody>
      </p:sp>
      <p:sp>
        <p:nvSpPr>
          <p:cNvPr id="13" name="Rectangle 12">
            <a:extLst>
              <a:ext uri="{FF2B5EF4-FFF2-40B4-BE49-F238E27FC236}">
                <a16:creationId xmlns:a16="http://schemas.microsoft.com/office/drawing/2014/main" id="{81FCC6C6-79F4-2753-78B0-EA0A0AA4C7F5}"/>
              </a:ext>
            </a:extLst>
          </p:cNvPr>
          <p:cNvSpPr/>
          <p:nvPr/>
        </p:nvSpPr>
        <p:spPr>
          <a:xfrm>
            <a:off x="2668359" y="3642852"/>
            <a:ext cx="1081549" cy="363793"/>
          </a:xfrm>
          <a:prstGeom prst="rect">
            <a:avLst/>
          </a:prstGeom>
          <a:solidFill>
            <a:srgbClr val="002C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Finish</a:t>
            </a:r>
          </a:p>
        </p:txBody>
      </p:sp>
    </p:spTree>
    <p:custDataLst>
      <p:tags r:id="rId1"/>
    </p:custDataLst>
    <p:extLst>
      <p:ext uri="{BB962C8B-B14F-4D97-AF65-F5344CB8AC3E}">
        <p14:creationId xmlns:p14="http://schemas.microsoft.com/office/powerpoint/2010/main" val="1046031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8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8022</TotalTime>
  <Words>7889</Words>
  <Application>Microsoft Office PowerPoint</Application>
  <PresentationFormat>Widescreen</PresentationFormat>
  <Paragraphs>760</Paragraphs>
  <Slides>95</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Aptos</vt:lpstr>
      <vt:lpstr>Aptos Display</vt:lpstr>
      <vt:lpstr>Arial</vt:lpstr>
      <vt:lpstr>Courier New</vt:lpstr>
      <vt:lpstr>PPF Display</vt:lpstr>
      <vt:lpstr>Office Theme</vt:lpstr>
      <vt:lpstr>PowerPoint Presentation</vt:lpstr>
      <vt:lpstr>As a telecommunications company, we have the power to connect people, foster innovation, and drive economic progress - but with that power comes the responsibility to ensure our growth does not come at the expense of the environment, governance and people.   </vt:lpstr>
      <vt:lpstr>PowerPoint Presentation</vt:lpstr>
      <vt:lpstr>This e-learning course is designed to support our business partners on their sustainability journey.   It will equip you with key knowledge, clarify our expectations, and offer practical guidance on sustainable supply chain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Vanja Stokic</dc:creator>
  <cp:lastModifiedBy>Tijana Pavlovic (RS)</cp:lastModifiedBy>
  <cp:revision>34</cp:revision>
  <dcterms:created xsi:type="dcterms:W3CDTF">2025-05-16T02:14:33Z</dcterms:created>
  <dcterms:modified xsi:type="dcterms:W3CDTF">2026-01-23T11:51:12Z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231A2D5C-895D-498F-9B26-033E6639557C</vt:lpwstr>
  </property>
  <property fmtid="{D5CDD505-2E9C-101B-9397-08002B2CF9AE}" pid="3" name="ArticulatePath">
    <vt:lpwstr>https://d.docs.live.net/b6b67c1851053dce/Desktop/EduStudio/Clients/PwC/PPF/Design template_PPF</vt:lpwstr>
  </property>
  <property fmtid="{D5CDD505-2E9C-101B-9397-08002B2CF9AE}" pid="4" name="MSIP_Label_21c6cc8a-5baf-4bd0-9202-26154949bba3_Enabled">
    <vt:lpwstr>true</vt:lpwstr>
  </property>
  <property fmtid="{D5CDD505-2E9C-101B-9397-08002B2CF9AE}" pid="5" name="MSIP_Label_21c6cc8a-5baf-4bd0-9202-26154949bba3_SetDate">
    <vt:lpwstr>2025-05-30T08:13:05Z</vt:lpwstr>
  </property>
  <property fmtid="{D5CDD505-2E9C-101B-9397-08002B2CF9AE}" pid="6" name="MSIP_Label_21c6cc8a-5baf-4bd0-9202-26154949bba3_Method">
    <vt:lpwstr>Privileged</vt:lpwstr>
  </property>
  <property fmtid="{D5CDD505-2E9C-101B-9397-08002B2CF9AE}" pid="7" name="MSIP_Label_21c6cc8a-5baf-4bd0-9202-26154949bba3_Name">
    <vt:lpwstr>public-not-protected</vt:lpwstr>
  </property>
  <property fmtid="{D5CDD505-2E9C-101B-9397-08002B2CF9AE}" pid="8" name="MSIP_Label_21c6cc8a-5baf-4bd0-9202-26154949bba3_SiteId">
    <vt:lpwstr>5ae9dff0-8701-47f6-a00b-343f3cd6bc20</vt:lpwstr>
  </property>
  <property fmtid="{D5CDD505-2E9C-101B-9397-08002B2CF9AE}" pid="9" name="MSIP_Label_21c6cc8a-5baf-4bd0-9202-26154949bba3_ActionId">
    <vt:lpwstr>c0ad3a70-460f-43e2-b134-b8336a6fb12d</vt:lpwstr>
  </property>
  <property fmtid="{D5CDD505-2E9C-101B-9397-08002B2CF9AE}" pid="10" name="MSIP_Label_21c6cc8a-5baf-4bd0-9202-26154949bba3_ContentBits">
    <vt:lpwstr>0</vt:lpwstr>
  </property>
  <property fmtid="{D5CDD505-2E9C-101B-9397-08002B2CF9AE}" pid="11" name="MSIP_Label_21c6cc8a-5baf-4bd0-9202-26154949bba3_Tag">
    <vt:lpwstr>50, 0, 1, 1</vt:lpwstr>
  </property>
  <property fmtid="{D5CDD505-2E9C-101B-9397-08002B2CF9AE}" pid="13" name="_NewReviewCycle">
    <vt:lpwstr/>
  </property>
</Properties>
</file>