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9" r:id="rId2"/>
    <p:sldId id="798" r:id="rId3"/>
    <p:sldId id="755" r:id="rId4"/>
    <p:sldId id="794" r:id="rId5"/>
    <p:sldId id="795" r:id="rId6"/>
    <p:sldId id="753" r:id="rId7"/>
    <p:sldId id="800" r:id="rId8"/>
    <p:sldId id="796" r:id="rId9"/>
    <p:sldId id="799" r:id="rId10"/>
  </p:sldIdLst>
  <p:sldSz cx="9144000" cy="6858000" type="screen4x3"/>
  <p:notesSz cx="6797675" cy="9928225"/>
  <p:defaultTextStyle>
    <a:defPPr>
      <a:defRPr lang="da-DK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CC"/>
    <a:srgbClr val="003399"/>
    <a:srgbClr val="336699"/>
    <a:srgbClr val="022442"/>
    <a:srgbClr val="0033CC"/>
    <a:srgbClr val="1B7D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B3C537E-F0CE-409C-85F1-10598EACAFDC}" v="18" dt="2024-05-22T15:58:13.19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sfarv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176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Pladsholder til dato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57B3505-DD5A-4776-8773-C02CACE2FCDD}" type="datetimeFigureOut">
              <a:rPr lang="da-DK"/>
              <a:pPr>
                <a:defRPr/>
              </a:pPr>
              <a:t>03-06-2024</a:t>
            </a:fld>
            <a:endParaRPr lang="en-GB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0A63380-F6CF-4933-B7F3-0D5560F917DD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04900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42B3338-8656-43A5-A590-04748F6FABF0}" type="datetimeFigureOut">
              <a:rPr lang="da-DK"/>
              <a:pPr>
                <a:defRPr/>
              </a:pPr>
              <a:t>03-06-2024</a:t>
            </a:fld>
            <a:endParaRPr lang="da-DK"/>
          </a:p>
        </p:txBody>
      </p:sp>
      <p:sp>
        <p:nvSpPr>
          <p:cNvPr id="4" name="Pladsholder til dias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a-DK" noProof="0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 noProof="0"/>
              <a:t>Klik for at redigere teksttypografierne i masteren</a:t>
            </a:r>
          </a:p>
          <a:p>
            <a:pPr lvl="1"/>
            <a:r>
              <a:rPr lang="da-DK" noProof="0"/>
              <a:t>Andet niveau</a:t>
            </a:r>
          </a:p>
          <a:p>
            <a:pPr lvl="2"/>
            <a:r>
              <a:rPr lang="da-DK" noProof="0"/>
              <a:t>Tredje niveau</a:t>
            </a:r>
          </a:p>
          <a:p>
            <a:pPr lvl="3"/>
            <a:r>
              <a:rPr lang="da-DK" noProof="0"/>
              <a:t>Fjerde niveau</a:t>
            </a:r>
          </a:p>
          <a:p>
            <a:pPr lvl="4"/>
            <a:r>
              <a:rPr lang="da-DK" noProof="0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4A2515A-0660-4447-B5B5-B106D63ACE95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0428938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4A2515A-0660-4447-B5B5-B106D63ACE95}" type="slidenum">
              <a:rPr lang="da-DK" smtClean="0"/>
              <a:pPr>
                <a:defRPr/>
              </a:pPr>
              <a:t>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319832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1B7D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5" name="Billede 7" descr="ngg-swans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5240338" y="3762375"/>
            <a:ext cx="4578350" cy="315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kstfelt 8"/>
          <p:cNvSpPr txBox="1"/>
          <p:nvPr userDrawn="1"/>
        </p:nvSpPr>
        <p:spPr>
          <a:xfrm>
            <a:off x="685800" y="647700"/>
            <a:ext cx="2389188" cy="2936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00" err="1">
                <a:solidFill>
                  <a:srgbClr val="022442"/>
                </a:solidFill>
                <a:latin typeface="Arial"/>
                <a:cs typeface="Arial"/>
              </a:rPr>
              <a:t>Præsentation</a:t>
            </a:r>
            <a:r>
              <a:rPr lang="en-GB" sz="1300">
                <a:solidFill>
                  <a:srgbClr val="022442"/>
                </a:solidFill>
                <a:latin typeface="Arial"/>
                <a:cs typeface="Arial"/>
              </a:rPr>
              <a:t>:</a:t>
            </a:r>
          </a:p>
        </p:txBody>
      </p:sp>
      <p:sp>
        <p:nvSpPr>
          <p:cNvPr id="7" name="Rektangel 9"/>
          <p:cNvSpPr/>
          <p:nvPr userDrawn="1"/>
        </p:nvSpPr>
        <p:spPr>
          <a:xfrm>
            <a:off x="792163" y="2976563"/>
            <a:ext cx="180975" cy="14287"/>
          </a:xfrm>
          <a:prstGeom prst="rect">
            <a:avLst/>
          </a:prstGeom>
          <a:solidFill>
            <a:srgbClr val="02244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999550"/>
            <a:ext cx="7772400" cy="14700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/>
              <a:t>Klik for at redigere i master</a:t>
            </a:r>
            <a:endParaRPr lang="en-GB"/>
          </a:p>
        </p:txBody>
      </p:sp>
      <p:sp>
        <p:nvSpPr>
          <p:cNvPr id="15" name="Pladsholder til tekst 14"/>
          <p:cNvSpPr>
            <a:spLocks noGrp="1"/>
          </p:cNvSpPr>
          <p:nvPr>
            <p:ph type="body" sz="quarter" idx="10"/>
          </p:nvPr>
        </p:nvSpPr>
        <p:spPr>
          <a:xfrm>
            <a:off x="685802" y="2994490"/>
            <a:ext cx="4074362" cy="1490185"/>
          </a:xfrm>
        </p:spPr>
        <p:txBody>
          <a:bodyPr rtlCol="0">
            <a:normAutofit/>
          </a:bodyPr>
          <a:lstStyle>
            <a:lvl1pPr marL="0" indent="0">
              <a:buFontTx/>
              <a:buNone/>
              <a:defRPr lang="en-GB" sz="1300" b="0" i="1" cap="none" baseline="0" dirty="0">
                <a:solidFill>
                  <a:schemeClr val="bg1"/>
                </a:solidFill>
                <a:ea typeface="+mj-ea"/>
              </a:defRPr>
            </a:lvl1pPr>
          </a:lstStyle>
          <a:p>
            <a:pPr lvl="0"/>
            <a:r>
              <a:rPr lang="en-US" err="1"/>
              <a:t>Klik for at redigere typografi i masteren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  <a:endParaRPr lang="en-GB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  <a:endParaRPr lang="en-GB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2007003"/>
            <a:ext cx="4038600" cy="41191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GB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2007003"/>
            <a:ext cx="4038600" cy="41191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Klik for at redigere i master</a:t>
            </a:r>
            <a:endParaRPr lang="en-GB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2094616"/>
            <a:ext cx="4040188" cy="639762"/>
          </a:xfrm>
        </p:spPr>
        <p:txBody>
          <a:bodyPr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752969"/>
            <a:ext cx="4040188" cy="337319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GB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2094616"/>
            <a:ext cx="4041775" cy="639762"/>
          </a:xfrm>
        </p:spPr>
        <p:txBody>
          <a:bodyPr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752969"/>
            <a:ext cx="4041775" cy="337319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4"/>
          <p:cNvSpPr/>
          <p:nvPr userDrawn="1"/>
        </p:nvSpPr>
        <p:spPr>
          <a:xfrm>
            <a:off x="434975" y="496888"/>
            <a:ext cx="560388" cy="2317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ut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1B7D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3" name="Rektangel 9"/>
          <p:cNvSpPr/>
          <p:nvPr userDrawn="1"/>
        </p:nvSpPr>
        <p:spPr>
          <a:xfrm>
            <a:off x="295275" y="5951538"/>
            <a:ext cx="179388" cy="14287"/>
          </a:xfrm>
          <a:prstGeom prst="rect">
            <a:avLst/>
          </a:prstGeom>
          <a:solidFill>
            <a:srgbClr val="02244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4" name="Billede 2" descr="ngg-contact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295275" y="6129338"/>
            <a:ext cx="90170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Billede 3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7148513" y="5748338"/>
            <a:ext cx="1649412" cy="79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kstfelt 5"/>
          <p:cNvSpPr txBox="1"/>
          <p:nvPr userDrawn="1"/>
        </p:nvSpPr>
        <p:spPr>
          <a:xfrm>
            <a:off x="585788" y="2957513"/>
            <a:ext cx="7958137" cy="82232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spcBef>
                <a:spcPct val="0"/>
              </a:spcBef>
              <a:buNone/>
              <a:defRPr sz="2800" b="1" cap="all" baseline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GB" err="1"/>
              <a:t>Tak</a:t>
            </a:r>
            <a:r>
              <a:rPr lang="en-GB"/>
              <a:t>!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D48CCA6-FA3D-9252-A227-8C0477A795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66CA6A63-956F-4245-E433-90D0E1AB81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5F945155-6A78-CAC4-0F54-33848383AA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7A686-80FC-D748-8FD6-5C00FF625C27}" type="datetimeFigureOut">
              <a:rPr lang="da-DK" smtClean="0"/>
              <a:t>03-06-2024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731E41B4-8B81-80E8-5C70-EF343747CC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08D1CDF5-9C11-E2FC-8429-985AAD16E6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9FC5E-0495-AA4C-8361-73A13381141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652394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377825" y="754063"/>
            <a:ext cx="8509000" cy="1143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da-DK"/>
              <a:t>KLIK FOR AT REDIGERE I MASTEREN</a:t>
            </a:r>
            <a:endParaRPr lang="en-GB"/>
          </a:p>
        </p:txBody>
      </p:sp>
      <p:sp>
        <p:nvSpPr>
          <p:cNvPr id="1027" name="Pladsholder til tekst 2"/>
          <p:cNvSpPr>
            <a:spLocks noGrp="1"/>
          </p:cNvSpPr>
          <p:nvPr>
            <p:ph type="body" idx="1"/>
          </p:nvPr>
        </p:nvSpPr>
        <p:spPr bwMode="auto">
          <a:xfrm>
            <a:off x="1047750" y="2211388"/>
            <a:ext cx="7839075" cy="391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GB"/>
          </a:p>
        </p:txBody>
      </p:sp>
      <p:sp>
        <p:nvSpPr>
          <p:cNvPr id="7" name="Rektangel 6"/>
          <p:cNvSpPr/>
          <p:nvPr/>
        </p:nvSpPr>
        <p:spPr>
          <a:xfrm>
            <a:off x="0" y="0"/>
            <a:ext cx="9144000" cy="71438"/>
          </a:xfrm>
          <a:prstGeom prst="rect">
            <a:avLst/>
          </a:prstGeom>
          <a:solidFill>
            <a:srgbClr val="1B7D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1029" name="Billede 7" descr="ngg-logo.png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824788" y="6194425"/>
            <a:ext cx="1062037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ktangel 9"/>
          <p:cNvSpPr/>
          <p:nvPr/>
        </p:nvSpPr>
        <p:spPr>
          <a:xfrm>
            <a:off x="474663" y="608013"/>
            <a:ext cx="431800" cy="36512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rgbClr val="022442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5" r:id="rId2"/>
    <p:sldLayoutId id="2147483654" r:id="rId3"/>
    <p:sldLayoutId id="2147483653" r:id="rId4"/>
    <p:sldLayoutId id="2147483652" r:id="rId5"/>
    <p:sldLayoutId id="2147483657" r:id="rId6"/>
    <p:sldLayoutId id="2147483658" r:id="rId7"/>
    <p:sldLayoutId id="2147483659" r:id="rId8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800" b="1" kern="1200" cap="all">
          <a:solidFill>
            <a:srgbClr val="1B7DFF"/>
          </a:solidFill>
          <a:latin typeface="Arial"/>
          <a:ea typeface="+mj-ea"/>
          <a:cs typeface="Arial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B7DFF"/>
          </a:solidFill>
          <a:latin typeface="Arial" charset="0"/>
          <a:cs typeface="Arial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B7DFF"/>
          </a:solidFill>
          <a:latin typeface="Arial" charset="0"/>
          <a:cs typeface="Arial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B7DFF"/>
          </a:solidFill>
          <a:latin typeface="Arial" charset="0"/>
          <a:cs typeface="Arial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B7DFF"/>
          </a:solidFill>
          <a:latin typeface="Arial" charset="0"/>
          <a:cs typeface="Arial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800" b="1">
          <a:solidFill>
            <a:srgbClr val="1B7DFF"/>
          </a:solidFill>
          <a:latin typeface="Arial" charset="0"/>
          <a:cs typeface="Arial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800" b="1">
          <a:solidFill>
            <a:srgbClr val="1B7DFF"/>
          </a:solidFill>
          <a:latin typeface="Arial" charset="0"/>
          <a:cs typeface="Arial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800" b="1">
          <a:solidFill>
            <a:srgbClr val="1B7DFF"/>
          </a:solidFill>
          <a:latin typeface="Arial" charset="0"/>
          <a:cs typeface="Arial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800" b="1">
          <a:solidFill>
            <a:srgbClr val="1B7DFF"/>
          </a:solidFill>
          <a:latin typeface="Arial" charset="0"/>
          <a:cs typeface="Arial" charset="0"/>
        </a:defRPr>
      </a:lvl9pPr>
    </p:titleStyle>
    <p:bodyStyle>
      <a:lvl1pPr marL="342900" indent="-342900" algn="l" defTabSz="457200" rtl="0" eaLnBrk="0" fontAlgn="base" hangingPunct="0">
        <a:spcBef>
          <a:spcPts val="1000"/>
        </a:spcBef>
        <a:spcAft>
          <a:spcPts val="1000"/>
        </a:spcAft>
        <a:buFont typeface="Arial" charset="0"/>
        <a:buChar char="•"/>
        <a:defRPr sz="2600" kern="1200">
          <a:solidFill>
            <a:srgbClr val="022442"/>
          </a:solidFill>
          <a:latin typeface="Arial"/>
          <a:ea typeface="+mn-ea"/>
          <a:cs typeface="Arial"/>
        </a:defRPr>
      </a:lvl1pPr>
      <a:lvl2pPr marL="742950" indent="-285750" algn="l" defTabSz="457200" rtl="0" eaLnBrk="0" fontAlgn="base" hangingPunct="0">
        <a:spcBef>
          <a:spcPts val="1000"/>
        </a:spcBef>
        <a:spcAft>
          <a:spcPts val="1000"/>
        </a:spcAft>
        <a:buFont typeface="Arial" charset="0"/>
        <a:buChar char="–"/>
        <a:defRPr sz="2200" kern="1200">
          <a:solidFill>
            <a:srgbClr val="022442"/>
          </a:solidFill>
          <a:latin typeface="Arial"/>
          <a:ea typeface="+mn-ea"/>
          <a:cs typeface="Arial"/>
        </a:defRPr>
      </a:lvl2pPr>
      <a:lvl3pPr marL="1143000" indent="-228600" algn="l" defTabSz="457200" rtl="0" eaLnBrk="0" fontAlgn="base" hangingPunct="0">
        <a:spcBef>
          <a:spcPts val="1000"/>
        </a:spcBef>
        <a:spcAft>
          <a:spcPts val="1000"/>
        </a:spcAft>
        <a:buFont typeface="Arial" charset="0"/>
        <a:buChar char="•"/>
        <a:defRPr sz="2000" kern="1200">
          <a:solidFill>
            <a:srgbClr val="022442"/>
          </a:solidFill>
          <a:latin typeface="Arial"/>
          <a:ea typeface="+mn-ea"/>
          <a:cs typeface="Arial"/>
        </a:defRPr>
      </a:lvl3pPr>
      <a:lvl4pPr marL="1600200" indent="-228600" algn="l" defTabSz="457200" rtl="0" eaLnBrk="0" fontAlgn="base" hangingPunct="0">
        <a:spcBef>
          <a:spcPts val="1000"/>
        </a:spcBef>
        <a:spcAft>
          <a:spcPts val="1000"/>
        </a:spcAft>
        <a:buFont typeface="Arial" charset="0"/>
        <a:buChar char="–"/>
        <a:defRPr sz="1600" kern="1200">
          <a:solidFill>
            <a:srgbClr val="022442"/>
          </a:solidFill>
          <a:latin typeface="Arial"/>
          <a:ea typeface="+mn-ea"/>
          <a:cs typeface="Arial"/>
        </a:defRPr>
      </a:lvl4pPr>
      <a:lvl5pPr marL="2057400" indent="-228600" algn="l" defTabSz="457200" rtl="0" eaLnBrk="0" fontAlgn="base" hangingPunct="0">
        <a:spcBef>
          <a:spcPts val="1000"/>
        </a:spcBef>
        <a:spcAft>
          <a:spcPts val="1000"/>
        </a:spcAft>
        <a:buFont typeface="Arial" charset="0"/>
        <a:buChar char="»"/>
        <a:defRPr sz="1200" kern="1200">
          <a:solidFill>
            <a:srgbClr val="022442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AE81A628-F537-4BDB-BFCD-8F5FC2DFD7C9}"/>
              </a:ext>
            </a:extLst>
          </p:cNvPr>
          <p:cNvSpPr/>
          <p:nvPr/>
        </p:nvSpPr>
        <p:spPr>
          <a:xfrm>
            <a:off x="408372" y="474954"/>
            <a:ext cx="941033" cy="4261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4" name="Tekstfelt 3">
            <a:extLst>
              <a:ext uri="{FF2B5EF4-FFF2-40B4-BE49-F238E27FC236}">
                <a16:creationId xmlns:a16="http://schemas.microsoft.com/office/drawing/2014/main" id="{578F046C-9522-47C9-8A55-4EB71C3A9A8C}"/>
              </a:ext>
            </a:extLst>
          </p:cNvPr>
          <p:cNvSpPr txBox="1"/>
          <p:nvPr/>
        </p:nvSpPr>
        <p:spPr>
          <a:xfrm>
            <a:off x="334978" y="1318562"/>
            <a:ext cx="8480410" cy="3024832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pPr algn="ctr"/>
            <a:r>
              <a:rPr lang="da-DK" sz="4800" b="1" dirty="0">
                <a:solidFill>
                  <a:schemeClr val="accent6">
                    <a:lumMod val="50000"/>
                  </a:schemeClr>
                </a:solidFill>
              </a:rPr>
              <a:t>Forældrekredsmøde </a:t>
            </a:r>
          </a:p>
          <a:p>
            <a:pPr algn="ctr"/>
            <a:endParaRPr lang="da-DK" sz="48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r>
              <a:rPr lang="da-DK" sz="4800" b="1" dirty="0">
                <a:solidFill>
                  <a:schemeClr val="accent6">
                    <a:lumMod val="50000"/>
                  </a:schemeClr>
                </a:solidFill>
              </a:rPr>
              <a:t>Maj 2024</a:t>
            </a:r>
          </a:p>
        </p:txBody>
      </p:sp>
    </p:spTree>
    <p:extLst>
      <p:ext uri="{BB962C8B-B14F-4D97-AF65-F5344CB8AC3E}">
        <p14:creationId xmlns:p14="http://schemas.microsoft.com/office/powerpoint/2010/main" val="11387729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3BC7AE8-20BF-E5BF-C7C2-0026678FEB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9125" y="196849"/>
            <a:ext cx="3533775" cy="688975"/>
          </a:xfrm>
        </p:spPr>
        <p:txBody>
          <a:bodyPr/>
          <a:lstStyle/>
          <a:p>
            <a:r>
              <a:rPr lang="da-DK" dirty="0"/>
              <a:t>Hovedpunkter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77D95AF4-B638-4514-B3E8-2E5B77A0C6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2413" y="885824"/>
            <a:ext cx="4379912" cy="5654675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da-DK" sz="2000" dirty="0"/>
              <a:t>Tydelig organigram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da-DK" sz="2000" dirty="0"/>
              <a:t>Helhedsskole og Unikhed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da-DK" sz="2000" dirty="0"/>
              <a:t>Ny skemastruktur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da-DK" sz="2000" dirty="0"/>
              <a:t>Pædagogiske ambitioner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da-DK" sz="2000" dirty="0"/>
              <a:t>AI fokus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da-DK" sz="2000" dirty="0"/>
              <a:t>Året der er gået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da-DK" sz="1600" dirty="0"/>
              <a:t>Traditioner og støtteforeningen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da-DK" sz="1600" dirty="0"/>
              <a:t>SoMe og </a:t>
            </a:r>
            <a:r>
              <a:rPr lang="da-DK" sz="1600" dirty="0" err="1"/>
              <a:t>Alumni</a:t>
            </a:r>
            <a:endParaRPr lang="da-DK" sz="1600" dirty="0"/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da-DK" sz="1600" dirty="0"/>
              <a:t>Mobilfri skole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da-DK" sz="1600" dirty="0"/>
              <a:t>Affaldssortering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da-DK" sz="1600" dirty="0"/>
              <a:t>Daginstitution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da-DK" sz="2000" dirty="0"/>
              <a:t>Skolepenge/OK24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da-DK" sz="2000" dirty="0"/>
              <a:t>Ny skolebygning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endParaRPr lang="da-DK" sz="2000" dirty="0"/>
          </a:p>
        </p:txBody>
      </p:sp>
      <p:sp>
        <p:nvSpPr>
          <p:cNvPr id="4" name="Pladsholder til indhold 2">
            <a:extLst>
              <a:ext uri="{FF2B5EF4-FFF2-40B4-BE49-F238E27FC236}">
                <a16:creationId xmlns:a16="http://schemas.microsoft.com/office/drawing/2014/main" id="{527E465A-8C7F-F565-B9B4-02D995763F04}"/>
              </a:ext>
            </a:extLst>
          </p:cNvPr>
          <p:cNvSpPr txBox="1">
            <a:spLocks/>
          </p:cNvSpPr>
          <p:nvPr/>
        </p:nvSpPr>
        <p:spPr bwMode="auto">
          <a:xfrm>
            <a:off x="4632325" y="909637"/>
            <a:ext cx="4379912" cy="5600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ts val="1000"/>
              </a:spcBef>
              <a:spcAft>
                <a:spcPts val="1000"/>
              </a:spcAft>
              <a:buFont typeface="Arial" charset="0"/>
              <a:buChar char="•"/>
              <a:defRPr sz="2600" kern="1200">
                <a:solidFill>
                  <a:srgbClr val="022442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0" fontAlgn="base" hangingPunct="0">
              <a:spcBef>
                <a:spcPts val="1000"/>
              </a:spcBef>
              <a:spcAft>
                <a:spcPts val="1000"/>
              </a:spcAft>
              <a:buFont typeface="Arial" charset="0"/>
              <a:buChar char="–"/>
              <a:defRPr sz="2200" kern="1200">
                <a:solidFill>
                  <a:srgbClr val="022442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0" fontAlgn="base" hangingPunct="0">
              <a:spcBef>
                <a:spcPts val="1000"/>
              </a:spcBef>
              <a:spcAft>
                <a:spcPts val="1000"/>
              </a:spcAft>
              <a:buFont typeface="Arial" charset="0"/>
              <a:buChar char="•"/>
              <a:defRPr sz="2000" kern="1200">
                <a:solidFill>
                  <a:srgbClr val="022442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0" fontAlgn="base" hangingPunct="0">
              <a:spcBef>
                <a:spcPts val="1000"/>
              </a:spcBef>
              <a:spcAft>
                <a:spcPts val="1000"/>
              </a:spcAft>
              <a:buFont typeface="Arial" charset="0"/>
              <a:buChar char="–"/>
              <a:defRPr sz="1600" kern="1200">
                <a:solidFill>
                  <a:srgbClr val="022442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0" fontAlgn="base" hangingPunct="0">
              <a:spcBef>
                <a:spcPts val="1000"/>
              </a:spcBef>
              <a:spcAft>
                <a:spcPts val="1000"/>
              </a:spcAft>
              <a:buFont typeface="Arial" charset="0"/>
              <a:buChar char="»"/>
              <a:defRPr sz="1200" kern="1200">
                <a:solidFill>
                  <a:srgbClr val="022442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da-DK" sz="2000" dirty="0"/>
              <a:t>Visible adm. </a:t>
            </a:r>
            <a:r>
              <a:rPr lang="da-DK" sz="2000" dirty="0" err="1"/>
              <a:t>structure</a:t>
            </a:r>
            <a:endParaRPr lang="da-DK" sz="2000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da-DK" sz="2000" dirty="0"/>
              <a:t>One school and </a:t>
            </a:r>
            <a:r>
              <a:rPr lang="da-DK" sz="2000" dirty="0" err="1"/>
              <a:t>uniqueness</a:t>
            </a:r>
            <a:endParaRPr lang="da-DK" sz="2000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da-DK" sz="2000" dirty="0"/>
              <a:t>New </a:t>
            </a:r>
            <a:r>
              <a:rPr lang="da-DK" sz="2000" dirty="0" err="1"/>
              <a:t>schedule-structure</a:t>
            </a:r>
            <a:endParaRPr lang="da-DK" sz="2000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da-DK" sz="2000" dirty="0" err="1"/>
              <a:t>Pedagogical</a:t>
            </a:r>
            <a:r>
              <a:rPr lang="da-DK" sz="2000" dirty="0"/>
              <a:t> ambitions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da-DK" sz="2000" dirty="0"/>
              <a:t>AI </a:t>
            </a:r>
            <a:r>
              <a:rPr lang="da-DK" sz="2000" dirty="0" err="1"/>
              <a:t>focus</a:t>
            </a:r>
            <a:endParaRPr lang="da-DK" sz="2000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da-DK" sz="2000" dirty="0"/>
              <a:t>The </a:t>
            </a:r>
            <a:r>
              <a:rPr lang="da-DK" sz="2000" dirty="0" err="1"/>
              <a:t>past</a:t>
            </a:r>
            <a:r>
              <a:rPr lang="da-DK" sz="2000" dirty="0"/>
              <a:t> </a:t>
            </a:r>
            <a:r>
              <a:rPr lang="da-DK" sz="2000" dirty="0" err="1"/>
              <a:t>year</a:t>
            </a:r>
            <a:endParaRPr lang="da-DK" sz="2000" dirty="0"/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da-DK" sz="1600" dirty="0"/>
              <a:t>Traditions and NGG Støtteforening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da-DK" sz="1600" dirty="0"/>
              <a:t>SoMe and </a:t>
            </a:r>
            <a:r>
              <a:rPr lang="da-DK" sz="1600" dirty="0" err="1"/>
              <a:t>Alumni</a:t>
            </a:r>
            <a:endParaRPr lang="da-DK" sz="1600" dirty="0"/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da-DK" sz="1600" dirty="0" err="1"/>
              <a:t>Mobilfree</a:t>
            </a:r>
            <a:r>
              <a:rPr lang="da-DK" sz="1600" dirty="0"/>
              <a:t> school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da-DK" sz="1600" dirty="0" err="1"/>
              <a:t>Garbage</a:t>
            </a:r>
            <a:r>
              <a:rPr lang="da-DK" sz="1600" dirty="0"/>
              <a:t> </a:t>
            </a:r>
            <a:r>
              <a:rPr lang="da-DK" sz="1600" dirty="0" err="1"/>
              <a:t>sorting</a:t>
            </a:r>
            <a:endParaRPr lang="da-DK" sz="1600" dirty="0"/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da-DK" sz="1600" dirty="0"/>
              <a:t>Preschool/</a:t>
            </a:r>
            <a:r>
              <a:rPr lang="da-DK" sz="1600" dirty="0" err="1"/>
              <a:t>Daycare</a:t>
            </a:r>
            <a:endParaRPr lang="da-DK" sz="1600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da-DK" sz="2000" dirty="0" err="1"/>
              <a:t>Schoolfee</a:t>
            </a:r>
            <a:r>
              <a:rPr lang="da-DK" sz="2000" dirty="0"/>
              <a:t>/OK24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da-DK" sz="2000" dirty="0"/>
              <a:t>New </a:t>
            </a:r>
            <a:r>
              <a:rPr lang="da-DK" sz="2000" dirty="0" err="1"/>
              <a:t>schoolbuilding</a:t>
            </a:r>
            <a:endParaRPr lang="da-DK" sz="2000" dirty="0"/>
          </a:p>
        </p:txBody>
      </p:sp>
    </p:spTree>
    <p:extLst>
      <p:ext uri="{BB962C8B-B14F-4D97-AF65-F5344CB8AC3E}">
        <p14:creationId xmlns:p14="http://schemas.microsoft.com/office/powerpoint/2010/main" val="37117900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930EEA42-7B01-66A1-0CCA-33A4ADA328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9124" y="414339"/>
            <a:ext cx="9189151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948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felt 9">
            <a:extLst>
              <a:ext uri="{FF2B5EF4-FFF2-40B4-BE49-F238E27FC236}">
                <a16:creationId xmlns:a16="http://schemas.microsoft.com/office/drawing/2014/main" id="{72F2DAA2-0A1A-1626-FCA6-90603433DA86}"/>
              </a:ext>
            </a:extLst>
          </p:cNvPr>
          <p:cNvSpPr txBox="1"/>
          <p:nvPr/>
        </p:nvSpPr>
        <p:spPr>
          <a:xfrm>
            <a:off x="1531561" y="5996761"/>
            <a:ext cx="1159035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sz="1500" dirty="0" err="1"/>
              <a:t>Early</a:t>
            </a:r>
            <a:r>
              <a:rPr lang="da-DK" sz="1500" dirty="0"/>
              <a:t> Years</a:t>
            </a:r>
          </a:p>
        </p:txBody>
      </p:sp>
      <p:sp>
        <p:nvSpPr>
          <p:cNvPr id="12" name="Tekstfelt 11">
            <a:extLst>
              <a:ext uri="{FF2B5EF4-FFF2-40B4-BE49-F238E27FC236}">
                <a16:creationId xmlns:a16="http://schemas.microsoft.com/office/drawing/2014/main" id="{1838036E-60E0-EC6D-9C09-33C5F9F361C9}"/>
              </a:ext>
            </a:extLst>
          </p:cNvPr>
          <p:cNvSpPr txBox="1"/>
          <p:nvPr/>
        </p:nvSpPr>
        <p:spPr>
          <a:xfrm>
            <a:off x="2906085" y="5996761"/>
            <a:ext cx="84830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sz="1500" dirty="0" err="1"/>
              <a:t>Primary</a:t>
            </a:r>
            <a:endParaRPr lang="da-DK" sz="1500" dirty="0"/>
          </a:p>
          <a:p>
            <a:pPr algn="ctr"/>
            <a:r>
              <a:rPr lang="da-DK" sz="1500" dirty="0"/>
              <a:t>Years</a:t>
            </a:r>
          </a:p>
        </p:txBody>
      </p:sp>
      <p:sp>
        <p:nvSpPr>
          <p:cNvPr id="13" name="Tekstfelt 12">
            <a:extLst>
              <a:ext uri="{FF2B5EF4-FFF2-40B4-BE49-F238E27FC236}">
                <a16:creationId xmlns:a16="http://schemas.microsoft.com/office/drawing/2014/main" id="{A9AF1494-5943-3F57-0785-B6433FE4E49A}"/>
              </a:ext>
            </a:extLst>
          </p:cNvPr>
          <p:cNvSpPr txBox="1"/>
          <p:nvPr/>
        </p:nvSpPr>
        <p:spPr>
          <a:xfrm>
            <a:off x="4048376" y="5996761"/>
            <a:ext cx="110639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sz="1500" dirty="0" err="1"/>
              <a:t>Lower</a:t>
            </a:r>
            <a:endParaRPr lang="da-DK" sz="1500" dirty="0"/>
          </a:p>
          <a:p>
            <a:pPr algn="ctr"/>
            <a:r>
              <a:rPr lang="da-DK" sz="1500" dirty="0" err="1"/>
              <a:t>Secondary</a:t>
            </a:r>
            <a:endParaRPr lang="da-DK" sz="1500" dirty="0"/>
          </a:p>
        </p:txBody>
      </p:sp>
      <p:sp>
        <p:nvSpPr>
          <p:cNvPr id="14" name="Tekstfelt 13">
            <a:extLst>
              <a:ext uri="{FF2B5EF4-FFF2-40B4-BE49-F238E27FC236}">
                <a16:creationId xmlns:a16="http://schemas.microsoft.com/office/drawing/2014/main" id="{B7CD309E-5917-2FEE-EF1E-4909E039605C}"/>
              </a:ext>
            </a:extLst>
          </p:cNvPr>
          <p:cNvSpPr txBox="1"/>
          <p:nvPr/>
        </p:nvSpPr>
        <p:spPr>
          <a:xfrm>
            <a:off x="5270103" y="5996761"/>
            <a:ext cx="110639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sz="1500" dirty="0"/>
              <a:t>Upper</a:t>
            </a:r>
          </a:p>
          <a:p>
            <a:pPr algn="ctr"/>
            <a:r>
              <a:rPr lang="da-DK" sz="1500" dirty="0" err="1"/>
              <a:t>Secondary</a:t>
            </a:r>
            <a:endParaRPr lang="da-DK" sz="1500" dirty="0"/>
          </a:p>
        </p:txBody>
      </p:sp>
      <p:sp>
        <p:nvSpPr>
          <p:cNvPr id="15" name="Tekstfelt 14">
            <a:extLst>
              <a:ext uri="{FF2B5EF4-FFF2-40B4-BE49-F238E27FC236}">
                <a16:creationId xmlns:a16="http://schemas.microsoft.com/office/drawing/2014/main" id="{5AA808B7-A667-1027-2A94-87E87A0A8555}"/>
              </a:ext>
            </a:extLst>
          </p:cNvPr>
          <p:cNvSpPr txBox="1"/>
          <p:nvPr/>
        </p:nvSpPr>
        <p:spPr>
          <a:xfrm>
            <a:off x="6472409" y="5996761"/>
            <a:ext cx="119135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sz="1500" dirty="0" err="1"/>
              <a:t>Diploma</a:t>
            </a:r>
            <a:r>
              <a:rPr lang="da-DK" sz="1500" dirty="0"/>
              <a:t> </a:t>
            </a:r>
          </a:p>
          <a:p>
            <a:pPr algn="ctr"/>
            <a:r>
              <a:rPr lang="da-DK" sz="1500" dirty="0" err="1"/>
              <a:t>Programme</a:t>
            </a:r>
            <a:endParaRPr lang="da-DK" sz="1500" dirty="0"/>
          </a:p>
        </p:txBody>
      </p:sp>
      <p:sp>
        <p:nvSpPr>
          <p:cNvPr id="7" name="Nedadbuet pil 6">
            <a:extLst>
              <a:ext uri="{FF2B5EF4-FFF2-40B4-BE49-F238E27FC236}">
                <a16:creationId xmlns:a16="http://schemas.microsoft.com/office/drawing/2014/main" id="{C830BB3C-C0EA-BF7F-E9D1-DB4929D90FA9}"/>
              </a:ext>
            </a:extLst>
          </p:cNvPr>
          <p:cNvSpPr/>
          <p:nvPr/>
        </p:nvSpPr>
        <p:spPr>
          <a:xfrm>
            <a:off x="2124862" y="2314000"/>
            <a:ext cx="1095233" cy="265134"/>
          </a:xfrm>
          <a:prstGeom prst="curved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chemeClr val="tx1"/>
              </a:solidFill>
            </a:endParaRPr>
          </a:p>
        </p:txBody>
      </p:sp>
      <p:sp>
        <p:nvSpPr>
          <p:cNvPr id="18" name="Nedadbuet pil 17">
            <a:extLst>
              <a:ext uri="{FF2B5EF4-FFF2-40B4-BE49-F238E27FC236}">
                <a16:creationId xmlns:a16="http://schemas.microsoft.com/office/drawing/2014/main" id="{3757EEA0-F502-9C6E-682B-972BB798B584}"/>
              </a:ext>
            </a:extLst>
          </p:cNvPr>
          <p:cNvSpPr/>
          <p:nvPr/>
        </p:nvSpPr>
        <p:spPr>
          <a:xfrm>
            <a:off x="3372517" y="2314000"/>
            <a:ext cx="1095233" cy="265134"/>
          </a:xfrm>
          <a:prstGeom prst="curved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chemeClr val="tx1"/>
              </a:solidFill>
            </a:endParaRPr>
          </a:p>
        </p:txBody>
      </p:sp>
      <p:sp>
        <p:nvSpPr>
          <p:cNvPr id="19" name="Nedadbuet pil 18">
            <a:extLst>
              <a:ext uri="{FF2B5EF4-FFF2-40B4-BE49-F238E27FC236}">
                <a16:creationId xmlns:a16="http://schemas.microsoft.com/office/drawing/2014/main" id="{CBC4901C-C5E6-378C-00CF-372761150BBA}"/>
              </a:ext>
            </a:extLst>
          </p:cNvPr>
          <p:cNvSpPr/>
          <p:nvPr/>
        </p:nvSpPr>
        <p:spPr>
          <a:xfrm>
            <a:off x="4543402" y="2306323"/>
            <a:ext cx="1095233" cy="265134"/>
          </a:xfrm>
          <a:prstGeom prst="curved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chemeClr val="tx1"/>
              </a:solidFill>
            </a:endParaRPr>
          </a:p>
        </p:txBody>
      </p:sp>
      <p:sp>
        <p:nvSpPr>
          <p:cNvPr id="20" name="Nedadbuet pil 19">
            <a:extLst>
              <a:ext uri="{FF2B5EF4-FFF2-40B4-BE49-F238E27FC236}">
                <a16:creationId xmlns:a16="http://schemas.microsoft.com/office/drawing/2014/main" id="{F927B464-F16C-2A39-1B88-9CA336CC1D09}"/>
              </a:ext>
            </a:extLst>
          </p:cNvPr>
          <p:cNvSpPr/>
          <p:nvPr/>
        </p:nvSpPr>
        <p:spPr>
          <a:xfrm>
            <a:off x="5739877" y="2306323"/>
            <a:ext cx="1095233" cy="265134"/>
          </a:xfrm>
          <a:prstGeom prst="curved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chemeClr val="tx1"/>
              </a:solidFill>
            </a:endParaRPr>
          </a:p>
        </p:txBody>
      </p:sp>
      <p:pic>
        <p:nvPicPr>
          <p:cNvPr id="24" name="Billede 23">
            <a:extLst>
              <a:ext uri="{FF2B5EF4-FFF2-40B4-BE49-F238E27FC236}">
                <a16:creationId xmlns:a16="http://schemas.microsoft.com/office/drawing/2014/main" id="{E6D1BEAD-3D9A-FE10-CDF7-4E88E052FD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7145" y="2604533"/>
            <a:ext cx="5829300" cy="680391"/>
          </a:xfrm>
          <a:prstGeom prst="rect">
            <a:avLst/>
          </a:prstGeom>
        </p:spPr>
      </p:pic>
      <p:sp>
        <p:nvSpPr>
          <p:cNvPr id="23" name="Nedadbuet pil 32">
            <a:extLst>
              <a:ext uri="{FF2B5EF4-FFF2-40B4-BE49-F238E27FC236}">
                <a16:creationId xmlns:a16="http://schemas.microsoft.com/office/drawing/2014/main" id="{765A5CEB-DB85-D006-63A4-4DD7118B017C}"/>
              </a:ext>
            </a:extLst>
          </p:cNvPr>
          <p:cNvSpPr/>
          <p:nvPr/>
        </p:nvSpPr>
        <p:spPr>
          <a:xfrm flipH="1" flipV="1">
            <a:off x="2114471" y="3292601"/>
            <a:ext cx="1095233" cy="265134"/>
          </a:xfrm>
          <a:prstGeom prst="curved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chemeClr val="tx1"/>
              </a:solidFill>
            </a:endParaRPr>
          </a:p>
        </p:txBody>
      </p:sp>
      <p:sp>
        <p:nvSpPr>
          <p:cNvPr id="25" name="Nedadbuet pil 33">
            <a:extLst>
              <a:ext uri="{FF2B5EF4-FFF2-40B4-BE49-F238E27FC236}">
                <a16:creationId xmlns:a16="http://schemas.microsoft.com/office/drawing/2014/main" id="{CDB0019A-B2AF-9CFC-980D-81D42F34AEFB}"/>
              </a:ext>
            </a:extLst>
          </p:cNvPr>
          <p:cNvSpPr/>
          <p:nvPr/>
        </p:nvSpPr>
        <p:spPr>
          <a:xfrm flipH="1" flipV="1">
            <a:off x="3362125" y="3292601"/>
            <a:ext cx="1095233" cy="265134"/>
          </a:xfrm>
          <a:prstGeom prst="curved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chemeClr val="tx1"/>
              </a:solidFill>
            </a:endParaRPr>
          </a:p>
        </p:txBody>
      </p:sp>
      <p:sp>
        <p:nvSpPr>
          <p:cNvPr id="26" name="Nedadbuet pil 34">
            <a:extLst>
              <a:ext uri="{FF2B5EF4-FFF2-40B4-BE49-F238E27FC236}">
                <a16:creationId xmlns:a16="http://schemas.microsoft.com/office/drawing/2014/main" id="{F1008BB6-A4C3-130C-BA0E-063DEDB02DC2}"/>
              </a:ext>
            </a:extLst>
          </p:cNvPr>
          <p:cNvSpPr/>
          <p:nvPr/>
        </p:nvSpPr>
        <p:spPr>
          <a:xfrm flipH="1" flipV="1">
            <a:off x="4533011" y="3284924"/>
            <a:ext cx="1095233" cy="265134"/>
          </a:xfrm>
          <a:prstGeom prst="curved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chemeClr val="tx1"/>
              </a:solidFill>
            </a:endParaRPr>
          </a:p>
        </p:txBody>
      </p:sp>
      <p:sp>
        <p:nvSpPr>
          <p:cNvPr id="27" name="Nedadbuet pil 35">
            <a:extLst>
              <a:ext uri="{FF2B5EF4-FFF2-40B4-BE49-F238E27FC236}">
                <a16:creationId xmlns:a16="http://schemas.microsoft.com/office/drawing/2014/main" id="{4A7DE9CC-2F50-031D-E751-5AE2951E6947}"/>
              </a:ext>
            </a:extLst>
          </p:cNvPr>
          <p:cNvSpPr/>
          <p:nvPr/>
        </p:nvSpPr>
        <p:spPr>
          <a:xfrm flipH="1" flipV="1">
            <a:off x="5729485" y="3284924"/>
            <a:ext cx="1095233" cy="265134"/>
          </a:xfrm>
          <a:prstGeom prst="curved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chemeClr val="tx1"/>
              </a:solidFill>
            </a:endParaRPr>
          </a:p>
        </p:txBody>
      </p:sp>
      <p:sp>
        <p:nvSpPr>
          <p:cNvPr id="30" name="Tekstfelt 29">
            <a:extLst>
              <a:ext uri="{FF2B5EF4-FFF2-40B4-BE49-F238E27FC236}">
                <a16:creationId xmlns:a16="http://schemas.microsoft.com/office/drawing/2014/main" id="{B815A4DF-E3AC-1CD6-7039-6DFB6CD2D358}"/>
              </a:ext>
            </a:extLst>
          </p:cNvPr>
          <p:cNvSpPr txBox="1"/>
          <p:nvPr/>
        </p:nvSpPr>
        <p:spPr>
          <a:xfrm>
            <a:off x="1592369" y="1997380"/>
            <a:ext cx="1138453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500" dirty="0" err="1"/>
              <a:t>Pre</a:t>
            </a:r>
            <a:r>
              <a:rPr lang="da-DK" sz="1500" dirty="0"/>
              <a:t>-School</a:t>
            </a:r>
          </a:p>
        </p:txBody>
      </p:sp>
      <p:sp>
        <p:nvSpPr>
          <p:cNvPr id="31" name="Tekstfelt 30">
            <a:extLst>
              <a:ext uri="{FF2B5EF4-FFF2-40B4-BE49-F238E27FC236}">
                <a16:creationId xmlns:a16="http://schemas.microsoft.com/office/drawing/2014/main" id="{011FF853-B695-19A5-1B60-71C10B41B64A}"/>
              </a:ext>
            </a:extLst>
          </p:cNvPr>
          <p:cNvSpPr txBox="1"/>
          <p:nvPr/>
        </p:nvSpPr>
        <p:spPr>
          <a:xfrm>
            <a:off x="2834096" y="1997380"/>
            <a:ext cx="105349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500" dirty="0"/>
              <a:t>Indskoling</a:t>
            </a:r>
          </a:p>
        </p:txBody>
      </p:sp>
      <p:sp>
        <p:nvSpPr>
          <p:cNvPr id="32" name="Tekstfelt 31">
            <a:extLst>
              <a:ext uri="{FF2B5EF4-FFF2-40B4-BE49-F238E27FC236}">
                <a16:creationId xmlns:a16="http://schemas.microsoft.com/office/drawing/2014/main" id="{19CBEABD-6C77-1261-EAE7-DE529077DB9A}"/>
              </a:ext>
            </a:extLst>
          </p:cNvPr>
          <p:cNvSpPr txBox="1"/>
          <p:nvPr/>
        </p:nvSpPr>
        <p:spPr>
          <a:xfrm>
            <a:off x="4042641" y="1997380"/>
            <a:ext cx="1074333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500" dirty="0"/>
              <a:t>Mellemtrin</a:t>
            </a:r>
          </a:p>
        </p:txBody>
      </p:sp>
      <p:sp>
        <p:nvSpPr>
          <p:cNvPr id="33" name="Tekstfelt 32">
            <a:extLst>
              <a:ext uri="{FF2B5EF4-FFF2-40B4-BE49-F238E27FC236}">
                <a16:creationId xmlns:a16="http://schemas.microsoft.com/office/drawing/2014/main" id="{CD0DD7F6-58FD-9E97-BE76-2CD024CB7D29}"/>
              </a:ext>
            </a:extLst>
          </p:cNvPr>
          <p:cNvSpPr txBox="1"/>
          <p:nvPr/>
        </p:nvSpPr>
        <p:spPr>
          <a:xfrm>
            <a:off x="5255346" y="1997380"/>
            <a:ext cx="1032655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500" dirty="0"/>
              <a:t>Udskoling</a:t>
            </a:r>
          </a:p>
        </p:txBody>
      </p:sp>
      <p:sp>
        <p:nvSpPr>
          <p:cNvPr id="34" name="Tekstfelt 33">
            <a:extLst>
              <a:ext uri="{FF2B5EF4-FFF2-40B4-BE49-F238E27FC236}">
                <a16:creationId xmlns:a16="http://schemas.microsoft.com/office/drawing/2014/main" id="{B104DEF6-AA61-A1E5-003B-9291CC107A12}"/>
              </a:ext>
            </a:extLst>
          </p:cNvPr>
          <p:cNvSpPr txBox="1"/>
          <p:nvPr/>
        </p:nvSpPr>
        <p:spPr>
          <a:xfrm>
            <a:off x="6410650" y="1997380"/>
            <a:ext cx="121219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500" dirty="0"/>
              <a:t>Gymnasium</a:t>
            </a:r>
          </a:p>
        </p:txBody>
      </p:sp>
      <p:pic>
        <p:nvPicPr>
          <p:cNvPr id="35" name="Billede 34">
            <a:extLst>
              <a:ext uri="{FF2B5EF4-FFF2-40B4-BE49-F238E27FC236}">
                <a16:creationId xmlns:a16="http://schemas.microsoft.com/office/drawing/2014/main" id="{E786CE3D-BEAD-C153-F009-404E139149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6439" y="5015712"/>
            <a:ext cx="5829300" cy="680391"/>
          </a:xfrm>
          <a:prstGeom prst="rect">
            <a:avLst/>
          </a:prstGeom>
        </p:spPr>
      </p:pic>
      <p:sp>
        <p:nvSpPr>
          <p:cNvPr id="38" name="Nedadbuet pil 6">
            <a:extLst>
              <a:ext uri="{FF2B5EF4-FFF2-40B4-BE49-F238E27FC236}">
                <a16:creationId xmlns:a16="http://schemas.microsoft.com/office/drawing/2014/main" id="{FF4C89D8-E1FC-AD5F-E9F9-2757415B4109}"/>
              </a:ext>
            </a:extLst>
          </p:cNvPr>
          <p:cNvSpPr/>
          <p:nvPr/>
        </p:nvSpPr>
        <p:spPr>
          <a:xfrm>
            <a:off x="2114471" y="4758255"/>
            <a:ext cx="1095233" cy="265134"/>
          </a:xfrm>
          <a:prstGeom prst="curved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chemeClr val="tx1"/>
              </a:solidFill>
            </a:endParaRPr>
          </a:p>
        </p:txBody>
      </p:sp>
      <p:sp>
        <p:nvSpPr>
          <p:cNvPr id="39" name="Nedadbuet pil 17">
            <a:extLst>
              <a:ext uri="{FF2B5EF4-FFF2-40B4-BE49-F238E27FC236}">
                <a16:creationId xmlns:a16="http://schemas.microsoft.com/office/drawing/2014/main" id="{429972C1-BA59-56FC-2123-1E5F14D35938}"/>
              </a:ext>
            </a:extLst>
          </p:cNvPr>
          <p:cNvSpPr/>
          <p:nvPr/>
        </p:nvSpPr>
        <p:spPr>
          <a:xfrm>
            <a:off x="3362125" y="4758255"/>
            <a:ext cx="1095233" cy="265134"/>
          </a:xfrm>
          <a:prstGeom prst="curved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chemeClr val="tx1"/>
              </a:solidFill>
            </a:endParaRPr>
          </a:p>
        </p:txBody>
      </p:sp>
      <p:sp>
        <p:nvSpPr>
          <p:cNvPr id="40" name="Nedadbuet pil 18">
            <a:extLst>
              <a:ext uri="{FF2B5EF4-FFF2-40B4-BE49-F238E27FC236}">
                <a16:creationId xmlns:a16="http://schemas.microsoft.com/office/drawing/2014/main" id="{DCE9D325-8F31-03B3-70CD-24EDA10E99DE}"/>
              </a:ext>
            </a:extLst>
          </p:cNvPr>
          <p:cNvSpPr/>
          <p:nvPr/>
        </p:nvSpPr>
        <p:spPr>
          <a:xfrm>
            <a:off x="4533011" y="4750578"/>
            <a:ext cx="1095233" cy="265134"/>
          </a:xfrm>
          <a:prstGeom prst="curved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chemeClr val="tx1"/>
              </a:solidFill>
            </a:endParaRPr>
          </a:p>
        </p:txBody>
      </p:sp>
      <p:sp>
        <p:nvSpPr>
          <p:cNvPr id="41" name="Nedadbuet pil 19">
            <a:extLst>
              <a:ext uri="{FF2B5EF4-FFF2-40B4-BE49-F238E27FC236}">
                <a16:creationId xmlns:a16="http://schemas.microsoft.com/office/drawing/2014/main" id="{16CDB835-EB88-2629-AD6E-EBAB7C206AB9}"/>
              </a:ext>
            </a:extLst>
          </p:cNvPr>
          <p:cNvSpPr/>
          <p:nvPr/>
        </p:nvSpPr>
        <p:spPr>
          <a:xfrm>
            <a:off x="5729485" y="4750578"/>
            <a:ext cx="1095233" cy="265134"/>
          </a:xfrm>
          <a:prstGeom prst="curved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chemeClr val="tx1"/>
              </a:solidFill>
            </a:endParaRPr>
          </a:p>
        </p:txBody>
      </p:sp>
      <p:sp>
        <p:nvSpPr>
          <p:cNvPr id="42" name="Pil: opadgående-nedadgående 41">
            <a:extLst>
              <a:ext uri="{FF2B5EF4-FFF2-40B4-BE49-F238E27FC236}">
                <a16:creationId xmlns:a16="http://schemas.microsoft.com/office/drawing/2014/main" id="{6A6A8E9A-526F-DCDF-A2B8-D533BF3E5D90}"/>
              </a:ext>
            </a:extLst>
          </p:cNvPr>
          <p:cNvSpPr/>
          <p:nvPr/>
        </p:nvSpPr>
        <p:spPr>
          <a:xfrm>
            <a:off x="2008314" y="3670712"/>
            <a:ext cx="124333" cy="930061"/>
          </a:xfrm>
          <a:prstGeom prst="up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43" name="Pil: opadgående-nedadgående 42">
            <a:extLst>
              <a:ext uri="{FF2B5EF4-FFF2-40B4-BE49-F238E27FC236}">
                <a16:creationId xmlns:a16="http://schemas.microsoft.com/office/drawing/2014/main" id="{4DED2D80-6B29-9102-0E48-27D0DF640C97}"/>
              </a:ext>
            </a:extLst>
          </p:cNvPr>
          <p:cNvSpPr/>
          <p:nvPr/>
        </p:nvSpPr>
        <p:spPr>
          <a:xfrm>
            <a:off x="3248184" y="3682726"/>
            <a:ext cx="124333" cy="930061"/>
          </a:xfrm>
          <a:prstGeom prst="up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44" name="Pil: opadgående-nedadgående 43">
            <a:extLst>
              <a:ext uri="{FF2B5EF4-FFF2-40B4-BE49-F238E27FC236}">
                <a16:creationId xmlns:a16="http://schemas.microsoft.com/office/drawing/2014/main" id="{0E475E28-2C14-E21E-29C6-16CD6A2759B7}"/>
              </a:ext>
            </a:extLst>
          </p:cNvPr>
          <p:cNvSpPr/>
          <p:nvPr/>
        </p:nvSpPr>
        <p:spPr>
          <a:xfrm>
            <a:off x="4509834" y="3687850"/>
            <a:ext cx="124333" cy="930061"/>
          </a:xfrm>
          <a:prstGeom prst="up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45" name="Pil: opadgående-nedadgående 44">
            <a:extLst>
              <a:ext uri="{FF2B5EF4-FFF2-40B4-BE49-F238E27FC236}">
                <a16:creationId xmlns:a16="http://schemas.microsoft.com/office/drawing/2014/main" id="{E3A7B99E-A485-E762-E645-7AAFD52BCBFB}"/>
              </a:ext>
            </a:extLst>
          </p:cNvPr>
          <p:cNvSpPr/>
          <p:nvPr/>
        </p:nvSpPr>
        <p:spPr>
          <a:xfrm>
            <a:off x="5628244" y="3670625"/>
            <a:ext cx="124333" cy="930061"/>
          </a:xfrm>
          <a:prstGeom prst="up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46" name="Pil: opadgående-nedadgående 45">
            <a:extLst>
              <a:ext uri="{FF2B5EF4-FFF2-40B4-BE49-F238E27FC236}">
                <a16:creationId xmlns:a16="http://schemas.microsoft.com/office/drawing/2014/main" id="{19782B21-A5B0-E6CC-FD10-D1272E474AC5}"/>
              </a:ext>
            </a:extLst>
          </p:cNvPr>
          <p:cNvSpPr/>
          <p:nvPr/>
        </p:nvSpPr>
        <p:spPr>
          <a:xfrm>
            <a:off x="6943752" y="3682725"/>
            <a:ext cx="124333" cy="930061"/>
          </a:xfrm>
          <a:prstGeom prst="up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48" name="Pil: pentagon 47">
            <a:extLst>
              <a:ext uri="{FF2B5EF4-FFF2-40B4-BE49-F238E27FC236}">
                <a16:creationId xmlns:a16="http://schemas.microsoft.com/office/drawing/2014/main" id="{B77E05BC-8EAD-CCEF-4475-595DE538E3FC}"/>
              </a:ext>
            </a:extLst>
          </p:cNvPr>
          <p:cNvSpPr/>
          <p:nvPr/>
        </p:nvSpPr>
        <p:spPr>
          <a:xfrm>
            <a:off x="228600" y="3732301"/>
            <a:ext cx="1497839" cy="761747"/>
          </a:xfrm>
          <a:prstGeom prst="homePlat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47" name="Tekstfelt 46">
            <a:extLst>
              <a:ext uri="{FF2B5EF4-FFF2-40B4-BE49-F238E27FC236}">
                <a16:creationId xmlns:a16="http://schemas.microsoft.com/office/drawing/2014/main" id="{C16DDB15-AFA9-388F-80C8-A3FD47CA4E34}"/>
              </a:ext>
            </a:extLst>
          </p:cNvPr>
          <p:cNvSpPr txBox="1"/>
          <p:nvPr/>
        </p:nvSpPr>
        <p:spPr>
          <a:xfrm>
            <a:off x="152961" y="3755383"/>
            <a:ext cx="1423788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sz="2100" dirty="0">
                <a:solidFill>
                  <a:schemeClr val="bg1"/>
                </a:solidFill>
              </a:rPr>
              <a:t>Kulturel</a:t>
            </a:r>
          </a:p>
          <a:p>
            <a:pPr algn="ctr"/>
            <a:r>
              <a:rPr lang="da-DK" sz="2100" dirty="0">
                <a:solidFill>
                  <a:schemeClr val="bg1"/>
                </a:solidFill>
              </a:rPr>
              <a:t>interaktion</a:t>
            </a:r>
          </a:p>
        </p:txBody>
      </p:sp>
      <p:sp>
        <p:nvSpPr>
          <p:cNvPr id="2" name="Nedadbuet pil 32">
            <a:extLst>
              <a:ext uri="{FF2B5EF4-FFF2-40B4-BE49-F238E27FC236}">
                <a16:creationId xmlns:a16="http://schemas.microsoft.com/office/drawing/2014/main" id="{74A0E5E6-11AB-53C9-53B3-7B03BAE15CCE}"/>
              </a:ext>
            </a:extLst>
          </p:cNvPr>
          <p:cNvSpPr/>
          <p:nvPr/>
        </p:nvSpPr>
        <p:spPr>
          <a:xfrm flipH="1" flipV="1">
            <a:off x="2114471" y="5663626"/>
            <a:ext cx="1095233" cy="265134"/>
          </a:xfrm>
          <a:prstGeom prst="curved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chemeClr val="tx1"/>
              </a:solidFill>
            </a:endParaRPr>
          </a:p>
        </p:txBody>
      </p:sp>
      <p:sp>
        <p:nvSpPr>
          <p:cNvPr id="3" name="Nedadbuet pil 33">
            <a:extLst>
              <a:ext uri="{FF2B5EF4-FFF2-40B4-BE49-F238E27FC236}">
                <a16:creationId xmlns:a16="http://schemas.microsoft.com/office/drawing/2014/main" id="{77EDEB21-C9F1-EDC9-05CE-E3EFE5E8B7B8}"/>
              </a:ext>
            </a:extLst>
          </p:cNvPr>
          <p:cNvSpPr/>
          <p:nvPr/>
        </p:nvSpPr>
        <p:spPr>
          <a:xfrm flipH="1" flipV="1">
            <a:off x="3362125" y="5663626"/>
            <a:ext cx="1095233" cy="265134"/>
          </a:xfrm>
          <a:prstGeom prst="curved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chemeClr val="tx1"/>
              </a:solidFill>
            </a:endParaRPr>
          </a:p>
        </p:txBody>
      </p:sp>
      <p:sp>
        <p:nvSpPr>
          <p:cNvPr id="4" name="Nedadbuet pil 34">
            <a:extLst>
              <a:ext uri="{FF2B5EF4-FFF2-40B4-BE49-F238E27FC236}">
                <a16:creationId xmlns:a16="http://schemas.microsoft.com/office/drawing/2014/main" id="{A7E8A229-7EE8-3126-BAD7-AF99136F9DF9}"/>
              </a:ext>
            </a:extLst>
          </p:cNvPr>
          <p:cNvSpPr/>
          <p:nvPr/>
        </p:nvSpPr>
        <p:spPr>
          <a:xfrm flipH="1" flipV="1">
            <a:off x="4533011" y="5655949"/>
            <a:ext cx="1095233" cy="265134"/>
          </a:xfrm>
          <a:prstGeom prst="curved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chemeClr val="tx1"/>
              </a:solidFill>
            </a:endParaRPr>
          </a:p>
        </p:txBody>
      </p:sp>
      <p:sp>
        <p:nvSpPr>
          <p:cNvPr id="5" name="Nedadbuet pil 35">
            <a:extLst>
              <a:ext uri="{FF2B5EF4-FFF2-40B4-BE49-F238E27FC236}">
                <a16:creationId xmlns:a16="http://schemas.microsoft.com/office/drawing/2014/main" id="{D9F53714-AB70-4E78-F30C-C70E49ADF32A}"/>
              </a:ext>
            </a:extLst>
          </p:cNvPr>
          <p:cNvSpPr/>
          <p:nvPr/>
        </p:nvSpPr>
        <p:spPr>
          <a:xfrm flipH="1" flipV="1">
            <a:off x="5729485" y="5655949"/>
            <a:ext cx="1095233" cy="265134"/>
          </a:xfrm>
          <a:prstGeom prst="curved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chemeClr val="tx1"/>
              </a:solidFill>
            </a:endParaRP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9F8F96C7-A7A7-03F8-B5C6-746B933F4428}"/>
              </a:ext>
            </a:extLst>
          </p:cNvPr>
          <p:cNvSpPr txBox="1">
            <a:spLocks/>
          </p:cNvSpPr>
          <p:nvPr/>
        </p:nvSpPr>
        <p:spPr>
          <a:xfrm>
            <a:off x="182433" y="906873"/>
            <a:ext cx="8834652" cy="70897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500" b="1" kern="1200" cap="all">
                <a:solidFill>
                  <a:srgbClr val="1B7DFF"/>
                </a:solidFill>
                <a:latin typeface="Arial"/>
                <a:ea typeface="+mj-ea"/>
                <a:cs typeface="Arial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B7DFF"/>
                </a:solidFill>
                <a:latin typeface="Arial" charset="0"/>
                <a:cs typeface="Arial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B7DFF"/>
                </a:solidFill>
                <a:latin typeface="Arial" charset="0"/>
                <a:cs typeface="Arial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B7DFF"/>
                </a:solidFill>
                <a:latin typeface="Arial" charset="0"/>
                <a:cs typeface="Arial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B7DFF"/>
                </a:solidFill>
                <a:latin typeface="Arial" charset="0"/>
                <a:cs typeface="Arial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B7DFF"/>
                </a:solidFill>
                <a:latin typeface="Arial" charset="0"/>
                <a:cs typeface="Arial" charset="0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B7DFF"/>
                </a:solidFill>
                <a:latin typeface="Arial" charset="0"/>
                <a:cs typeface="Arial" charset="0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B7DFF"/>
                </a:solidFill>
                <a:latin typeface="Arial" charset="0"/>
                <a:cs typeface="Arial" charset="0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B7DFF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da-DK" dirty="0"/>
              <a:t>Barn – ung - voksen</a:t>
            </a:r>
          </a:p>
        </p:txBody>
      </p:sp>
      <p:sp>
        <p:nvSpPr>
          <p:cNvPr id="8" name="Tekstfelt 7">
            <a:extLst>
              <a:ext uri="{FF2B5EF4-FFF2-40B4-BE49-F238E27FC236}">
                <a16:creationId xmlns:a16="http://schemas.microsoft.com/office/drawing/2014/main" id="{85B83FC3-CDB1-C988-35A4-94AE17872712}"/>
              </a:ext>
            </a:extLst>
          </p:cNvPr>
          <p:cNvSpPr txBox="1"/>
          <p:nvPr/>
        </p:nvSpPr>
        <p:spPr>
          <a:xfrm>
            <a:off x="252351" y="209758"/>
            <a:ext cx="85253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3200" b="1" dirty="0"/>
              <a:t>Helhedsskole / One school</a:t>
            </a:r>
            <a:endParaRPr lang="da-DK" sz="32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334341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5" grpId="0" animBg="1"/>
      <p:bldP spid="26" grpId="0" animBg="1"/>
      <p:bldP spid="27" grpId="0" animBg="1"/>
      <p:bldP spid="2" grpId="0" animBg="1"/>
      <p:bldP spid="3" grpId="0" animBg="1"/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E8CAB5C-1DA8-2B69-CD06-BE31701370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5237" y="419893"/>
            <a:ext cx="6613525" cy="623887"/>
          </a:xfrm>
        </p:spPr>
        <p:txBody>
          <a:bodyPr/>
          <a:lstStyle/>
          <a:p>
            <a:r>
              <a:rPr lang="da-DK" dirty="0"/>
              <a:t>Ny skemastruktur fra august</a:t>
            </a:r>
          </a:p>
        </p:txBody>
      </p:sp>
      <p:graphicFrame>
        <p:nvGraphicFramePr>
          <p:cNvPr id="4" name="Pladsholder til indhold 3">
            <a:extLst>
              <a:ext uri="{FF2B5EF4-FFF2-40B4-BE49-F238E27FC236}">
                <a16:creationId xmlns:a16="http://schemas.microsoft.com/office/drawing/2014/main" id="{30F09EA3-0C49-B49E-1FCA-1064AAFD6DA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50873618"/>
              </p:ext>
            </p:extLst>
          </p:nvPr>
        </p:nvGraphicFramePr>
        <p:xfrm>
          <a:off x="793750" y="1131888"/>
          <a:ext cx="7839075" cy="37068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13025">
                  <a:extLst>
                    <a:ext uri="{9D8B030D-6E8A-4147-A177-3AD203B41FA5}">
                      <a16:colId xmlns:a16="http://schemas.microsoft.com/office/drawing/2014/main" val="437622992"/>
                    </a:ext>
                  </a:extLst>
                </a:gridCol>
                <a:gridCol w="2613025">
                  <a:extLst>
                    <a:ext uri="{9D8B030D-6E8A-4147-A177-3AD203B41FA5}">
                      <a16:colId xmlns:a16="http://schemas.microsoft.com/office/drawing/2014/main" val="2716250774"/>
                    </a:ext>
                  </a:extLst>
                </a:gridCol>
                <a:gridCol w="2613025">
                  <a:extLst>
                    <a:ext uri="{9D8B030D-6E8A-4147-A177-3AD203B41FA5}">
                      <a16:colId xmlns:a16="http://schemas.microsoft.com/office/drawing/2014/main" val="1080973539"/>
                    </a:ext>
                  </a:extLst>
                </a:gridCol>
              </a:tblGrid>
              <a:tr h="370681"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Tidspunkt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0760037"/>
                  </a:ext>
                </a:extLst>
              </a:tr>
              <a:tr h="370681">
                <a:tc>
                  <a:txBody>
                    <a:bodyPr/>
                    <a:lstStyle/>
                    <a:p>
                      <a:r>
                        <a:rPr lang="da-DK" dirty="0"/>
                        <a:t>Opsyn/</a:t>
                      </a:r>
                      <a:r>
                        <a:rPr lang="da-DK" dirty="0" err="1"/>
                        <a:t>caretaking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8.00 – 8.20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common-</a:t>
                      </a:r>
                      <a:r>
                        <a:rPr lang="da-DK" dirty="0" err="1"/>
                        <a:t>areas</a:t>
                      </a:r>
                      <a:endParaRPr lang="da-D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7300118"/>
                  </a:ext>
                </a:extLst>
              </a:tr>
              <a:tr h="370681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dirty="0"/>
                        <a:t>Opsyn/</a:t>
                      </a:r>
                      <a:r>
                        <a:rPr lang="da-DK" dirty="0" err="1"/>
                        <a:t>caretaking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8.20 – 8.30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 err="1"/>
                        <a:t>classrooms</a:t>
                      </a:r>
                      <a:endParaRPr lang="da-D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1628553"/>
                  </a:ext>
                </a:extLst>
              </a:tr>
              <a:tr h="370681">
                <a:tc>
                  <a:txBody>
                    <a:bodyPr/>
                    <a:lstStyle/>
                    <a:p>
                      <a:r>
                        <a:rPr lang="da-DK" dirty="0"/>
                        <a:t>1. Modul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8.30 – 10.00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568012"/>
                  </a:ext>
                </a:extLst>
              </a:tr>
              <a:tr h="370681">
                <a:tc>
                  <a:txBody>
                    <a:bodyPr/>
                    <a:lstStyle/>
                    <a:p>
                      <a:r>
                        <a:rPr lang="da-DK" dirty="0"/>
                        <a:t>Pause/break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10.00 – 10.15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15 min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6147842"/>
                  </a:ext>
                </a:extLst>
              </a:tr>
              <a:tr h="370681">
                <a:tc>
                  <a:txBody>
                    <a:bodyPr/>
                    <a:lstStyle/>
                    <a:p>
                      <a:r>
                        <a:rPr lang="da-DK" dirty="0"/>
                        <a:t>2. Modul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10.15 – 11.45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7891357"/>
                  </a:ext>
                </a:extLst>
              </a:tr>
              <a:tr h="370681">
                <a:tc>
                  <a:txBody>
                    <a:bodyPr/>
                    <a:lstStyle/>
                    <a:p>
                      <a:r>
                        <a:rPr lang="da-DK" dirty="0"/>
                        <a:t>Spisefrikvarter/break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11.45 – 12.20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35 min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9875572"/>
                  </a:ext>
                </a:extLst>
              </a:tr>
              <a:tr h="370681">
                <a:tc>
                  <a:txBody>
                    <a:bodyPr/>
                    <a:lstStyle/>
                    <a:p>
                      <a:r>
                        <a:rPr lang="da-DK" dirty="0"/>
                        <a:t>3. Modul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12.20 – 13.50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793962"/>
                  </a:ext>
                </a:extLst>
              </a:tr>
              <a:tr h="370681">
                <a:tc>
                  <a:txBody>
                    <a:bodyPr/>
                    <a:lstStyle/>
                    <a:p>
                      <a:r>
                        <a:rPr lang="da-DK" dirty="0"/>
                        <a:t>Pause/break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13.50 – 14.05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15 min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1915868"/>
                  </a:ext>
                </a:extLst>
              </a:tr>
              <a:tr h="370681">
                <a:tc>
                  <a:txBody>
                    <a:bodyPr/>
                    <a:lstStyle/>
                    <a:p>
                      <a:r>
                        <a:rPr lang="da-DK" dirty="0"/>
                        <a:t>4. Modul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14.05 – 15.35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7238723"/>
                  </a:ext>
                </a:extLst>
              </a:tr>
            </a:tbl>
          </a:graphicData>
        </a:graphic>
      </p:graphicFrame>
      <p:sp>
        <p:nvSpPr>
          <p:cNvPr id="5" name="Tekstfelt 4">
            <a:extLst>
              <a:ext uri="{FF2B5EF4-FFF2-40B4-BE49-F238E27FC236}">
                <a16:creationId xmlns:a16="http://schemas.microsoft.com/office/drawing/2014/main" id="{A552EA31-67F8-1A1B-77BD-B439D82A78F9}"/>
              </a:ext>
            </a:extLst>
          </p:cNvPr>
          <p:cNvSpPr txBox="1"/>
          <p:nvPr/>
        </p:nvSpPr>
        <p:spPr>
          <a:xfrm>
            <a:off x="628651" y="4933950"/>
            <a:ext cx="8204200" cy="1764030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rmAutofit/>
          </a:bodyPr>
          <a:lstStyle/>
          <a:p>
            <a:pPr marL="285750" indent="-285750">
              <a:buFontTx/>
              <a:buChar char="-"/>
            </a:pPr>
            <a:r>
              <a:rPr lang="da-DK" sz="1300" b="0" i="1" cap="none" dirty="0"/>
              <a:t>Samme starttid for alle afdelinger – bedre skemamuligheder for </a:t>
            </a:r>
            <a:r>
              <a:rPr lang="da-DK" sz="1300" b="0" i="1" cap="none" dirty="0" err="1"/>
              <a:t>spec</a:t>
            </a:r>
            <a:r>
              <a:rPr lang="da-DK" sz="1300" b="0" i="1" cap="none" dirty="0"/>
              <a:t>. faglokaler og SFO-aktiviteter</a:t>
            </a:r>
          </a:p>
          <a:p>
            <a:pPr marL="285750" indent="-285750">
              <a:buFontTx/>
              <a:buChar char="-"/>
            </a:pPr>
            <a:r>
              <a:rPr lang="da-DK" sz="1300" i="1" dirty="0"/>
              <a:t>B</a:t>
            </a:r>
            <a:r>
              <a:rPr lang="da-DK" sz="1300" b="0" i="1" cap="none" dirty="0"/>
              <a:t>edre mulighed for fordybelse og egen-planlægning for lærerne (differentierede uv-metoder og former samt </a:t>
            </a:r>
            <a:r>
              <a:rPr lang="da-DK" sz="1300" b="0" i="1" cap="none" dirty="0" err="1"/>
              <a:t>brainbreaks</a:t>
            </a:r>
            <a:r>
              <a:rPr lang="da-DK" sz="1300" b="0" i="1" cap="none" dirty="0"/>
              <a:t> og aktive pauser)</a:t>
            </a:r>
          </a:p>
          <a:p>
            <a:pPr marL="285750" indent="-285750">
              <a:buFontTx/>
              <a:buChar char="-"/>
            </a:pPr>
            <a:r>
              <a:rPr lang="da-DK" sz="1300" i="1" dirty="0"/>
              <a:t>Én skole og en dagsstruktur</a:t>
            </a:r>
          </a:p>
          <a:p>
            <a:pPr marL="285750" indent="-285750">
              <a:buFontTx/>
              <a:buChar char="-"/>
            </a:pPr>
            <a:r>
              <a:rPr lang="da-DK" sz="1300" b="0" i="1" cap="none" dirty="0"/>
              <a:t>Mere effektiv undervisningstid, så der er plads til lærerstyrede </a:t>
            </a:r>
            <a:r>
              <a:rPr lang="da-DK" sz="1300" b="0" i="1" cap="none" dirty="0" err="1"/>
              <a:t>brainbreaks</a:t>
            </a:r>
            <a:r>
              <a:rPr lang="da-DK" sz="1300" b="0" i="1" cap="none" dirty="0"/>
              <a:t>.</a:t>
            </a:r>
          </a:p>
          <a:p>
            <a:pPr marL="285750" indent="-285750">
              <a:buFontTx/>
              <a:buChar char="-"/>
            </a:pPr>
            <a:r>
              <a:rPr lang="da-DK" sz="1300" b="0" i="1" cap="none" dirty="0"/>
              <a:t>Forskningsmæssigt argumenteres i øjeblikket for en lidt senere mødetid for de unge</a:t>
            </a:r>
          </a:p>
          <a:p>
            <a:pPr marL="285750" indent="-285750">
              <a:buFontTx/>
              <a:buChar char="-"/>
            </a:pPr>
            <a:r>
              <a:rPr lang="da-DK" sz="1300" b="0" i="1" cap="none" dirty="0"/>
              <a:t>Et modul vil godt kunne opdeles i 2 fag med lærerskift i midten.</a:t>
            </a:r>
          </a:p>
          <a:p>
            <a:pPr marL="285750" indent="-285750">
              <a:buFontTx/>
              <a:buChar char="-"/>
            </a:pPr>
            <a:r>
              <a:rPr lang="da-DK" sz="1300" i="1" dirty="0"/>
              <a:t>Længere pauser giver eleverne mulighed for at nå at koble af i et mobilfrit miljø.</a:t>
            </a:r>
            <a:endParaRPr lang="da-DK" sz="1300" b="0" i="1" cap="none" dirty="0"/>
          </a:p>
        </p:txBody>
      </p:sp>
    </p:spTree>
    <p:extLst>
      <p:ext uri="{BB962C8B-B14F-4D97-AF65-F5344CB8AC3E}">
        <p14:creationId xmlns:p14="http://schemas.microsoft.com/office/powerpoint/2010/main" val="20728351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F8B80AA4-118E-6170-9522-89F12D587A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8025" y="178831"/>
            <a:ext cx="5337175" cy="688975"/>
          </a:xfrm>
        </p:spPr>
        <p:txBody>
          <a:bodyPr/>
          <a:lstStyle/>
          <a:p>
            <a:r>
              <a:rPr lang="da-DK" dirty="0" err="1"/>
              <a:t>Pedagogical</a:t>
            </a:r>
            <a:r>
              <a:rPr lang="da-DK" dirty="0"/>
              <a:t> ambitions</a:t>
            </a:r>
          </a:p>
        </p:txBody>
      </p:sp>
      <p:pic>
        <p:nvPicPr>
          <p:cNvPr id="11" name="Billede 10">
            <a:extLst>
              <a:ext uri="{FF2B5EF4-FFF2-40B4-BE49-F238E27FC236}">
                <a16:creationId xmlns:a16="http://schemas.microsoft.com/office/drawing/2014/main" id="{C7670A67-27EB-F53D-F331-B49477C2EB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174" y="2454283"/>
            <a:ext cx="8886825" cy="4367150"/>
          </a:xfrm>
          <a:prstGeom prst="rect">
            <a:avLst/>
          </a:prstGeom>
        </p:spPr>
      </p:pic>
      <p:sp>
        <p:nvSpPr>
          <p:cNvPr id="12" name="Tekstfelt 11">
            <a:extLst>
              <a:ext uri="{FF2B5EF4-FFF2-40B4-BE49-F238E27FC236}">
                <a16:creationId xmlns:a16="http://schemas.microsoft.com/office/drawing/2014/main" id="{EFC18FA8-9B73-60A8-37CF-211D513179CF}"/>
              </a:ext>
            </a:extLst>
          </p:cNvPr>
          <p:cNvSpPr txBox="1"/>
          <p:nvPr/>
        </p:nvSpPr>
        <p:spPr>
          <a:xfrm>
            <a:off x="0" y="640278"/>
            <a:ext cx="2128838" cy="472995"/>
          </a:xfrm>
          <a:prstGeom prst="rect">
            <a:avLst/>
          </a:prstGeom>
        </p:spPr>
        <p:txBody>
          <a:bodyPr vert="horz" wrap="none" lIns="91440" tIns="45720" rIns="91440" bIns="45720" rtlCol="0" anchor="t">
            <a:normAutofit/>
          </a:bodyPr>
          <a:lstStyle/>
          <a:p>
            <a:r>
              <a:rPr lang="da-DK" sz="2000" b="1" i="1" cap="none" dirty="0"/>
              <a:t>Grundskolen </a:t>
            </a:r>
          </a:p>
          <a:p>
            <a:endParaRPr lang="da-DK" sz="2000" b="1" i="1" cap="none" dirty="0"/>
          </a:p>
        </p:txBody>
      </p:sp>
      <p:graphicFrame>
        <p:nvGraphicFramePr>
          <p:cNvPr id="14" name="Tabel 13">
            <a:extLst>
              <a:ext uri="{FF2B5EF4-FFF2-40B4-BE49-F238E27FC236}">
                <a16:creationId xmlns:a16="http://schemas.microsoft.com/office/drawing/2014/main" id="{39E36E23-6BC2-9285-EF30-4AE169892D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338103"/>
              </p:ext>
            </p:extLst>
          </p:nvPr>
        </p:nvGraphicFramePr>
        <p:xfrm>
          <a:off x="257175" y="985442"/>
          <a:ext cx="8158165" cy="15198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57475">
                  <a:extLst>
                    <a:ext uri="{9D8B030D-6E8A-4147-A177-3AD203B41FA5}">
                      <a16:colId xmlns:a16="http://schemas.microsoft.com/office/drawing/2014/main" val="549146614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31266208"/>
                    </a:ext>
                  </a:extLst>
                </a:gridCol>
                <a:gridCol w="1377950">
                  <a:extLst>
                    <a:ext uri="{9D8B030D-6E8A-4147-A177-3AD203B41FA5}">
                      <a16:colId xmlns:a16="http://schemas.microsoft.com/office/drawing/2014/main" val="3221921568"/>
                    </a:ext>
                  </a:extLst>
                </a:gridCol>
                <a:gridCol w="1403350">
                  <a:extLst>
                    <a:ext uri="{9D8B030D-6E8A-4147-A177-3AD203B41FA5}">
                      <a16:colId xmlns:a16="http://schemas.microsoft.com/office/drawing/2014/main" val="1025215512"/>
                    </a:ext>
                  </a:extLst>
                </a:gridCol>
                <a:gridCol w="1347790">
                  <a:extLst>
                    <a:ext uri="{9D8B030D-6E8A-4147-A177-3AD203B41FA5}">
                      <a16:colId xmlns:a16="http://schemas.microsoft.com/office/drawing/2014/main" val="4184741516"/>
                    </a:ext>
                  </a:extLst>
                </a:gridCol>
              </a:tblGrid>
              <a:tr h="439869">
                <a:tc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2023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6067897"/>
                  </a:ext>
                </a:extLst>
              </a:tr>
              <a:tr h="439869">
                <a:tc>
                  <a:txBody>
                    <a:bodyPr/>
                    <a:lstStyle/>
                    <a:p>
                      <a:r>
                        <a:rPr lang="da-DK" dirty="0"/>
                        <a:t>Gennemsnit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8,6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9,3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8,9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9,0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7884147"/>
                  </a:ext>
                </a:extLst>
              </a:tr>
              <a:tr h="439869">
                <a:tc>
                  <a:txBody>
                    <a:bodyPr/>
                    <a:lstStyle/>
                    <a:p>
                      <a:r>
                        <a:rPr lang="da-DK" dirty="0"/>
                        <a:t>Løfteevne – effekt af undervisning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+0,2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+0,4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+0,2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+0,5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35520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186680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D63A2AC5-55E6-C70E-311E-F5A6514779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730" y="781049"/>
            <a:ext cx="4384370" cy="5228609"/>
          </a:xfrm>
          <a:prstGeom prst="rect">
            <a:avLst/>
          </a:prstGeom>
        </p:spPr>
      </p:pic>
      <p:pic>
        <p:nvPicPr>
          <p:cNvPr id="7" name="Billede 6">
            <a:extLst>
              <a:ext uri="{FF2B5EF4-FFF2-40B4-BE49-F238E27FC236}">
                <a16:creationId xmlns:a16="http://schemas.microsoft.com/office/drawing/2014/main" id="{EC0BA353-B90D-928F-21F4-0D3AC8A9B7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3099" y="781049"/>
            <a:ext cx="4467533" cy="5295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5118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3BC7AE8-20BF-E5BF-C7C2-0026678FEB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9125" y="196849"/>
            <a:ext cx="3533775" cy="688975"/>
          </a:xfrm>
        </p:spPr>
        <p:txBody>
          <a:bodyPr/>
          <a:lstStyle/>
          <a:p>
            <a:r>
              <a:rPr lang="da-DK" dirty="0"/>
              <a:t>Hovedpunkter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77D95AF4-B638-4514-B3E8-2E5B77A0C6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2413" y="885824"/>
            <a:ext cx="4379912" cy="5654675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da-DK" sz="2000" dirty="0"/>
              <a:t>Tydelig organigram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da-DK" sz="2000" dirty="0"/>
              <a:t>Helhedsskole og Unikhed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da-DK" sz="2000" dirty="0"/>
              <a:t>Ny skemastruktur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da-DK" sz="2000" dirty="0"/>
              <a:t>Pædagogiske ambitioner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da-DK" sz="2000" dirty="0"/>
              <a:t>AI fokus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da-DK" sz="2000" dirty="0"/>
              <a:t>Året der er gået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da-DK" sz="1600" dirty="0"/>
              <a:t>Traditioner og støtteforeningen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da-DK" sz="1600" dirty="0"/>
              <a:t>SoMe og </a:t>
            </a:r>
            <a:r>
              <a:rPr lang="da-DK" sz="1600" dirty="0" err="1"/>
              <a:t>Alumni</a:t>
            </a:r>
            <a:endParaRPr lang="da-DK" sz="1600" dirty="0"/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da-DK" sz="1600" dirty="0"/>
              <a:t>Mobilfri skole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da-DK" sz="1600" dirty="0"/>
              <a:t>Affaldssortering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da-DK" sz="1600" dirty="0"/>
              <a:t>Daginstitution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da-DK" sz="2000" dirty="0"/>
              <a:t>Skolepenge/OK24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da-DK" sz="2000" dirty="0"/>
              <a:t>Ny skolebygning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endParaRPr lang="da-DK" sz="2000" dirty="0"/>
          </a:p>
        </p:txBody>
      </p:sp>
      <p:sp>
        <p:nvSpPr>
          <p:cNvPr id="4" name="Pladsholder til indhold 2">
            <a:extLst>
              <a:ext uri="{FF2B5EF4-FFF2-40B4-BE49-F238E27FC236}">
                <a16:creationId xmlns:a16="http://schemas.microsoft.com/office/drawing/2014/main" id="{527E465A-8C7F-F565-B9B4-02D995763F04}"/>
              </a:ext>
            </a:extLst>
          </p:cNvPr>
          <p:cNvSpPr txBox="1">
            <a:spLocks/>
          </p:cNvSpPr>
          <p:nvPr/>
        </p:nvSpPr>
        <p:spPr bwMode="auto">
          <a:xfrm>
            <a:off x="4632325" y="909637"/>
            <a:ext cx="4379912" cy="5600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ts val="1000"/>
              </a:spcBef>
              <a:spcAft>
                <a:spcPts val="1000"/>
              </a:spcAft>
              <a:buFont typeface="Arial" charset="0"/>
              <a:buChar char="•"/>
              <a:defRPr sz="2600" kern="1200">
                <a:solidFill>
                  <a:srgbClr val="022442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0" fontAlgn="base" hangingPunct="0">
              <a:spcBef>
                <a:spcPts val="1000"/>
              </a:spcBef>
              <a:spcAft>
                <a:spcPts val="1000"/>
              </a:spcAft>
              <a:buFont typeface="Arial" charset="0"/>
              <a:buChar char="–"/>
              <a:defRPr sz="2200" kern="1200">
                <a:solidFill>
                  <a:srgbClr val="022442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0" fontAlgn="base" hangingPunct="0">
              <a:spcBef>
                <a:spcPts val="1000"/>
              </a:spcBef>
              <a:spcAft>
                <a:spcPts val="1000"/>
              </a:spcAft>
              <a:buFont typeface="Arial" charset="0"/>
              <a:buChar char="•"/>
              <a:defRPr sz="2000" kern="1200">
                <a:solidFill>
                  <a:srgbClr val="022442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0" fontAlgn="base" hangingPunct="0">
              <a:spcBef>
                <a:spcPts val="1000"/>
              </a:spcBef>
              <a:spcAft>
                <a:spcPts val="1000"/>
              </a:spcAft>
              <a:buFont typeface="Arial" charset="0"/>
              <a:buChar char="–"/>
              <a:defRPr sz="1600" kern="1200">
                <a:solidFill>
                  <a:srgbClr val="022442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0" fontAlgn="base" hangingPunct="0">
              <a:spcBef>
                <a:spcPts val="1000"/>
              </a:spcBef>
              <a:spcAft>
                <a:spcPts val="1000"/>
              </a:spcAft>
              <a:buFont typeface="Arial" charset="0"/>
              <a:buChar char="»"/>
              <a:defRPr sz="1200" kern="1200">
                <a:solidFill>
                  <a:srgbClr val="022442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da-DK" sz="2000" dirty="0"/>
              <a:t>Visible adm. </a:t>
            </a:r>
            <a:r>
              <a:rPr lang="da-DK" sz="2000" dirty="0" err="1"/>
              <a:t>structure</a:t>
            </a:r>
            <a:endParaRPr lang="da-DK" sz="2000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da-DK" sz="2000" dirty="0"/>
              <a:t>One school and </a:t>
            </a:r>
            <a:r>
              <a:rPr lang="da-DK" sz="2000" dirty="0" err="1"/>
              <a:t>uniqueness</a:t>
            </a:r>
            <a:endParaRPr lang="da-DK" sz="2000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da-DK" sz="2000" dirty="0"/>
              <a:t>New </a:t>
            </a:r>
            <a:r>
              <a:rPr lang="da-DK" sz="2000" dirty="0" err="1"/>
              <a:t>schedule-structure</a:t>
            </a:r>
            <a:endParaRPr lang="da-DK" sz="2000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da-DK" sz="2000" dirty="0" err="1"/>
              <a:t>Pedagogical</a:t>
            </a:r>
            <a:r>
              <a:rPr lang="da-DK" sz="2000" dirty="0"/>
              <a:t> ambitions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da-DK" sz="2000" dirty="0"/>
              <a:t>AI </a:t>
            </a:r>
            <a:r>
              <a:rPr lang="da-DK" sz="2000" dirty="0" err="1"/>
              <a:t>focus</a:t>
            </a:r>
            <a:endParaRPr lang="da-DK" sz="2000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da-DK" sz="2000" dirty="0"/>
              <a:t>The </a:t>
            </a:r>
            <a:r>
              <a:rPr lang="da-DK" sz="2000" dirty="0" err="1"/>
              <a:t>past</a:t>
            </a:r>
            <a:r>
              <a:rPr lang="da-DK" sz="2000" dirty="0"/>
              <a:t> </a:t>
            </a:r>
            <a:r>
              <a:rPr lang="da-DK" sz="2000" dirty="0" err="1"/>
              <a:t>year</a:t>
            </a:r>
            <a:endParaRPr lang="da-DK" sz="2000" dirty="0"/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da-DK" sz="1600" dirty="0"/>
              <a:t>Traditions and NGG Støtteforening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da-DK" sz="1600" dirty="0"/>
              <a:t>SoMe and </a:t>
            </a:r>
            <a:r>
              <a:rPr lang="da-DK" sz="1600" dirty="0" err="1"/>
              <a:t>Alumni</a:t>
            </a:r>
            <a:endParaRPr lang="da-DK" sz="1600" dirty="0"/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da-DK" sz="1600" dirty="0" err="1"/>
              <a:t>Mobilfree</a:t>
            </a:r>
            <a:r>
              <a:rPr lang="da-DK" sz="1600" dirty="0"/>
              <a:t> school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da-DK" sz="1600" dirty="0" err="1"/>
              <a:t>Garbage</a:t>
            </a:r>
            <a:r>
              <a:rPr lang="da-DK" sz="1600" dirty="0"/>
              <a:t> </a:t>
            </a:r>
            <a:r>
              <a:rPr lang="da-DK" sz="1600" dirty="0" err="1"/>
              <a:t>sorting</a:t>
            </a:r>
            <a:endParaRPr lang="da-DK" sz="1600" dirty="0"/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da-DK" sz="1600" dirty="0"/>
              <a:t>Preschool/</a:t>
            </a:r>
            <a:r>
              <a:rPr lang="da-DK" sz="1600" dirty="0" err="1"/>
              <a:t>Daycare</a:t>
            </a:r>
            <a:endParaRPr lang="da-DK" sz="1600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da-DK" sz="2000" dirty="0" err="1"/>
              <a:t>Schoolfee</a:t>
            </a:r>
            <a:r>
              <a:rPr lang="da-DK" sz="2000" dirty="0"/>
              <a:t>/OK24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da-DK" sz="2000" dirty="0"/>
              <a:t>New </a:t>
            </a:r>
            <a:r>
              <a:rPr lang="da-DK" sz="2000" dirty="0" err="1"/>
              <a:t>schoolbuilding</a:t>
            </a:r>
            <a:endParaRPr lang="da-DK" sz="2000" dirty="0"/>
          </a:p>
        </p:txBody>
      </p:sp>
    </p:spTree>
    <p:extLst>
      <p:ext uri="{BB962C8B-B14F-4D97-AF65-F5344CB8AC3E}">
        <p14:creationId xmlns:p14="http://schemas.microsoft.com/office/powerpoint/2010/main" val="29153405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lede 8">
            <a:extLst>
              <a:ext uri="{FF2B5EF4-FFF2-40B4-BE49-F238E27FC236}">
                <a16:creationId xmlns:a16="http://schemas.microsoft.com/office/drawing/2014/main" id="{F6F83F64-CB95-21F5-D0EB-A5FD280FF8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5500" y="3429000"/>
            <a:ext cx="5276742" cy="3387743"/>
          </a:xfrm>
          <a:prstGeom prst="rect">
            <a:avLst/>
          </a:prstGeom>
        </p:spPr>
      </p:pic>
      <p:pic>
        <p:nvPicPr>
          <p:cNvPr id="7" name="Billede 6">
            <a:extLst>
              <a:ext uri="{FF2B5EF4-FFF2-40B4-BE49-F238E27FC236}">
                <a16:creationId xmlns:a16="http://schemas.microsoft.com/office/drawing/2014/main" id="{454E1CD1-04A7-033F-1B93-823D03BD63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5500" y="346057"/>
            <a:ext cx="5329700" cy="2917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993065"/>
      </p:ext>
    </p:extLst>
  </p:cSld>
  <p:clrMapOvr>
    <a:masterClrMapping/>
  </p:clrMapOvr>
</p:sld>
</file>

<file path=ppt/theme/theme1.xml><?xml version="1.0" encoding="utf-8"?>
<a:theme xmlns:a="http://schemas.openxmlformats.org/drawingml/2006/main" name="ngg-powerpoint-skabelon">
  <a:themeElements>
    <a:clrScheme name="NGG-Tema 1">
      <a:dk1>
        <a:srgbClr val="022442"/>
      </a:dk1>
      <a:lt1>
        <a:sysClr val="window" lastClr="FFFFFF"/>
      </a:lt1>
      <a:dk2>
        <a:srgbClr val="172E73"/>
      </a:dk2>
      <a:lt2>
        <a:srgbClr val="EEECE1"/>
      </a:lt2>
      <a:accent1>
        <a:srgbClr val="1B7DFF"/>
      </a:accent1>
      <a:accent2>
        <a:srgbClr val="0B3771"/>
      </a:accent2>
      <a:accent3>
        <a:srgbClr val="24CCFF"/>
      </a:accent3>
      <a:accent4>
        <a:srgbClr val="690BC1"/>
      </a:accent4>
      <a:accent5>
        <a:srgbClr val="1D4C6C"/>
      </a:accent5>
      <a:accent6>
        <a:srgbClr val="4B4B4B"/>
      </a:accent6>
      <a:hlink>
        <a:srgbClr val="1B7DFF"/>
      </a:hlink>
      <a:folHlink>
        <a:srgbClr val="5400B4"/>
      </a:folHlink>
    </a:clrScheme>
    <a:fontScheme name="Office klassisk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91440" tIns="45720" rIns="91440" bIns="45720" rtlCol="0" anchor="t">
        <a:normAutofit/>
      </a:bodyPr>
      <a:lstStyle>
        <a:defPPr>
          <a:defRPr sz="1300" b="0" i="1" cap="none"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Kontor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Kontor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ngg-powerpoint-skabelon</Template>
  <TotalTime>1181</TotalTime>
  <Words>348</Words>
  <Application>Microsoft Office PowerPoint</Application>
  <PresentationFormat>Skærmshow (4:3)</PresentationFormat>
  <Paragraphs>124</Paragraphs>
  <Slides>9</Slides>
  <Notes>1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2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9</vt:i4>
      </vt:variant>
    </vt:vector>
  </HeadingPairs>
  <TitlesOfParts>
    <vt:vector size="12" baseType="lpstr">
      <vt:lpstr>Arial</vt:lpstr>
      <vt:lpstr>Calibri</vt:lpstr>
      <vt:lpstr>ngg-powerpoint-skabelon</vt:lpstr>
      <vt:lpstr>PowerPoint-præsentation</vt:lpstr>
      <vt:lpstr>Hovedpunkter</vt:lpstr>
      <vt:lpstr>PowerPoint-præsentation</vt:lpstr>
      <vt:lpstr>PowerPoint-præsentation</vt:lpstr>
      <vt:lpstr>Ny skemastruktur fra august</vt:lpstr>
      <vt:lpstr>Pedagogical ambitions</vt:lpstr>
      <vt:lpstr>PowerPoint-præsentation</vt:lpstr>
      <vt:lpstr>Hovedpunkter</vt:lpstr>
      <vt:lpstr>PowerPoint-præsentation</vt:lpstr>
    </vt:vector>
  </TitlesOfParts>
  <Company>Nordsjællands Grundskole og Gymnasium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Jens Ulrik Engelund</dc:creator>
  <cp:lastModifiedBy>Gitte Frølund Schaltz</cp:lastModifiedBy>
  <cp:revision>3</cp:revision>
  <cp:lastPrinted>2024-05-22T15:58:14Z</cp:lastPrinted>
  <dcterms:created xsi:type="dcterms:W3CDTF">2015-06-19T12:15:18Z</dcterms:created>
  <dcterms:modified xsi:type="dcterms:W3CDTF">2024-06-03T10:18:49Z</dcterms:modified>
</cp:coreProperties>
</file>