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98" r:id="rId2"/>
  </p:sldMasterIdLst>
  <p:notesMasterIdLst>
    <p:notesMasterId r:id="rId14"/>
  </p:notesMasterIdLst>
  <p:sldIdLst>
    <p:sldId id="259" r:id="rId3"/>
    <p:sldId id="257" r:id="rId4"/>
    <p:sldId id="275" r:id="rId5"/>
    <p:sldId id="276" r:id="rId6"/>
    <p:sldId id="264" r:id="rId7"/>
    <p:sldId id="280" r:id="rId8"/>
    <p:sldId id="281" r:id="rId9"/>
    <p:sldId id="282" r:id="rId10"/>
    <p:sldId id="283" r:id="rId11"/>
    <p:sldId id="284" r:id="rId12"/>
    <p:sldId id="267" r:id="rId13"/>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D58033"/>
    <a:srgbClr val="5F4C24"/>
    <a:srgbClr val="A8D7EB"/>
    <a:srgbClr val="113C59"/>
    <a:srgbClr val="81A7C2"/>
    <a:srgbClr val="2F7DE1"/>
    <a:srgbClr val="E5B019"/>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124" autoAdjust="0"/>
    <p:restoredTop sz="93328" autoAdjust="0"/>
  </p:normalViewPr>
  <p:slideViewPr>
    <p:cSldViewPr>
      <p:cViewPr varScale="1">
        <p:scale>
          <a:sx n="116" d="100"/>
          <a:sy n="116" d="100"/>
        </p:scale>
        <p:origin x="744"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customXml" Target="../customXml/item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194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29FE211B-37A0-4C4B-9F07-C0B11260A106}" type="slidenum">
              <a:rPr lang="en-US" altLang="en-US"/>
              <a:pPr>
                <a:defRPr/>
              </a:pPr>
              <a:t>‹#›</a:t>
            </a:fld>
            <a:endParaRPr lang="en-US" altLang="en-US"/>
          </a:p>
        </p:txBody>
      </p:sp>
    </p:spTree>
    <p:extLst>
      <p:ext uri="{BB962C8B-B14F-4D97-AF65-F5344CB8AC3E}">
        <p14:creationId xmlns:p14="http://schemas.microsoft.com/office/powerpoint/2010/main" val="19753325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2816"/>
            <a:ext cx="7772400" cy="722511"/>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2564904"/>
            <a:ext cx="6400800" cy="576064"/>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428565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CDACAE9-9FD8-4BBF-8417-1FCE755CEBFA}" type="datetimeFigureOut">
              <a:rPr lang="en-GB" smtClean="0"/>
              <a:t>28/09/2021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614120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CDACAE9-9FD8-4BBF-8417-1FCE755CEBFA}" type="datetimeFigureOut">
              <a:rPr lang="en-GB" smtClean="0"/>
              <a:t>28/09/2021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3766565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DACAE9-9FD8-4BBF-8417-1FCE755CEBFA}" type="datetimeFigureOut">
              <a:rPr lang="en-GB" smtClean="0"/>
              <a:t>28/09/2021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114722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DACAE9-9FD8-4BBF-8417-1FCE755CEBFA}" type="datetimeFigureOut">
              <a:rPr lang="en-GB" smtClean="0"/>
              <a:t>28/09/2021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1318145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792807EF-4AD0-44F7-98E6-6D7C0241255D}" type="slidenum">
              <a:rPr lang="en-US" altLang="en-US" smtClean="0"/>
              <a:pPr>
                <a:defRPr/>
              </a:pPr>
              <a:t>‹#›</a:t>
            </a:fld>
            <a:endParaRPr lang="en-US" altLang="en-US" dirty="0"/>
          </a:p>
        </p:txBody>
      </p:sp>
    </p:spTree>
    <p:extLst>
      <p:ext uri="{BB962C8B-B14F-4D97-AF65-F5344CB8AC3E}">
        <p14:creationId xmlns:p14="http://schemas.microsoft.com/office/powerpoint/2010/main" val="78843836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CDACAE9-9FD8-4BBF-8417-1FCE755CEBFA}" type="datetimeFigureOut">
              <a:rPr lang="en-GB" smtClean="0"/>
              <a:t>28/09/2021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2410133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DACAE9-9FD8-4BBF-8417-1FCE755CEBFA}" type="datetimeFigureOut">
              <a:rPr lang="en-GB" smtClean="0"/>
              <a:t>28/09/2021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1735413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DACAE9-9FD8-4BBF-8417-1FCE755CEBFA}" type="datetimeFigureOut">
              <a:rPr lang="en-GB" smtClean="0"/>
              <a:t>28/09/2021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2627890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CDACAE9-9FD8-4BBF-8417-1FCE755CEBFA}" type="datetimeFigureOut">
              <a:rPr lang="en-GB" smtClean="0"/>
              <a:t>28/09/2021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260761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CDACAE9-9FD8-4BBF-8417-1FCE755CEBFA}" type="datetimeFigureOut">
              <a:rPr lang="en-GB" smtClean="0"/>
              <a:t>28/09/2021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1347661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CDACAE9-9FD8-4BBF-8417-1FCE755CEBFA}" type="datetimeFigureOut">
              <a:rPr lang="en-GB" smtClean="0"/>
              <a:t>28/09/2021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1870958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792807EF-4AD0-44F7-98E6-6D7C0241255D}" type="slidenum">
              <a:rPr lang="en-US" altLang="en-US" smtClean="0"/>
              <a:pPr>
                <a:defRPr/>
              </a:pPr>
              <a:t>‹#›</a:t>
            </a:fld>
            <a:endParaRPr lang="en-US" altLang="en-US" dirty="0"/>
          </a:p>
        </p:txBody>
      </p:sp>
    </p:spTree>
    <p:extLst>
      <p:ext uri="{BB962C8B-B14F-4D97-AF65-F5344CB8AC3E}">
        <p14:creationId xmlns:p14="http://schemas.microsoft.com/office/powerpoint/2010/main" val="327014052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4" descr="H:\Marketing\Presentations\Promote Your Trip Powerpoint\Design Files\Powerpoint-Front-Cov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9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6" descr="H:\Marketing\Logos\Halsbury\2. Halsbury Travel\PNG (for web-transparent background)\Halsbury Travel Colour 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613" y="404813"/>
            <a:ext cx="284797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7" r:id="rId1"/>
    <p:sldLayoutId id="2147483697"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CDACAE9-9FD8-4BBF-8417-1FCE755CEBFA}" type="datetimeFigureOut">
              <a:rPr lang="en-GB" smtClean="0"/>
              <a:t>28/09/2021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EB515F0-728D-4BDE-B621-CB41CDE4A581}" type="slidenum">
              <a:rPr lang="en-GB" smtClean="0"/>
              <a:t>‹#›</a:t>
            </a:fld>
            <a:endParaRPr lang="en-GB"/>
          </a:p>
        </p:txBody>
      </p:sp>
    </p:spTree>
    <p:extLst>
      <p:ext uri="{BB962C8B-B14F-4D97-AF65-F5344CB8AC3E}">
        <p14:creationId xmlns:p14="http://schemas.microsoft.com/office/powerpoint/2010/main" val="215845349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8F4D3AA-F4AF-2846-B939-EDD1C44694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 y="-7075"/>
            <a:ext cx="9144000" cy="3504488"/>
          </a:xfrm>
          <a:prstGeom prst="rect">
            <a:avLst/>
          </a:prstGeom>
        </p:spPr>
      </p:pic>
      <p:sp>
        <p:nvSpPr>
          <p:cNvPr id="5" name="Rectangle 4"/>
          <p:cNvSpPr/>
          <p:nvPr/>
        </p:nvSpPr>
        <p:spPr>
          <a:xfrm>
            <a:off x="0" y="3497413"/>
            <a:ext cx="9144000" cy="3360587"/>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schemeClr val="bg1">
                  <a:lumMod val="95000"/>
                </a:schemeClr>
              </a:solidFill>
            </a:endParaRPr>
          </a:p>
        </p:txBody>
      </p:sp>
      <p:sp>
        <p:nvSpPr>
          <p:cNvPr id="6" name="Rectangle 5"/>
          <p:cNvSpPr/>
          <p:nvPr/>
        </p:nvSpPr>
        <p:spPr>
          <a:xfrm>
            <a:off x="499209" y="476672"/>
            <a:ext cx="8145579" cy="5877272"/>
          </a:xfrm>
          <a:prstGeom prst="rect">
            <a:avLst/>
          </a:prstGeom>
          <a:noFill/>
          <a:ln w="76200">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7" name="TextBox 6">
            <a:extLst>
              <a:ext uri="{FF2B5EF4-FFF2-40B4-BE49-F238E27FC236}">
                <a16:creationId xmlns:a16="http://schemas.microsoft.com/office/drawing/2014/main" id="{95C27827-44A8-0C46-A81A-8D616DD737A3}"/>
              </a:ext>
            </a:extLst>
          </p:cNvPr>
          <p:cNvSpPr txBox="1"/>
          <p:nvPr/>
        </p:nvSpPr>
        <p:spPr>
          <a:xfrm>
            <a:off x="1683354" y="3861048"/>
            <a:ext cx="5777287" cy="2000548"/>
          </a:xfrm>
          <a:prstGeom prst="rect">
            <a:avLst/>
          </a:prstGeom>
          <a:noFill/>
        </p:spPr>
        <p:txBody>
          <a:bodyPr wrap="square" rtlCol="0">
            <a:spAutoFit/>
          </a:bodyPr>
          <a:lstStyle/>
          <a:p>
            <a:pPr algn="ctr"/>
            <a:r>
              <a:rPr lang="en-GB" sz="2800" dirty="0">
                <a:solidFill>
                  <a:srgbClr val="113C59"/>
                </a:solidFill>
                <a:latin typeface="+mj-lt"/>
              </a:rPr>
              <a:t>When we talk about the Holocaust, we often talk about the loss of life. </a:t>
            </a:r>
          </a:p>
          <a:p>
            <a:pPr algn="ctr"/>
            <a:endParaRPr lang="en-GB" sz="800" dirty="0">
              <a:solidFill>
                <a:srgbClr val="113C59"/>
              </a:solidFill>
              <a:latin typeface="+mj-lt"/>
            </a:endParaRPr>
          </a:p>
          <a:p>
            <a:pPr algn="ctr"/>
            <a:r>
              <a:rPr lang="en-GB" sz="2000" dirty="0">
                <a:solidFill>
                  <a:srgbClr val="113C59"/>
                </a:solidFill>
                <a:latin typeface="+mj-lt"/>
              </a:rPr>
              <a:t>But this is not the only horror victims had to face – those who did survive often had to face the further trauma of losing their home.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27584" y="1745432"/>
            <a:ext cx="8064897" cy="4851919"/>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7" name="Rectangle 6"/>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8" name="TextBox 7"/>
          <p:cNvSpPr txBox="1"/>
          <p:nvPr/>
        </p:nvSpPr>
        <p:spPr>
          <a:xfrm>
            <a:off x="326892" y="414000"/>
            <a:ext cx="8568952" cy="584775"/>
          </a:xfrm>
          <a:prstGeom prst="rect">
            <a:avLst/>
          </a:prstGeom>
          <a:noFill/>
        </p:spPr>
        <p:txBody>
          <a:bodyPr wrap="square" rtlCol="0">
            <a:spAutoFit/>
          </a:bodyPr>
          <a:lstStyle/>
          <a:p>
            <a:pPr algn="ctr"/>
            <a:r>
              <a:rPr lang="en-GB" sz="3200" dirty="0">
                <a:solidFill>
                  <a:schemeClr val="bg1"/>
                </a:solidFill>
                <a:latin typeface="+mj-lt"/>
              </a:rPr>
              <a:t>Making a new home</a:t>
            </a:r>
          </a:p>
        </p:txBody>
      </p:sp>
      <p:pic>
        <p:nvPicPr>
          <p:cNvPr id="3" name="Picture 2">
            <a:extLst>
              <a:ext uri="{FF2B5EF4-FFF2-40B4-BE49-F238E27FC236}">
                <a16:creationId xmlns:a16="http://schemas.microsoft.com/office/drawing/2014/main" id="{2AD6975A-88CF-1C48-A5DF-4E7C51031D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556793"/>
            <a:ext cx="2600587" cy="2597542"/>
          </a:xfrm>
          <a:prstGeom prst="rect">
            <a:avLst/>
          </a:prstGeom>
        </p:spPr>
      </p:pic>
      <p:sp>
        <p:nvSpPr>
          <p:cNvPr id="9" name="TextBox 8"/>
          <p:cNvSpPr txBox="1"/>
          <p:nvPr/>
        </p:nvSpPr>
        <p:spPr>
          <a:xfrm>
            <a:off x="3115821" y="1969670"/>
            <a:ext cx="5560635" cy="4339650"/>
          </a:xfrm>
          <a:prstGeom prst="rect">
            <a:avLst/>
          </a:prstGeom>
          <a:noFill/>
        </p:spPr>
        <p:txBody>
          <a:bodyPr wrap="square" rtlCol="0">
            <a:spAutoFit/>
          </a:bodyPr>
          <a:lstStyle/>
          <a:p>
            <a:pPr lvl="0"/>
            <a:r>
              <a:rPr lang="en-GB" dirty="0">
                <a:solidFill>
                  <a:srgbClr val="5F5F5F"/>
                </a:solidFill>
                <a:latin typeface="Calibri" panose="020F0502020204030204" pitchFamily="34" charset="0"/>
                <a:ea typeface="Tahoma" panose="020B0604030504040204" pitchFamily="34" charset="0"/>
                <a:cs typeface="Calibri" panose="020F0502020204030204" pitchFamily="34" charset="0"/>
              </a:rPr>
              <a:t>Despite the harsh conditions (strict rations and curfews), some inhabitants did begin to make the camps into some semblance of home, setting up places of worship, newspapers, schools and even universities. </a:t>
            </a:r>
          </a:p>
          <a:p>
            <a:pPr lvl="0"/>
            <a:endParaRPr lang="en-GB" sz="800" dirty="0">
              <a:solidFill>
                <a:srgbClr val="5F5F5F"/>
              </a:solidFill>
              <a:latin typeface="Calibri" panose="020F0502020204030204" pitchFamily="34" charset="0"/>
              <a:ea typeface="Tahoma" panose="020B0604030504040204" pitchFamily="34" charset="0"/>
              <a:cs typeface="Calibri" panose="020F0502020204030204" pitchFamily="34" charset="0"/>
            </a:endParaRPr>
          </a:p>
          <a:p>
            <a:pPr lvl="0"/>
            <a:r>
              <a:rPr lang="en-GB" dirty="0">
                <a:solidFill>
                  <a:srgbClr val="5F5F5F"/>
                </a:solidFill>
                <a:latin typeface="Calibri" panose="020F0502020204030204" pitchFamily="34" charset="0"/>
                <a:ea typeface="Tahoma" panose="020B0604030504040204" pitchFamily="34" charset="0"/>
                <a:cs typeface="Calibri" panose="020F0502020204030204" pitchFamily="34" charset="0"/>
              </a:rPr>
              <a:t>Some were eventually allowed to settle in other European countries, Australia, the US, Canada and some countries in South America. </a:t>
            </a:r>
          </a:p>
          <a:p>
            <a:pPr lvl="0"/>
            <a:endParaRPr lang="en-GB" sz="800" dirty="0">
              <a:solidFill>
                <a:srgbClr val="5F5F5F"/>
              </a:solidFill>
              <a:latin typeface="Calibri" panose="020F0502020204030204" pitchFamily="34" charset="0"/>
              <a:ea typeface="Tahoma" panose="020B0604030504040204" pitchFamily="34" charset="0"/>
              <a:cs typeface="Calibri" panose="020F0502020204030204" pitchFamily="34" charset="0"/>
            </a:endParaRPr>
          </a:p>
          <a:p>
            <a:pPr lvl="0"/>
            <a:r>
              <a:rPr lang="en-GB" dirty="0">
                <a:solidFill>
                  <a:srgbClr val="5F5F5F"/>
                </a:solidFill>
                <a:latin typeface="Calibri" panose="020F0502020204030204" pitchFamily="34" charset="0"/>
                <a:ea typeface="Tahoma" panose="020B0604030504040204" pitchFamily="34" charset="0"/>
                <a:cs typeface="Calibri" panose="020F0502020204030204" pitchFamily="34" charset="0"/>
              </a:rPr>
              <a:t>And around 1,150,000 Jews relocated to the new nation state of Israel between 1948 and 1970. </a:t>
            </a:r>
          </a:p>
          <a:p>
            <a:pPr lvl="0"/>
            <a:endParaRPr lang="en-GB" sz="800" dirty="0">
              <a:solidFill>
                <a:srgbClr val="5F5F5F"/>
              </a:solidFill>
              <a:latin typeface="Calibri" panose="020F0502020204030204" pitchFamily="34" charset="0"/>
              <a:ea typeface="Tahoma" panose="020B0604030504040204" pitchFamily="34" charset="0"/>
              <a:cs typeface="Calibri" panose="020F0502020204030204" pitchFamily="34" charset="0"/>
            </a:endParaRPr>
          </a:p>
          <a:p>
            <a:pPr lvl="0"/>
            <a:r>
              <a:rPr lang="en-GB" i="1" dirty="0">
                <a:solidFill>
                  <a:srgbClr val="5F5F5F"/>
                </a:solidFill>
                <a:latin typeface="Calibri" panose="020F0502020204030204" pitchFamily="34" charset="0"/>
                <a:ea typeface="Tahoma" panose="020B0604030504040204" pitchFamily="34" charset="0"/>
                <a:cs typeface="Calibri" panose="020F0502020204030204" pitchFamily="34" charset="0"/>
              </a:rPr>
              <a:t>After the Holocaust I was 14. I had no one. For years. I moved to Israel and met my husband…[now] I have an amazing family. We always had Friday night meals together. I’d say “Everyone at this table is mine. They’re all mine.” </a:t>
            </a:r>
            <a:r>
              <a:rPr lang="en-GB" b="1" dirty="0" err="1">
                <a:solidFill>
                  <a:srgbClr val="5F5F5F"/>
                </a:solidFill>
                <a:latin typeface="Calibri" panose="020F0502020204030204" pitchFamily="34" charset="0"/>
                <a:ea typeface="Tahoma" panose="020B0604030504040204" pitchFamily="34" charset="0"/>
                <a:cs typeface="Calibri" panose="020F0502020204030204" pitchFamily="34" charset="0"/>
              </a:rPr>
              <a:t>Shela</a:t>
            </a:r>
            <a:r>
              <a:rPr lang="en-GB" b="1" dirty="0">
                <a:solidFill>
                  <a:srgbClr val="5F5F5F"/>
                </a:solidFill>
                <a:latin typeface="Calibri" panose="020F0502020204030204" pitchFamily="34" charset="0"/>
                <a:ea typeface="Tahoma" panose="020B0604030504040204" pitchFamily="34" charset="0"/>
                <a:cs typeface="Calibri" panose="020F0502020204030204" pitchFamily="34" charset="0"/>
              </a:rPr>
              <a:t> </a:t>
            </a:r>
            <a:r>
              <a:rPr lang="en-GB" b="1" dirty="0" err="1">
                <a:solidFill>
                  <a:srgbClr val="5F5F5F"/>
                </a:solidFill>
                <a:latin typeface="Calibri" panose="020F0502020204030204" pitchFamily="34" charset="0"/>
                <a:ea typeface="Tahoma" panose="020B0604030504040204" pitchFamily="34" charset="0"/>
                <a:cs typeface="Calibri" panose="020F0502020204030204" pitchFamily="34" charset="0"/>
              </a:rPr>
              <a:t>Altaraz</a:t>
            </a:r>
            <a:r>
              <a:rPr lang="en-GB" b="1" dirty="0">
                <a:solidFill>
                  <a:srgbClr val="5F5F5F"/>
                </a:solidFill>
                <a:latin typeface="Calibri" panose="020F0502020204030204" pitchFamily="34" charset="0"/>
                <a:ea typeface="Tahoma" panose="020B0604030504040204" pitchFamily="34" charset="0"/>
                <a:cs typeface="Calibri" panose="020F0502020204030204" pitchFamily="34" charset="0"/>
              </a:rPr>
              <a:t>, Holocaust survivor</a:t>
            </a:r>
          </a:p>
        </p:txBody>
      </p:sp>
    </p:spTree>
    <p:extLst>
      <p:ext uri="{BB962C8B-B14F-4D97-AF65-F5344CB8AC3E}">
        <p14:creationId xmlns:p14="http://schemas.microsoft.com/office/powerpoint/2010/main" val="3803051371"/>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walking&#10;&#10;Description automatically generated with low confidence">
            <a:extLst>
              <a:ext uri="{FF2B5EF4-FFF2-40B4-BE49-F238E27FC236}">
                <a16:creationId xmlns:a16="http://schemas.microsoft.com/office/drawing/2014/main" id="{B167F62E-1B8F-C849-963F-86AFD2E424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9911"/>
            <a:ext cx="9144000" cy="6867156"/>
          </a:xfrm>
          <a:prstGeom prst="rect">
            <a:avLst/>
          </a:prstGeom>
        </p:spPr>
      </p:pic>
      <p:sp>
        <p:nvSpPr>
          <p:cNvPr id="14" name="TextBox 13"/>
          <p:cNvSpPr txBox="1"/>
          <p:nvPr/>
        </p:nvSpPr>
        <p:spPr>
          <a:xfrm>
            <a:off x="1683356" y="260648"/>
            <a:ext cx="5777287" cy="2677656"/>
          </a:xfrm>
          <a:prstGeom prst="rect">
            <a:avLst/>
          </a:prstGeom>
          <a:noFill/>
        </p:spPr>
        <p:txBody>
          <a:bodyPr wrap="square" rtlCol="0">
            <a:spAutoFit/>
          </a:bodyPr>
          <a:lstStyle/>
          <a:p>
            <a:pPr algn="ctr"/>
            <a:r>
              <a:rPr lang="en-GB" sz="2400" dirty="0">
                <a:solidFill>
                  <a:schemeClr val="bg1"/>
                </a:solidFill>
                <a:latin typeface="+mj-lt"/>
              </a:rPr>
              <a:t>Can you think of any other examples where people have been torn from home since the end of WW2?</a:t>
            </a:r>
          </a:p>
          <a:p>
            <a:pPr algn="ctr"/>
            <a:endParaRPr lang="en-GB" sz="2400" dirty="0">
              <a:solidFill>
                <a:schemeClr val="bg1"/>
              </a:solidFill>
              <a:latin typeface="+mj-lt"/>
            </a:endParaRPr>
          </a:p>
          <a:p>
            <a:pPr algn="ctr"/>
            <a:r>
              <a:rPr lang="en-GB" sz="2400" dirty="0">
                <a:solidFill>
                  <a:schemeClr val="bg1"/>
                </a:solidFill>
                <a:latin typeface="+mj-lt"/>
              </a:rPr>
              <a:t>Can you think of any situations currently around the world where people are being torn from their homes?</a:t>
            </a:r>
          </a:p>
        </p:txBody>
      </p:sp>
      <p:sp>
        <p:nvSpPr>
          <p:cNvPr id="7" name="Rectangle 6">
            <a:extLst>
              <a:ext uri="{FF2B5EF4-FFF2-40B4-BE49-F238E27FC236}">
                <a16:creationId xmlns:a16="http://schemas.microsoft.com/office/drawing/2014/main" id="{51618619-6FF3-0D4E-A2F5-D3CA92E3C152}"/>
              </a:ext>
            </a:extLst>
          </p:cNvPr>
          <p:cNvSpPr/>
          <p:nvPr/>
        </p:nvSpPr>
        <p:spPr>
          <a:xfrm>
            <a:off x="0" y="5822504"/>
            <a:ext cx="9144000" cy="1035496"/>
          </a:xfrm>
          <a:prstGeom prst="rect">
            <a:avLst/>
          </a:prstGeom>
          <a:gradFill flip="none" rotWithShape="1">
            <a:gsLst>
              <a:gs pos="52500">
                <a:schemeClr val="tx1">
                  <a:lumMod val="69000"/>
                </a:schemeClr>
              </a:gs>
              <a:gs pos="34000">
                <a:schemeClr val="tx1"/>
              </a:gs>
              <a:gs pos="100000">
                <a:schemeClr val="tx1">
                  <a:lumMod val="75000"/>
                  <a:lumOff val="25000"/>
                </a:schemeClr>
              </a:gs>
              <a:gs pos="74000">
                <a:schemeClr val="tx1">
                  <a:lumMod val="85000"/>
                  <a:lumOff val="15000"/>
                </a:schemeClr>
              </a:gs>
            </a:gsLst>
            <a:lin ang="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76793FA1-D7A4-7D42-BEEC-C6BEB5BF08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5930151"/>
            <a:ext cx="2088232" cy="702017"/>
          </a:xfrm>
          <a:prstGeom prst="rect">
            <a:avLst/>
          </a:prstGeom>
        </p:spPr>
      </p:pic>
      <p:sp>
        <p:nvSpPr>
          <p:cNvPr id="10" name="TextBox 9">
            <a:extLst>
              <a:ext uri="{FF2B5EF4-FFF2-40B4-BE49-F238E27FC236}">
                <a16:creationId xmlns:a16="http://schemas.microsoft.com/office/drawing/2014/main" id="{34829A57-E7A0-A843-8E66-4AD280E59112}"/>
              </a:ext>
            </a:extLst>
          </p:cNvPr>
          <p:cNvSpPr txBox="1"/>
          <p:nvPr/>
        </p:nvSpPr>
        <p:spPr>
          <a:xfrm>
            <a:off x="4788024" y="6096493"/>
            <a:ext cx="3672408" cy="369332"/>
          </a:xfrm>
          <a:prstGeom prst="rect">
            <a:avLst/>
          </a:prstGeom>
          <a:noFill/>
        </p:spPr>
        <p:txBody>
          <a:bodyPr wrap="square" rtlCol="0">
            <a:spAutoFit/>
          </a:bodyPr>
          <a:lstStyle/>
          <a:p>
            <a:r>
              <a:rPr lang="en-GB" dirty="0">
                <a:solidFill>
                  <a:schemeClr val="bg1"/>
                </a:solidFill>
                <a:latin typeface="+mj-lt"/>
              </a:rPr>
              <a:t>halsbury.com/school-travel-resources</a:t>
            </a:r>
            <a:endParaRPr lang="en-US" dirty="0">
              <a:solidFill>
                <a:schemeClr val="bg1"/>
              </a:solidFill>
              <a:latin typeface="+mj-lt"/>
            </a:endParaRPr>
          </a:p>
        </p:txBody>
      </p:sp>
    </p:spTree>
    <p:extLst>
      <p:ext uri="{BB962C8B-B14F-4D97-AF65-F5344CB8AC3E}">
        <p14:creationId xmlns:p14="http://schemas.microsoft.com/office/powerpoint/2010/main" val="228322906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27584" y="1745432"/>
            <a:ext cx="8064897" cy="4851919"/>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7" name="Rectangle 6"/>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8" name="TextBox 7"/>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What is ‘home’?</a:t>
            </a:r>
          </a:p>
        </p:txBody>
      </p:sp>
      <p:sp>
        <p:nvSpPr>
          <p:cNvPr id="9" name="TextBox 8"/>
          <p:cNvSpPr txBox="1"/>
          <p:nvPr/>
        </p:nvSpPr>
        <p:spPr>
          <a:xfrm>
            <a:off x="3131840" y="1916832"/>
            <a:ext cx="5328592" cy="3754874"/>
          </a:xfrm>
          <a:prstGeom prst="rect">
            <a:avLst/>
          </a:prstGeom>
          <a:noFill/>
        </p:spPr>
        <p:txBody>
          <a:bodyPr wrap="square" rtlCol="0">
            <a:spAutoFit/>
          </a:bodyPr>
          <a:lstStyle/>
          <a:p>
            <a:pPr lvl="0"/>
            <a:r>
              <a:rPr lang="en-GB" i="1" dirty="0">
                <a:solidFill>
                  <a:srgbClr val="5F5F5F"/>
                </a:solidFill>
                <a:latin typeface="Calibri" panose="020F0502020204030204" pitchFamily="34" charset="0"/>
                <a:ea typeface="Tahoma" panose="020B0604030504040204" pitchFamily="34" charset="0"/>
                <a:cs typeface="Calibri" panose="020F0502020204030204" pitchFamily="34" charset="0"/>
              </a:rPr>
              <a:t>The place where one lives permanently, especially as a member of a family or household. </a:t>
            </a:r>
            <a:br>
              <a:rPr lang="en-GB" i="1" dirty="0">
                <a:solidFill>
                  <a:srgbClr val="5F5F5F"/>
                </a:solidFill>
                <a:latin typeface="Calibri" panose="020F0502020204030204" pitchFamily="34" charset="0"/>
                <a:ea typeface="Tahoma" panose="020B0604030504040204" pitchFamily="34" charset="0"/>
                <a:cs typeface="Calibri" panose="020F0502020204030204" pitchFamily="34" charset="0"/>
              </a:rPr>
            </a:br>
            <a:r>
              <a:rPr lang="en-GB" sz="1600" b="1" dirty="0">
                <a:solidFill>
                  <a:srgbClr val="5F5F5F"/>
                </a:solidFill>
                <a:latin typeface="Calibri" panose="020F0502020204030204" pitchFamily="34" charset="0"/>
                <a:ea typeface="Tahoma" panose="020B0604030504040204" pitchFamily="34" charset="0"/>
                <a:cs typeface="Calibri" panose="020F0502020204030204" pitchFamily="34" charset="0"/>
              </a:rPr>
              <a:t>Oxford English Dictionary</a:t>
            </a:r>
          </a:p>
          <a:p>
            <a:pPr lvl="0"/>
            <a:endParaRPr lang="en-GB" sz="800" dirty="0">
              <a:solidFill>
                <a:srgbClr val="5F5F5F"/>
              </a:solidFill>
              <a:latin typeface="Calibri" panose="020F0502020204030204" pitchFamily="34" charset="0"/>
              <a:ea typeface="Tahoma" panose="020B0604030504040204" pitchFamily="34" charset="0"/>
              <a:cs typeface="Calibri" panose="020F0502020204030204" pitchFamily="34" charset="0"/>
            </a:endParaRPr>
          </a:p>
          <a:p>
            <a:pPr lvl="0"/>
            <a:r>
              <a:rPr lang="en-GB" dirty="0">
                <a:solidFill>
                  <a:srgbClr val="5F5F5F"/>
                </a:solidFill>
                <a:latin typeface="Calibri" panose="020F0502020204030204" pitchFamily="34" charset="0"/>
                <a:ea typeface="Tahoma" panose="020B0604030504040204" pitchFamily="34" charset="0"/>
                <a:cs typeface="Calibri" panose="020F0502020204030204" pitchFamily="34" charset="0"/>
              </a:rPr>
              <a:t>Home can be the physical place in which you live, but it can also mean the people you live with. </a:t>
            </a:r>
          </a:p>
          <a:p>
            <a:pPr lvl="0"/>
            <a:endParaRPr lang="en-GB" sz="800" dirty="0">
              <a:solidFill>
                <a:srgbClr val="5F5F5F"/>
              </a:solidFill>
              <a:latin typeface="Calibri" panose="020F0502020204030204" pitchFamily="34" charset="0"/>
              <a:ea typeface="Tahoma" panose="020B0604030504040204" pitchFamily="34" charset="0"/>
              <a:cs typeface="Calibri" panose="020F0502020204030204" pitchFamily="34" charset="0"/>
            </a:endParaRPr>
          </a:p>
          <a:p>
            <a:pPr lvl="0"/>
            <a:r>
              <a:rPr lang="en-GB" dirty="0">
                <a:solidFill>
                  <a:srgbClr val="5F5F5F"/>
                </a:solidFill>
                <a:latin typeface="Calibri" panose="020F0502020204030204" pitchFamily="34" charset="0"/>
                <a:ea typeface="Tahoma" panose="020B0604030504040204" pitchFamily="34" charset="0"/>
                <a:cs typeface="Calibri" panose="020F0502020204030204" pitchFamily="34" charset="0"/>
              </a:rPr>
              <a:t>Home can mean different things to different people, but it is hugely important to all of us, whichever shape it takes. </a:t>
            </a:r>
          </a:p>
          <a:p>
            <a:pPr lvl="0"/>
            <a:endParaRPr lang="en-GB" sz="800" dirty="0">
              <a:solidFill>
                <a:srgbClr val="5F5F5F"/>
              </a:solidFill>
              <a:latin typeface="Calibri" panose="020F0502020204030204" pitchFamily="34" charset="0"/>
              <a:ea typeface="Tahoma" panose="020B0604030504040204" pitchFamily="34" charset="0"/>
              <a:cs typeface="Calibri" panose="020F0502020204030204" pitchFamily="34" charset="0"/>
            </a:endParaRPr>
          </a:p>
          <a:p>
            <a:pPr lvl="0"/>
            <a:r>
              <a:rPr lang="en-GB" dirty="0">
                <a:solidFill>
                  <a:srgbClr val="5F5F5F"/>
                </a:solidFill>
                <a:latin typeface="Calibri" panose="020F0502020204030204" pitchFamily="34" charset="0"/>
                <a:ea typeface="Tahoma" panose="020B0604030504040204" pitchFamily="34" charset="0"/>
                <a:cs typeface="Calibri" panose="020F0502020204030204" pitchFamily="34" charset="0"/>
              </a:rPr>
              <a:t>Words we associate with home:</a:t>
            </a:r>
          </a:p>
          <a:p>
            <a:pPr lvl="0"/>
            <a:r>
              <a:rPr lang="en-GB" dirty="0">
                <a:solidFill>
                  <a:srgbClr val="5F5F5F"/>
                </a:solidFill>
                <a:latin typeface="Calibri" panose="020F0502020204030204" pitchFamily="34" charset="0"/>
                <a:ea typeface="Tahoma" panose="020B0604030504040204" pitchFamily="34" charset="0"/>
                <a:cs typeface="Calibri" panose="020F0502020204030204" pitchFamily="34" charset="0"/>
              </a:rPr>
              <a:t>• Safety		• Security</a:t>
            </a:r>
          </a:p>
          <a:p>
            <a:pPr lvl="0"/>
            <a:r>
              <a:rPr lang="en-GB" dirty="0">
                <a:solidFill>
                  <a:srgbClr val="5F5F5F"/>
                </a:solidFill>
                <a:latin typeface="Calibri" panose="020F0502020204030204" pitchFamily="34" charset="0"/>
                <a:ea typeface="Tahoma" panose="020B0604030504040204" pitchFamily="34" charset="0"/>
                <a:cs typeface="Calibri" panose="020F0502020204030204" pitchFamily="34" charset="0"/>
              </a:rPr>
              <a:t>• Peace		• Love</a:t>
            </a:r>
          </a:p>
          <a:p>
            <a:r>
              <a:rPr lang="en-GB" dirty="0">
                <a:solidFill>
                  <a:srgbClr val="5F5F5F"/>
                </a:solidFill>
                <a:latin typeface="Calibri" panose="020F0502020204030204" pitchFamily="34" charset="0"/>
                <a:ea typeface="Tahoma" panose="020B0604030504040204" pitchFamily="34" charset="0"/>
                <a:cs typeface="Calibri" panose="020F0502020204030204" pitchFamily="34" charset="0"/>
              </a:rPr>
              <a:t>• Privacy		• Dignity</a:t>
            </a:r>
          </a:p>
        </p:txBody>
      </p:sp>
      <p:sp>
        <p:nvSpPr>
          <p:cNvPr id="11" name="TextBox 10">
            <a:extLst>
              <a:ext uri="{FF2B5EF4-FFF2-40B4-BE49-F238E27FC236}">
                <a16:creationId xmlns:a16="http://schemas.microsoft.com/office/drawing/2014/main" id="{7A705EA5-E8E9-1248-B6C2-A986BAB54EA4}"/>
              </a:ext>
            </a:extLst>
          </p:cNvPr>
          <p:cNvSpPr txBox="1"/>
          <p:nvPr/>
        </p:nvSpPr>
        <p:spPr>
          <a:xfrm>
            <a:off x="971600" y="5807005"/>
            <a:ext cx="7632848" cy="646331"/>
          </a:xfrm>
          <a:prstGeom prst="rect">
            <a:avLst/>
          </a:prstGeom>
          <a:noFill/>
        </p:spPr>
        <p:txBody>
          <a:bodyPr wrap="square" rtlCol="0">
            <a:spAutoFit/>
          </a:bodyPr>
          <a:lstStyle/>
          <a:p>
            <a:r>
              <a:rPr lang="en-GB" dirty="0">
                <a:solidFill>
                  <a:srgbClr val="5F5F5F"/>
                </a:solidFill>
                <a:latin typeface="+mn-lt"/>
              </a:rPr>
              <a:t>Think about what ‘home’ means to you. </a:t>
            </a:r>
          </a:p>
          <a:p>
            <a:r>
              <a:rPr lang="en-GB" dirty="0">
                <a:solidFill>
                  <a:srgbClr val="5F5F5F"/>
                </a:solidFill>
                <a:latin typeface="+mn-lt"/>
              </a:rPr>
              <a:t>Can you write a list of other words you associate with ‘home’?</a:t>
            </a:r>
          </a:p>
        </p:txBody>
      </p:sp>
      <p:pic>
        <p:nvPicPr>
          <p:cNvPr id="3" name="Picture 2">
            <a:extLst>
              <a:ext uri="{FF2B5EF4-FFF2-40B4-BE49-F238E27FC236}">
                <a16:creationId xmlns:a16="http://schemas.microsoft.com/office/drawing/2014/main" id="{3FB0D218-E470-3A48-8CF6-64A2D1CF02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570983"/>
            <a:ext cx="2597541" cy="2597541"/>
          </a:xfrm>
          <a:prstGeom prst="rect">
            <a:avLst/>
          </a:prstGeom>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27584" y="1745432"/>
            <a:ext cx="8064897" cy="4851919"/>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7" name="Rectangle 6"/>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8" name="TextBox 7"/>
          <p:cNvSpPr txBox="1"/>
          <p:nvPr/>
        </p:nvSpPr>
        <p:spPr>
          <a:xfrm>
            <a:off x="323529" y="404664"/>
            <a:ext cx="8568952" cy="584775"/>
          </a:xfrm>
          <a:prstGeom prst="rect">
            <a:avLst/>
          </a:prstGeom>
          <a:noFill/>
        </p:spPr>
        <p:txBody>
          <a:bodyPr wrap="square" rtlCol="0">
            <a:spAutoFit/>
          </a:bodyPr>
          <a:lstStyle/>
          <a:p>
            <a:pPr algn="ctr"/>
            <a:r>
              <a:rPr lang="en-GB" sz="3200" dirty="0">
                <a:solidFill>
                  <a:schemeClr val="bg1"/>
                </a:solidFill>
                <a:latin typeface="+mj-lt"/>
              </a:rPr>
              <a:t>What do people lose when they lose their homes?</a:t>
            </a:r>
          </a:p>
        </p:txBody>
      </p:sp>
      <p:sp>
        <p:nvSpPr>
          <p:cNvPr id="9" name="TextBox 8"/>
          <p:cNvSpPr txBox="1"/>
          <p:nvPr/>
        </p:nvSpPr>
        <p:spPr>
          <a:xfrm>
            <a:off x="3131840" y="1916832"/>
            <a:ext cx="5328592" cy="3662541"/>
          </a:xfrm>
          <a:prstGeom prst="rect">
            <a:avLst/>
          </a:prstGeom>
          <a:noFill/>
        </p:spPr>
        <p:txBody>
          <a:bodyPr wrap="square" rtlCol="0">
            <a:spAutoFit/>
          </a:bodyPr>
          <a:lstStyle/>
          <a:p>
            <a:pPr lvl="0"/>
            <a:r>
              <a:rPr lang="en-GB" dirty="0">
                <a:solidFill>
                  <a:srgbClr val="5F5F5F"/>
                </a:solidFill>
                <a:latin typeface="Calibri" panose="020F0502020204030204" pitchFamily="34" charset="0"/>
                <a:ea typeface="Tahoma" panose="020B0604030504040204" pitchFamily="34" charset="0"/>
                <a:cs typeface="Calibri" panose="020F0502020204030204" pitchFamily="34" charset="0"/>
              </a:rPr>
              <a:t>Whatever form ‘home’ takes for a person, the loss of it is traumatic and can also be extremely dehumanising. </a:t>
            </a:r>
          </a:p>
          <a:p>
            <a:pPr lvl="0"/>
            <a:endParaRPr lang="en-GB" sz="800" dirty="0">
              <a:solidFill>
                <a:srgbClr val="5F5F5F"/>
              </a:solidFill>
              <a:latin typeface="Calibri" panose="020F0502020204030204" pitchFamily="34" charset="0"/>
              <a:ea typeface="Tahoma" panose="020B0604030504040204" pitchFamily="34" charset="0"/>
              <a:cs typeface="Calibri" panose="020F0502020204030204" pitchFamily="34" charset="0"/>
            </a:endParaRPr>
          </a:p>
          <a:p>
            <a:pPr lvl="0"/>
            <a:r>
              <a:rPr lang="en-GB" dirty="0">
                <a:solidFill>
                  <a:srgbClr val="5F5F5F"/>
                </a:solidFill>
                <a:latin typeface="Calibri" panose="020F0502020204030204" pitchFamily="34" charset="0"/>
                <a:ea typeface="Tahoma" panose="020B0604030504040204" pitchFamily="34" charset="0"/>
                <a:cs typeface="Calibri" panose="020F0502020204030204" pitchFamily="34" charset="0"/>
              </a:rPr>
              <a:t>Loss of ‘home’ means loss of the place where you feel safe and secure. It can also mean the loss of dignity and privacy.</a:t>
            </a:r>
          </a:p>
          <a:p>
            <a:pPr lvl="0"/>
            <a:r>
              <a:rPr lang="en-GB" sz="800" dirty="0">
                <a:solidFill>
                  <a:srgbClr val="5F5F5F"/>
                </a:solidFill>
                <a:latin typeface="Calibri" panose="020F0502020204030204" pitchFamily="34" charset="0"/>
                <a:ea typeface="Tahoma" panose="020B0604030504040204" pitchFamily="34" charset="0"/>
                <a:cs typeface="Calibri" panose="020F0502020204030204" pitchFamily="34" charset="0"/>
              </a:rPr>
              <a:t> </a:t>
            </a:r>
          </a:p>
          <a:p>
            <a:pPr lvl="0"/>
            <a:r>
              <a:rPr lang="en-GB" i="1" dirty="0">
                <a:solidFill>
                  <a:srgbClr val="5F5F5F"/>
                </a:solidFill>
                <a:latin typeface="Calibri" panose="020F0502020204030204" pitchFamily="34" charset="0"/>
                <a:ea typeface="Tahoma" panose="020B0604030504040204" pitchFamily="34" charset="0"/>
                <a:cs typeface="Calibri" panose="020F0502020204030204" pitchFamily="34" charset="0"/>
              </a:rPr>
              <a:t>It is impossible for people to understand how hard it is to just leave your home, your parents, and know that you will most likely never see your parents again. Leave everything that was everything to you, just behind, just close the door behind you. </a:t>
            </a:r>
            <a:br>
              <a:rPr lang="en-GB" i="1" dirty="0">
                <a:solidFill>
                  <a:srgbClr val="5F5F5F"/>
                </a:solidFill>
                <a:latin typeface="Calibri" panose="020F0502020204030204" pitchFamily="34" charset="0"/>
                <a:ea typeface="Tahoma" panose="020B0604030504040204" pitchFamily="34" charset="0"/>
                <a:cs typeface="Calibri" panose="020F0502020204030204" pitchFamily="34" charset="0"/>
              </a:rPr>
            </a:br>
            <a:r>
              <a:rPr lang="en-GB" b="1" dirty="0">
                <a:solidFill>
                  <a:srgbClr val="5F5F5F"/>
                </a:solidFill>
                <a:latin typeface="Calibri" panose="020F0502020204030204" pitchFamily="34" charset="0"/>
                <a:ea typeface="Tahoma" panose="020B0604030504040204" pitchFamily="34" charset="0"/>
                <a:cs typeface="Calibri" panose="020F0502020204030204" pitchFamily="34" charset="0"/>
              </a:rPr>
              <a:t>Hetty </a:t>
            </a:r>
            <a:r>
              <a:rPr lang="en-GB" b="1" dirty="0" err="1">
                <a:solidFill>
                  <a:srgbClr val="5F5F5F"/>
                </a:solidFill>
                <a:latin typeface="Calibri" panose="020F0502020204030204" pitchFamily="34" charset="0"/>
                <a:ea typeface="Tahoma" panose="020B0604030504040204" pitchFamily="34" charset="0"/>
                <a:cs typeface="Calibri" panose="020F0502020204030204" pitchFamily="34" charset="0"/>
              </a:rPr>
              <a:t>d’Ancona</a:t>
            </a:r>
            <a:r>
              <a:rPr lang="en-GB" b="1" dirty="0">
                <a:solidFill>
                  <a:srgbClr val="5F5F5F"/>
                </a:solidFill>
                <a:latin typeface="Calibri" panose="020F0502020204030204" pitchFamily="34" charset="0"/>
                <a:ea typeface="Tahoma" panose="020B0604030504040204" pitchFamily="34" charset="0"/>
                <a:cs typeface="Calibri" panose="020F0502020204030204" pitchFamily="34" charset="0"/>
              </a:rPr>
              <a:t> </a:t>
            </a:r>
            <a:r>
              <a:rPr lang="en-GB" b="1" dirty="0" err="1">
                <a:solidFill>
                  <a:srgbClr val="5F5F5F"/>
                </a:solidFill>
                <a:latin typeface="Calibri" panose="020F0502020204030204" pitchFamily="34" charset="0"/>
                <a:ea typeface="Tahoma" panose="020B0604030504040204" pitchFamily="34" charset="0"/>
                <a:cs typeface="Calibri" panose="020F0502020204030204" pitchFamily="34" charset="0"/>
              </a:rPr>
              <a:t>Deleeuwe</a:t>
            </a:r>
            <a:r>
              <a:rPr lang="en-GB" b="1" dirty="0">
                <a:solidFill>
                  <a:srgbClr val="5F5F5F"/>
                </a:solidFill>
                <a:latin typeface="Calibri" panose="020F0502020204030204" pitchFamily="34" charset="0"/>
                <a:ea typeface="Tahoma" panose="020B0604030504040204" pitchFamily="34" charset="0"/>
                <a:cs typeface="Calibri" panose="020F0502020204030204" pitchFamily="34" charset="0"/>
              </a:rPr>
              <a:t> - hid from Nazi persecution in the Netherlands</a:t>
            </a:r>
          </a:p>
        </p:txBody>
      </p:sp>
      <p:sp>
        <p:nvSpPr>
          <p:cNvPr id="11" name="TextBox 10">
            <a:extLst>
              <a:ext uri="{FF2B5EF4-FFF2-40B4-BE49-F238E27FC236}">
                <a16:creationId xmlns:a16="http://schemas.microsoft.com/office/drawing/2014/main" id="{7A705EA5-E8E9-1248-B6C2-A986BAB54EA4}"/>
              </a:ext>
            </a:extLst>
          </p:cNvPr>
          <p:cNvSpPr txBox="1"/>
          <p:nvPr/>
        </p:nvSpPr>
        <p:spPr>
          <a:xfrm>
            <a:off x="971600" y="5807005"/>
            <a:ext cx="7632848" cy="646331"/>
          </a:xfrm>
          <a:prstGeom prst="rect">
            <a:avLst/>
          </a:prstGeom>
          <a:noFill/>
        </p:spPr>
        <p:txBody>
          <a:bodyPr wrap="square" rtlCol="0">
            <a:spAutoFit/>
          </a:bodyPr>
          <a:lstStyle/>
          <a:p>
            <a:r>
              <a:rPr lang="en-GB" dirty="0">
                <a:solidFill>
                  <a:srgbClr val="5F5F5F"/>
                </a:solidFill>
                <a:latin typeface="+mn-lt"/>
              </a:rPr>
              <a:t>Think about how you would feel if someone took your home away from you. What would you lose?</a:t>
            </a:r>
          </a:p>
        </p:txBody>
      </p:sp>
      <p:pic>
        <p:nvPicPr>
          <p:cNvPr id="3" name="Picture 2">
            <a:extLst>
              <a:ext uri="{FF2B5EF4-FFF2-40B4-BE49-F238E27FC236}">
                <a16:creationId xmlns:a16="http://schemas.microsoft.com/office/drawing/2014/main" id="{6EE83A58-5CAA-574B-BCFE-AE6C2A4ABF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565361"/>
            <a:ext cx="2588973" cy="2588973"/>
          </a:xfrm>
          <a:prstGeom prst="rect">
            <a:avLst/>
          </a:prstGeom>
        </p:spPr>
      </p:pic>
    </p:spTree>
    <p:extLst>
      <p:ext uri="{BB962C8B-B14F-4D97-AF65-F5344CB8AC3E}">
        <p14:creationId xmlns:p14="http://schemas.microsoft.com/office/powerpoint/2010/main" val="49864779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27584" y="1745432"/>
            <a:ext cx="8064897" cy="4851919"/>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7" name="Rectangle 6"/>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8" name="TextBox 7"/>
          <p:cNvSpPr txBox="1"/>
          <p:nvPr/>
        </p:nvSpPr>
        <p:spPr>
          <a:xfrm>
            <a:off x="323529" y="404664"/>
            <a:ext cx="8568952" cy="584775"/>
          </a:xfrm>
          <a:prstGeom prst="rect">
            <a:avLst/>
          </a:prstGeom>
          <a:noFill/>
        </p:spPr>
        <p:txBody>
          <a:bodyPr wrap="square" rtlCol="0">
            <a:spAutoFit/>
          </a:bodyPr>
          <a:lstStyle/>
          <a:p>
            <a:pPr algn="ctr"/>
            <a:r>
              <a:rPr lang="en-GB" sz="3200" dirty="0">
                <a:solidFill>
                  <a:schemeClr val="bg1"/>
                </a:solidFill>
                <a:latin typeface="+mj-lt"/>
              </a:rPr>
              <a:t>Why would people choose to leave their homes?</a:t>
            </a:r>
          </a:p>
        </p:txBody>
      </p:sp>
      <p:sp>
        <p:nvSpPr>
          <p:cNvPr id="9" name="TextBox 8"/>
          <p:cNvSpPr txBox="1"/>
          <p:nvPr/>
        </p:nvSpPr>
        <p:spPr>
          <a:xfrm>
            <a:off x="3131840" y="1691908"/>
            <a:ext cx="5472608" cy="3385542"/>
          </a:xfrm>
          <a:prstGeom prst="rect">
            <a:avLst/>
          </a:prstGeom>
          <a:noFill/>
        </p:spPr>
        <p:txBody>
          <a:bodyPr wrap="square" rtlCol="0">
            <a:spAutoFit/>
          </a:bodyPr>
          <a:lstStyle/>
          <a:p>
            <a:pPr lvl="0"/>
            <a:r>
              <a:rPr lang="en-GB" i="1" dirty="0">
                <a:solidFill>
                  <a:srgbClr val="5F5F5F"/>
                </a:solidFill>
                <a:latin typeface="Calibri" panose="020F0502020204030204" pitchFamily="34" charset="0"/>
                <a:ea typeface="Tahoma" panose="020B0604030504040204" pitchFamily="34" charset="0"/>
                <a:cs typeface="Calibri" panose="020F0502020204030204" pitchFamily="34" charset="0"/>
              </a:rPr>
              <a:t>My parents decided we had to leave Vienna and that our only chance was to go to France…and very hurriedly we decided to leave everything behind and just pack a couple of suitcases. </a:t>
            </a:r>
          </a:p>
          <a:p>
            <a:pPr lvl="0"/>
            <a:r>
              <a:rPr lang="en-GB" b="1" dirty="0">
                <a:solidFill>
                  <a:srgbClr val="5F5F5F"/>
                </a:solidFill>
                <a:latin typeface="Calibri" panose="020F0502020204030204" pitchFamily="34" charset="0"/>
                <a:ea typeface="Tahoma" panose="020B0604030504040204" pitchFamily="34" charset="0"/>
                <a:cs typeface="Calibri" panose="020F0502020204030204" pitchFamily="34" charset="0"/>
              </a:rPr>
              <a:t>Eva Rapaport </a:t>
            </a:r>
            <a:r>
              <a:rPr lang="en-GB" b="1" dirty="0" err="1">
                <a:solidFill>
                  <a:srgbClr val="5F5F5F"/>
                </a:solidFill>
                <a:latin typeface="Calibri" panose="020F0502020204030204" pitchFamily="34" charset="0"/>
                <a:ea typeface="Tahoma" panose="020B0604030504040204" pitchFamily="34" charset="0"/>
                <a:cs typeface="Calibri" panose="020F0502020204030204" pitchFamily="34" charset="0"/>
              </a:rPr>
              <a:t>Edmands</a:t>
            </a:r>
            <a:r>
              <a:rPr lang="en-GB" b="1" dirty="0">
                <a:solidFill>
                  <a:srgbClr val="5F5F5F"/>
                </a:solidFill>
                <a:latin typeface="Calibri" panose="020F0502020204030204" pitchFamily="34" charset="0"/>
                <a:ea typeface="Tahoma" panose="020B0604030504040204" pitchFamily="34" charset="0"/>
                <a:cs typeface="Calibri" panose="020F0502020204030204" pitchFamily="34" charset="0"/>
              </a:rPr>
              <a:t> – hid from Nazi persecution in France</a:t>
            </a:r>
          </a:p>
          <a:p>
            <a:pPr lvl="0"/>
            <a:endParaRPr lang="en-GB" sz="800" dirty="0">
              <a:solidFill>
                <a:srgbClr val="5F5F5F"/>
              </a:solidFill>
              <a:latin typeface="Calibri" panose="020F0502020204030204" pitchFamily="34" charset="0"/>
              <a:ea typeface="Tahoma" panose="020B0604030504040204" pitchFamily="34" charset="0"/>
              <a:cs typeface="Calibri" panose="020F0502020204030204" pitchFamily="34" charset="0"/>
            </a:endParaRPr>
          </a:p>
          <a:p>
            <a:pPr lvl="0"/>
            <a:r>
              <a:rPr lang="en-GB" dirty="0">
                <a:solidFill>
                  <a:srgbClr val="5F5F5F"/>
                </a:solidFill>
                <a:latin typeface="Calibri" panose="020F0502020204030204" pitchFamily="34" charset="0"/>
                <a:ea typeface="Tahoma" panose="020B0604030504040204" pitchFamily="34" charset="0"/>
                <a:cs typeface="Calibri" panose="020F0502020204030204" pitchFamily="34" charset="0"/>
              </a:rPr>
              <a:t>At the start of Nazi rule in Germany, Jews and other increasingly persecuted groups chose to leave </a:t>
            </a:r>
            <a:br>
              <a:rPr lang="en-GB" dirty="0">
                <a:solidFill>
                  <a:srgbClr val="5F5F5F"/>
                </a:solidFill>
                <a:latin typeface="Calibri" panose="020F0502020204030204" pitchFamily="34" charset="0"/>
                <a:ea typeface="Tahoma" panose="020B0604030504040204" pitchFamily="34" charset="0"/>
                <a:cs typeface="Calibri" panose="020F0502020204030204" pitchFamily="34" charset="0"/>
              </a:rPr>
            </a:br>
            <a:r>
              <a:rPr lang="en-GB" dirty="0">
                <a:solidFill>
                  <a:srgbClr val="5F5F5F"/>
                </a:solidFill>
                <a:latin typeface="Calibri" panose="020F0502020204030204" pitchFamily="34" charset="0"/>
                <a:ea typeface="Tahoma" panose="020B0604030504040204" pitchFamily="34" charset="0"/>
                <a:cs typeface="Calibri" panose="020F0502020204030204" pitchFamily="34" charset="0"/>
              </a:rPr>
              <a:t>their homes. </a:t>
            </a:r>
          </a:p>
          <a:p>
            <a:pPr lvl="0"/>
            <a:endParaRPr lang="en-GB" sz="800" dirty="0">
              <a:solidFill>
                <a:srgbClr val="5F5F5F"/>
              </a:solidFill>
              <a:latin typeface="Calibri" panose="020F0502020204030204" pitchFamily="34" charset="0"/>
              <a:ea typeface="Tahoma" panose="020B0604030504040204" pitchFamily="34" charset="0"/>
              <a:cs typeface="Calibri" panose="020F0502020204030204" pitchFamily="34" charset="0"/>
            </a:endParaRPr>
          </a:p>
          <a:p>
            <a:pPr lvl="0"/>
            <a:r>
              <a:rPr lang="en-GB" dirty="0">
                <a:solidFill>
                  <a:srgbClr val="5F5F5F"/>
                </a:solidFill>
                <a:latin typeface="Calibri" panose="020F0502020204030204" pitchFamily="34" charset="0"/>
                <a:ea typeface="Tahoma" panose="020B0604030504040204" pitchFamily="34" charset="0"/>
                <a:cs typeface="Calibri" panose="020F0502020204030204" pitchFamily="34" charset="0"/>
              </a:rPr>
              <a:t>Some went to neighbouring countries, others went much further. </a:t>
            </a:r>
            <a:endParaRPr lang="en-GB" b="1" dirty="0">
              <a:solidFill>
                <a:srgbClr val="5F5F5F"/>
              </a:solidFill>
              <a:latin typeface="Calibri" panose="020F0502020204030204" pitchFamily="34" charset="0"/>
              <a:ea typeface="Tahoma" panose="020B060403050404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7A705EA5-E8E9-1248-B6C2-A986BAB54EA4}"/>
              </a:ext>
            </a:extLst>
          </p:cNvPr>
          <p:cNvSpPr txBox="1"/>
          <p:nvPr/>
        </p:nvSpPr>
        <p:spPr>
          <a:xfrm>
            <a:off x="971600" y="4941168"/>
            <a:ext cx="7632848" cy="1600438"/>
          </a:xfrm>
          <a:prstGeom prst="rect">
            <a:avLst/>
          </a:prstGeom>
          <a:noFill/>
        </p:spPr>
        <p:txBody>
          <a:bodyPr wrap="square" rtlCol="0">
            <a:spAutoFit/>
          </a:bodyPr>
          <a:lstStyle/>
          <a:p>
            <a:r>
              <a:rPr lang="en-GB" dirty="0">
                <a:solidFill>
                  <a:srgbClr val="5F5F5F"/>
                </a:solidFill>
                <a:latin typeface="+mn-lt"/>
              </a:rPr>
              <a:t>Imagine having to leave everything you know, to go to a completely foreign country. What do you think made people choose to leave their homes, before anybody forced them to? </a:t>
            </a:r>
          </a:p>
          <a:p>
            <a:endParaRPr lang="en-GB" sz="800" dirty="0">
              <a:solidFill>
                <a:srgbClr val="5F5F5F"/>
              </a:solidFill>
              <a:latin typeface="+mn-lt"/>
            </a:endParaRPr>
          </a:p>
          <a:p>
            <a:r>
              <a:rPr lang="en-GB" dirty="0">
                <a:solidFill>
                  <a:srgbClr val="5F5F5F"/>
                </a:solidFill>
                <a:latin typeface="+mn-lt"/>
              </a:rPr>
              <a:t>And what challenges do you think they faced in setting up a new home in a foreign country?</a:t>
            </a:r>
          </a:p>
        </p:txBody>
      </p:sp>
      <p:pic>
        <p:nvPicPr>
          <p:cNvPr id="3" name="Picture 2">
            <a:extLst>
              <a:ext uri="{FF2B5EF4-FFF2-40B4-BE49-F238E27FC236}">
                <a16:creationId xmlns:a16="http://schemas.microsoft.com/office/drawing/2014/main" id="{530E833E-CFA9-CE4D-9771-C6A9DEA703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561074"/>
            <a:ext cx="2609374" cy="2609374"/>
          </a:xfrm>
          <a:prstGeom prst="rect">
            <a:avLst/>
          </a:prstGeom>
        </p:spPr>
      </p:pic>
    </p:spTree>
    <p:extLst>
      <p:ext uri="{BB962C8B-B14F-4D97-AF65-F5344CB8AC3E}">
        <p14:creationId xmlns:p14="http://schemas.microsoft.com/office/powerpoint/2010/main" val="3802162747"/>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7D4F31-9F92-E546-9A46-56A53F2745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117" y="0"/>
            <a:ext cx="3293424" cy="6858000"/>
          </a:xfrm>
          <a:prstGeom prst="rect">
            <a:avLst/>
          </a:prstGeom>
        </p:spPr>
      </p:pic>
      <p:sp>
        <p:nvSpPr>
          <p:cNvPr id="8" name="TextBox 7"/>
          <p:cNvSpPr txBox="1"/>
          <p:nvPr/>
        </p:nvSpPr>
        <p:spPr>
          <a:xfrm>
            <a:off x="3779876" y="188640"/>
            <a:ext cx="4968552" cy="1200329"/>
          </a:xfrm>
          <a:prstGeom prst="rect">
            <a:avLst/>
          </a:prstGeom>
          <a:noFill/>
        </p:spPr>
        <p:txBody>
          <a:bodyPr wrap="square" rtlCol="0">
            <a:spAutoFit/>
          </a:bodyPr>
          <a:lstStyle/>
          <a:p>
            <a:r>
              <a:rPr lang="en-GB" sz="3600" dirty="0">
                <a:solidFill>
                  <a:srgbClr val="2F7DE1"/>
                </a:solidFill>
                <a:latin typeface="+mj-lt"/>
              </a:rPr>
              <a:t>Why did the Nazis force Jews out of their homes? </a:t>
            </a:r>
          </a:p>
        </p:txBody>
      </p:sp>
      <p:sp>
        <p:nvSpPr>
          <p:cNvPr id="9" name="TextBox 8"/>
          <p:cNvSpPr txBox="1"/>
          <p:nvPr/>
        </p:nvSpPr>
        <p:spPr>
          <a:xfrm>
            <a:off x="3851884" y="5517232"/>
            <a:ext cx="4896544" cy="646331"/>
          </a:xfrm>
          <a:prstGeom prst="rect">
            <a:avLst/>
          </a:prstGeom>
          <a:noFill/>
        </p:spPr>
        <p:txBody>
          <a:bodyPr wrap="square" rtlCol="0">
            <a:spAutoFit/>
          </a:bodyPr>
          <a:lstStyle/>
          <a:p>
            <a:pPr lvl="0"/>
            <a:r>
              <a:rPr lang="en-GB" dirty="0">
                <a:solidFill>
                  <a:srgbClr val="5F5F5F"/>
                </a:solidFill>
                <a:latin typeface="+mn-lt"/>
              </a:rPr>
              <a:t>Think about what ‘home’ means to people. </a:t>
            </a:r>
          </a:p>
          <a:p>
            <a:pPr lvl="0"/>
            <a:r>
              <a:rPr lang="en-GB" dirty="0">
                <a:solidFill>
                  <a:srgbClr val="5F5F5F"/>
                </a:solidFill>
                <a:latin typeface="+mn-lt"/>
              </a:rPr>
              <a:t>Why do you think the Nazis did this?</a:t>
            </a:r>
          </a:p>
        </p:txBody>
      </p:sp>
      <p:sp>
        <p:nvSpPr>
          <p:cNvPr id="10" name="TextBox 9"/>
          <p:cNvSpPr txBox="1"/>
          <p:nvPr/>
        </p:nvSpPr>
        <p:spPr>
          <a:xfrm>
            <a:off x="3779912" y="1831464"/>
            <a:ext cx="4896544" cy="2585323"/>
          </a:xfrm>
          <a:prstGeom prst="rect">
            <a:avLst/>
          </a:prstGeom>
          <a:noFill/>
        </p:spPr>
        <p:txBody>
          <a:bodyPr wrap="square" rtlCol="0">
            <a:spAutoFit/>
          </a:bodyPr>
          <a:lstStyle/>
          <a:p>
            <a:pPr lvl="0"/>
            <a:r>
              <a:rPr lang="en-GB" dirty="0">
                <a:solidFill>
                  <a:srgbClr val="5F5F5F"/>
                </a:solidFill>
                <a:latin typeface="+mn-lt"/>
              </a:rPr>
              <a:t>The Nuremberg Laws stripped Jews of their German citizenship in 1935 and, just before the outbreak of WW2, Jews in Nazi Germany were also told that their homes could legally be taken from them. </a:t>
            </a:r>
          </a:p>
          <a:p>
            <a:pPr lvl="0"/>
            <a:endParaRPr lang="en-GB" dirty="0">
              <a:solidFill>
                <a:srgbClr val="5F5F5F"/>
              </a:solidFill>
              <a:latin typeface="+mn-lt"/>
            </a:endParaRPr>
          </a:p>
          <a:p>
            <a:pPr lvl="0"/>
            <a:r>
              <a:rPr lang="en-GB" dirty="0">
                <a:solidFill>
                  <a:srgbClr val="5F5F5F"/>
                </a:solidFill>
                <a:latin typeface="+mn-lt"/>
              </a:rPr>
              <a:t>As the Nazis’ power spread across Europe, Jews across the continent were forced out of their homes and into ghettos. </a:t>
            </a:r>
          </a:p>
        </p:txBody>
      </p:sp>
    </p:spTree>
    <p:extLst>
      <p:ext uri="{BB962C8B-B14F-4D97-AF65-F5344CB8AC3E}">
        <p14:creationId xmlns:p14="http://schemas.microsoft.com/office/powerpoint/2010/main" val="3518513455"/>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B54178-F311-9944-A937-42BD5CDF33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736"/>
            <a:ext cx="3293424" cy="6858000"/>
          </a:xfrm>
          <a:prstGeom prst="rect">
            <a:avLst/>
          </a:prstGeom>
        </p:spPr>
      </p:pic>
      <p:sp>
        <p:nvSpPr>
          <p:cNvPr id="8" name="TextBox 7"/>
          <p:cNvSpPr txBox="1"/>
          <p:nvPr/>
        </p:nvSpPr>
        <p:spPr>
          <a:xfrm>
            <a:off x="3779876" y="476672"/>
            <a:ext cx="5184612" cy="523220"/>
          </a:xfrm>
          <a:prstGeom prst="rect">
            <a:avLst/>
          </a:prstGeom>
          <a:noFill/>
        </p:spPr>
        <p:txBody>
          <a:bodyPr wrap="square" rtlCol="0">
            <a:spAutoFit/>
          </a:bodyPr>
          <a:lstStyle/>
          <a:p>
            <a:r>
              <a:rPr lang="en-GB" sz="2800" dirty="0">
                <a:solidFill>
                  <a:srgbClr val="2F7DE1"/>
                </a:solidFill>
                <a:latin typeface="+mj-lt"/>
              </a:rPr>
              <a:t>What was life like in the ghettos?</a:t>
            </a:r>
          </a:p>
        </p:txBody>
      </p:sp>
      <p:sp>
        <p:nvSpPr>
          <p:cNvPr id="10" name="TextBox 9"/>
          <p:cNvSpPr txBox="1"/>
          <p:nvPr/>
        </p:nvSpPr>
        <p:spPr>
          <a:xfrm>
            <a:off x="3779876" y="1340768"/>
            <a:ext cx="4896544" cy="5262979"/>
          </a:xfrm>
          <a:prstGeom prst="rect">
            <a:avLst/>
          </a:prstGeom>
          <a:noFill/>
        </p:spPr>
        <p:txBody>
          <a:bodyPr wrap="square" rtlCol="0">
            <a:spAutoFit/>
          </a:bodyPr>
          <a:lstStyle/>
          <a:p>
            <a:pPr lvl="0"/>
            <a:r>
              <a:rPr lang="en-GB" sz="1600" dirty="0">
                <a:solidFill>
                  <a:srgbClr val="5F5F5F"/>
                </a:solidFill>
                <a:latin typeface="+mn-lt"/>
              </a:rPr>
              <a:t>The ghettos were overcrowded, dirty and unsanitary but Jews had to move into them, or they could be killed. </a:t>
            </a:r>
          </a:p>
          <a:p>
            <a:pPr lvl="0"/>
            <a:endParaRPr lang="en-GB" sz="1600" dirty="0">
              <a:solidFill>
                <a:srgbClr val="5F5F5F"/>
              </a:solidFill>
              <a:latin typeface="+mn-lt"/>
            </a:endParaRPr>
          </a:p>
          <a:p>
            <a:pPr lvl="0"/>
            <a:r>
              <a:rPr lang="en-GB" sz="1600" dirty="0">
                <a:solidFill>
                  <a:srgbClr val="5F5F5F"/>
                </a:solidFill>
                <a:latin typeface="+mn-lt"/>
              </a:rPr>
              <a:t>The Warsaw Ghetto was the largest in Nazi-occupied Europe. 400,000 people were crammed into an area of just 1.3 square miles. </a:t>
            </a:r>
          </a:p>
          <a:p>
            <a:pPr lvl="0"/>
            <a:endParaRPr lang="en-GB" sz="1600" dirty="0">
              <a:solidFill>
                <a:srgbClr val="5F5F5F"/>
              </a:solidFill>
              <a:latin typeface="+mn-lt"/>
            </a:endParaRPr>
          </a:p>
          <a:p>
            <a:pPr lvl="0"/>
            <a:r>
              <a:rPr lang="en-GB" sz="1600" dirty="0">
                <a:solidFill>
                  <a:srgbClr val="5F5F5F"/>
                </a:solidFill>
                <a:latin typeface="+mn-lt"/>
              </a:rPr>
              <a:t>That’s 30% of the city’s population forced to live in just 2.4% of the city’s total area. </a:t>
            </a:r>
          </a:p>
          <a:p>
            <a:pPr lvl="0"/>
            <a:endParaRPr lang="en-GB" sz="1600" dirty="0">
              <a:solidFill>
                <a:srgbClr val="5F5F5F"/>
              </a:solidFill>
              <a:latin typeface="+mn-lt"/>
            </a:endParaRPr>
          </a:p>
          <a:p>
            <a:pPr lvl="0"/>
            <a:r>
              <a:rPr lang="en-GB" sz="1600" dirty="0">
                <a:solidFill>
                  <a:srgbClr val="5F5F5F"/>
                </a:solidFill>
                <a:latin typeface="+mn-lt"/>
              </a:rPr>
              <a:t>On average that meant more than 7 people shared each room in the ghetto. </a:t>
            </a:r>
          </a:p>
          <a:p>
            <a:pPr lvl="0"/>
            <a:endParaRPr lang="en-GB" sz="1600" dirty="0">
              <a:solidFill>
                <a:srgbClr val="5F5F5F"/>
              </a:solidFill>
              <a:latin typeface="+mn-lt"/>
            </a:endParaRPr>
          </a:p>
          <a:p>
            <a:pPr lvl="0"/>
            <a:r>
              <a:rPr lang="en-GB" sz="1600" dirty="0">
                <a:solidFill>
                  <a:srgbClr val="5F5F5F"/>
                </a:solidFill>
                <a:latin typeface="+mn-lt"/>
              </a:rPr>
              <a:t>The inhabitants of the ghetto were put on starvation rations of just 10% of those allocated to German citizens. </a:t>
            </a:r>
          </a:p>
          <a:p>
            <a:pPr lvl="0"/>
            <a:endParaRPr lang="en-GB" sz="1600" dirty="0">
              <a:solidFill>
                <a:srgbClr val="5F5F5F"/>
              </a:solidFill>
              <a:latin typeface="+mn-lt"/>
            </a:endParaRPr>
          </a:p>
          <a:p>
            <a:pPr lvl="0"/>
            <a:r>
              <a:rPr lang="en-GB" sz="1600" dirty="0">
                <a:solidFill>
                  <a:srgbClr val="5F5F5F"/>
                </a:solidFill>
                <a:latin typeface="+mn-lt"/>
              </a:rPr>
              <a:t>The lack of sanitation and medical supplies meant that there were regular epidemics of infectious diseases.</a:t>
            </a:r>
          </a:p>
          <a:p>
            <a:pPr lvl="0"/>
            <a:endParaRPr lang="en-GB" sz="1600" dirty="0">
              <a:solidFill>
                <a:srgbClr val="5F5F5F"/>
              </a:solidFill>
              <a:latin typeface="+mn-lt"/>
            </a:endParaRPr>
          </a:p>
          <a:p>
            <a:pPr lvl="0"/>
            <a:r>
              <a:rPr lang="en-GB" sz="1600" dirty="0">
                <a:solidFill>
                  <a:srgbClr val="5F5F5F"/>
                </a:solidFill>
                <a:latin typeface="+mn-lt"/>
              </a:rPr>
              <a:t>76,000 people died of ‘natural causes’ in the Warsaw Ghetto before July 1942.</a:t>
            </a:r>
          </a:p>
        </p:txBody>
      </p:sp>
    </p:spTree>
    <p:extLst>
      <p:ext uri="{BB962C8B-B14F-4D97-AF65-F5344CB8AC3E}">
        <p14:creationId xmlns:p14="http://schemas.microsoft.com/office/powerpoint/2010/main" val="396780767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27584" y="1745432"/>
            <a:ext cx="8064897" cy="4851919"/>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7" name="Rectangle 6"/>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8" name="TextBox 7"/>
          <p:cNvSpPr txBox="1"/>
          <p:nvPr/>
        </p:nvSpPr>
        <p:spPr>
          <a:xfrm>
            <a:off x="323529" y="404664"/>
            <a:ext cx="8568952" cy="584775"/>
          </a:xfrm>
          <a:prstGeom prst="rect">
            <a:avLst/>
          </a:prstGeom>
          <a:noFill/>
        </p:spPr>
        <p:txBody>
          <a:bodyPr wrap="square" rtlCol="0">
            <a:spAutoFit/>
          </a:bodyPr>
          <a:lstStyle/>
          <a:p>
            <a:pPr algn="ctr"/>
            <a:r>
              <a:rPr lang="en-GB" sz="3200" dirty="0">
                <a:solidFill>
                  <a:schemeClr val="bg1"/>
                </a:solidFill>
                <a:latin typeface="+mj-lt"/>
              </a:rPr>
              <a:t>What was life like in hiding?</a:t>
            </a:r>
          </a:p>
        </p:txBody>
      </p:sp>
      <p:sp>
        <p:nvSpPr>
          <p:cNvPr id="9" name="TextBox 8"/>
          <p:cNvSpPr txBox="1"/>
          <p:nvPr/>
        </p:nvSpPr>
        <p:spPr>
          <a:xfrm>
            <a:off x="3115821" y="1916832"/>
            <a:ext cx="5184577" cy="3108543"/>
          </a:xfrm>
          <a:prstGeom prst="rect">
            <a:avLst/>
          </a:prstGeom>
          <a:noFill/>
        </p:spPr>
        <p:txBody>
          <a:bodyPr wrap="square" rtlCol="0">
            <a:spAutoFit/>
          </a:bodyPr>
          <a:lstStyle/>
          <a:p>
            <a:pPr lvl="0"/>
            <a:r>
              <a:rPr lang="en-GB" i="1" dirty="0">
                <a:solidFill>
                  <a:srgbClr val="5F5F5F"/>
                </a:solidFill>
                <a:latin typeface="Calibri" panose="020F0502020204030204" pitchFamily="34" charset="0"/>
                <a:ea typeface="Tahoma" panose="020B0604030504040204" pitchFamily="34" charset="0"/>
                <a:cs typeface="Calibri" panose="020F0502020204030204" pitchFamily="34" charset="0"/>
              </a:rPr>
              <a:t>They are listening for us…the dog sniffs and sniffs and even sticks its head into our tent…we live through hours of terror. </a:t>
            </a:r>
          </a:p>
          <a:p>
            <a:pPr lvl="0"/>
            <a:r>
              <a:rPr lang="en-GB" b="1" dirty="0">
                <a:solidFill>
                  <a:srgbClr val="5F5F5F"/>
                </a:solidFill>
                <a:latin typeface="Calibri" panose="020F0502020204030204" pitchFamily="34" charset="0"/>
                <a:ea typeface="Tahoma" panose="020B0604030504040204" pitchFamily="34" charset="0"/>
                <a:cs typeface="Calibri" panose="020F0502020204030204" pitchFamily="34" charset="0"/>
              </a:rPr>
              <a:t>Otto Wolf, Czech Jewish teenage diarist killed in the Holocaust</a:t>
            </a:r>
          </a:p>
          <a:p>
            <a:pPr lvl="0"/>
            <a:endParaRPr lang="en-GB" sz="800" dirty="0">
              <a:solidFill>
                <a:srgbClr val="5F5F5F"/>
              </a:solidFill>
              <a:latin typeface="Calibri" panose="020F0502020204030204" pitchFamily="34" charset="0"/>
              <a:ea typeface="Tahoma" panose="020B0604030504040204" pitchFamily="34" charset="0"/>
              <a:cs typeface="Calibri" panose="020F0502020204030204" pitchFamily="34" charset="0"/>
            </a:endParaRPr>
          </a:p>
          <a:p>
            <a:pPr lvl="0"/>
            <a:r>
              <a:rPr lang="en-GB" dirty="0">
                <a:solidFill>
                  <a:srgbClr val="5F5F5F"/>
                </a:solidFill>
                <a:latin typeface="Calibri" panose="020F0502020204030204" pitchFamily="34" charset="0"/>
                <a:ea typeface="Tahoma" panose="020B0604030504040204" pitchFamily="34" charset="0"/>
                <a:cs typeface="Calibri" panose="020F0502020204030204" pitchFamily="34" charset="0"/>
              </a:rPr>
              <a:t>To escape persecution during the Holocaust, some Jews went into hiding. </a:t>
            </a:r>
          </a:p>
          <a:p>
            <a:pPr lvl="0"/>
            <a:endParaRPr lang="en-GB" sz="800" dirty="0">
              <a:solidFill>
                <a:srgbClr val="5F5F5F"/>
              </a:solidFill>
              <a:latin typeface="Calibri" panose="020F0502020204030204" pitchFamily="34" charset="0"/>
              <a:ea typeface="Tahoma" panose="020B0604030504040204" pitchFamily="34" charset="0"/>
              <a:cs typeface="Calibri" panose="020F0502020204030204" pitchFamily="34" charset="0"/>
            </a:endParaRPr>
          </a:p>
          <a:p>
            <a:pPr lvl="0"/>
            <a:r>
              <a:rPr lang="en-GB" dirty="0">
                <a:solidFill>
                  <a:srgbClr val="5F5F5F"/>
                </a:solidFill>
                <a:latin typeface="Calibri" panose="020F0502020204030204" pitchFamily="34" charset="0"/>
                <a:ea typeface="Tahoma" panose="020B0604030504040204" pitchFamily="34" charset="0"/>
                <a:cs typeface="Calibri" panose="020F0502020204030204" pitchFamily="34" charset="0"/>
              </a:rPr>
              <a:t>Some were taken into other peoples’ homes where they were hidden. And some stayed in their hiding places for several years. </a:t>
            </a:r>
            <a:endParaRPr lang="en-GB" b="1" dirty="0">
              <a:solidFill>
                <a:srgbClr val="5F5F5F"/>
              </a:solidFill>
              <a:latin typeface="Calibri" panose="020F0502020204030204" pitchFamily="34" charset="0"/>
              <a:ea typeface="Tahoma" panose="020B060403050404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7A705EA5-E8E9-1248-B6C2-A986BAB54EA4}"/>
              </a:ext>
            </a:extLst>
          </p:cNvPr>
          <p:cNvSpPr txBox="1"/>
          <p:nvPr/>
        </p:nvSpPr>
        <p:spPr>
          <a:xfrm>
            <a:off x="971600" y="5807005"/>
            <a:ext cx="7632848" cy="646331"/>
          </a:xfrm>
          <a:prstGeom prst="rect">
            <a:avLst/>
          </a:prstGeom>
          <a:noFill/>
        </p:spPr>
        <p:txBody>
          <a:bodyPr wrap="square" rtlCol="0">
            <a:spAutoFit/>
          </a:bodyPr>
          <a:lstStyle/>
          <a:p>
            <a:r>
              <a:rPr lang="en-GB" dirty="0">
                <a:solidFill>
                  <a:srgbClr val="5F5F5F"/>
                </a:solidFill>
                <a:latin typeface="+mn-lt"/>
              </a:rPr>
              <a:t>But could these places be considered home? </a:t>
            </a:r>
          </a:p>
          <a:p>
            <a:r>
              <a:rPr lang="en-GB" dirty="0">
                <a:solidFill>
                  <a:srgbClr val="5F5F5F"/>
                </a:solidFill>
                <a:latin typeface="+mn-lt"/>
              </a:rPr>
              <a:t>Did they provide any of what’s needed to constitute a home? </a:t>
            </a:r>
          </a:p>
        </p:txBody>
      </p:sp>
      <p:pic>
        <p:nvPicPr>
          <p:cNvPr id="3" name="Picture 2">
            <a:extLst>
              <a:ext uri="{FF2B5EF4-FFF2-40B4-BE49-F238E27FC236}">
                <a16:creationId xmlns:a16="http://schemas.microsoft.com/office/drawing/2014/main" id="{6792AD2F-97C0-034F-929E-B6D66F41B4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543328"/>
            <a:ext cx="2611007" cy="2611007"/>
          </a:xfrm>
          <a:prstGeom prst="rect">
            <a:avLst/>
          </a:prstGeom>
        </p:spPr>
      </p:pic>
    </p:spTree>
    <p:extLst>
      <p:ext uri="{BB962C8B-B14F-4D97-AF65-F5344CB8AC3E}">
        <p14:creationId xmlns:p14="http://schemas.microsoft.com/office/powerpoint/2010/main" val="229321398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62B3FF-4C11-5C4D-9E60-036355E205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227" y="-1"/>
            <a:ext cx="3293424" cy="6858000"/>
          </a:xfrm>
          <a:prstGeom prst="rect">
            <a:avLst/>
          </a:prstGeom>
        </p:spPr>
      </p:pic>
      <p:sp>
        <p:nvSpPr>
          <p:cNvPr id="8" name="TextBox 7"/>
          <p:cNvSpPr txBox="1"/>
          <p:nvPr/>
        </p:nvSpPr>
        <p:spPr>
          <a:xfrm>
            <a:off x="3779876" y="188640"/>
            <a:ext cx="4968552" cy="1200329"/>
          </a:xfrm>
          <a:prstGeom prst="rect">
            <a:avLst/>
          </a:prstGeom>
          <a:noFill/>
        </p:spPr>
        <p:txBody>
          <a:bodyPr wrap="square" rtlCol="0">
            <a:spAutoFit/>
          </a:bodyPr>
          <a:lstStyle/>
          <a:p>
            <a:r>
              <a:rPr lang="en-GB" sz="3600" dirty="0">
                <a:solidFill>
                  <a:srgbClr val="2F7DE1"/>
                </a:solidFill>
                <a:latin typeface="+mj-lt"/>
              </a:rPr>
              <a:t>Making a home after the Holocaust</a:t>
            </a:r>
          </a:p>
        </p:txBody>
      </p:sp>
      <p:sp>
        <p:nvSpPr>
          <p:cNvPr id="10" name="TextBox 9"/>
          <p:cNvSpPr txBox="1"/>
          <p:nvPr/>
        </p:nvSpPr>
        <p:spPr>
          <a:xfrm>
            <a:off x="3779876" y="1484784"/>
            <a:ext cx="5040596" cy="5139869"/>
          </a:xfrm>
          <a:prstGeom prst="rect">
            <a:avLst/>
          </a:prstGeom>
          <a:noFill/>
        </p:spPr>
        <p:txBody>
          <a:bodyPr wrap="square" rtlCol="0">
            <a:spAutoFit/>
          </a:bodyPr>
          <a:lstStyle/>
          <a:p>
            <a:pPr lvl="0"/>
            <a:r>
              <a:rPr lang="en-GB" sz="1600" dirty="0">
                <a:solidFill>
                  <a:srgbClr val="5F5F5F"/>
                </a:solidFill>
                <a:latin typeface="+mn-lt"/>
              </a:rPr>
              <a:t>The Second World War ended in 1945, leaving an estimated 11-20 million people displaced across Europe. </a:t>
            </a:r>
          </a:p>
          <a:p>
            <a:pPr lvl="0"/>
            <a:endParaRPr lang="en-GB" sz="800" dirty="0">
              <a:solidFill>
                <a:srgbClr val="5F5F5F"/>
              </a:solidFill>
              <a:latin typeface="+mn-lt"/>
            </a:endParaRPr>
          </a:p>
          <a:p>
            <a:pPr lvl="0"/>
            <a:r>
              <a:rPr lang="en-GB" sz="1600" dirty="0">
                <a:solidFill>
                  <a:srgbClr val="5F5F5F"/>
                </a:solidFill>
                <a:latin typeface="+mn-lt"/>
              </a:rPr>
              <a:t>The general plan was to repatriate people as quickly as possible – i.e. to get them home. </a:t>
            </a:r>
          </a:p>
          <a:p>
            <a:pPr lvl="0"/>
            <a:endParaRPr lang="en-GB" sz="800" dirty="0">
              <a:solidFill>
                <a:srgbClr val="5F5F5F"/>
              </a:solidFill>
              <a:latin typeface="+mn-lt"/>
            </a:endParaRPr>
          </a:p>
          <a:p>
            <a:pPr lvl="0"/>
            <a:r>
              <a:rPr lang="en-GB" sz="1600" dirty="0">
                <a:solidFill>
                  <a:srgbClr val="5F5F5F"/>
                </a:solidFill>
                <a:latin typeface="+mn-lt"/>
              </a:rPr>
              <a:t>However, many people who tried to return to their former homes found they’d been looted, sold, given away, or even destroyed. </a:t>
            </a:r>
          </a:p>
          <a:p>
            <a:pPr lvl="0"/>
            <a:endParaRPr lang="en-GB" sz="800" dirty="0">
              <a:solidFill>
                <a:srgbClr val="5F5F5F"/>
              </a:solidFill>
              <a:latin typeface="+mn-lt"/>
            </a:endParaRPr>
          </a:p>
          <a:p>
            <a:pPr lvl="0"/>
            <a:r>
              <a:rPr lang="en-GB" sz="1600" dirty="0">
                <a:solidFill>
                  <a:srgbClr val="5F5F5F"/>
                </a:solidFill>
                <a:latin typeface="+mn-lt"/>
              </a:rPr>
              <a:t>Even if it was possible to return to their house, many found that their families, the thing that makes a house a home, would not return. </a:t>
            </a:r>
          </a:p>
          <a:p>
            <a:pPr lvl="0"/>
            <a:endParaRPr lang="en-GB" sz="800" dirty="0">
              <a:solidFill>
                <a:srgbClr val="5F5F5F"/>
              </a:solidFill>
              <a:latin typeface="+mn-lt"/>
            </a:endParaRPr>
          </a:p>
          <a:p>
            <a:pPr lvl="0"/>
            <a:r>
              <a:rPr lang="en-GB" sz="1600" dirty="0">
                <a:solidFill>
                  <a:srgbClr val="5F5F5F"/>
                </a:solidFill>
                <a:latin typeface="+mn-lt"/>
              </a:rPr>
              <a:t>For some children, they’d been away from their families so long that they were unsure of their identity and were unwillingly removed from their foster families. </a:t>
            </a:r>
          </a:p>
          <a:p>
            <a:pPr lvl="0"/>
            <a:endParaRPr lang="en-GB" sz="800" dirty="0">
              <a:solidFill>
                <a:srgbClr val="5F5F5F"/>
              </a:solidFill>
              <a:latin typeface="+mn-lt"/>
            </a:endParaRPr>
          </a:p>
          <a:p>
            <a:pPr lvl="0"/>
            <a:r>
              <a:rPr lang="en-GB" sz="1600" dirty="0">
                <a:solidFill>
                  <a:srgbClr val="5F5F5F"/>
                </a:solidFill>
                <a:latin typeface="+mn-lt"/>
              </a:rPr>
              <a:t>And some were unable to be repatriated for various reasons, such as borders having changed. </a:t>
            </a:r>
          </a:p>
          <a:p>
            <a:pPr lvl="0"/>
            <a:endParaRPr lang="en-GB" sz="1600" dirty="0">
              <a:solidFill>
                <a:srgbClr val="5F5F5F"/>
              </a:solidFill>
              <a:latin typeface="+mn-lt"/>
            </a:endParaRPr>
          </a:p>
          <a:p>
            <a:pPr lvl="0"/>
            <a:r>
              <a:rPr lang="en-GB" sz="1600" dirty="0">
                <a:solidFill>
                  <a:srgbClr val="5F5F5F"/>
                </a:solidFill>
                <a:latin typeface="+mn-lt"/>
              </a:rPr>
              <a:t>So, many who survived the horrors of the Holocaust then experienced the further trauma of having lost their ‘home’. </a:t>
            </a:r>
          </a:p>
        </p:txBody>
      </p:sp>
    </p:spTree>
    <p:extLst>
      <p:ext uri="{BB962C8B-B14F-4D97-AF65-F5344CB8AC3E}">
        <p14:creationId xmlns:p14="http://schemas.microsoft.com/office/powerpoint/2010/main" val="1118486599"/>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27584" y="1745432"/>
            <a:ext cx="8064897" cy="4851919"/>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7" name="Rectangle 6"/>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8" name="TextBox 7"/>
          <p:cNvSpPr txBox="1"/>
          <p:nvPr/>
        </p:nvSpPr>
        <p:spPr>
          <a:xfrm>
            <a:off x="323529" y="215305"/>
            <a:ext cx="8568952" cy="1077218"/>
          </a:xfrm>
          <a:prstGeom prst="rect">
            <a:avLst/>
          </a:prstGeom>
          <a:noFill/>
        </p:spPr>
        <p:txBody>
          <a:bodyPr wrap="square" rtlCol="0">
            <a:spAutoFit/>
          </a:bodyPr>
          <a:lstStyle/>
          <a:p>
            <a:pPr algn="ctr"/>
            <a:r>
              <a:rPr lang="en-GB" sz="3200" dirty="0">
                <a:solidFill>
                  <a:schemeClr val="bg1"/>
                </a:solidFill>
                <a:latin typeface="+mj-lt"/>
              </a:rPr>
              <a:t>What happened to those </a:t>
            </a:r>
            <a:br>
              <a:rPr lang="en-GB" sz="3200" dirty="0">
                <a:solidFill>
                  <a:schemeClr val="bg1"/>
                </a:solidFill>
                <a:latin typeface="+mj-lt"/>
              </a:rPr>
            </a:br>
            <a:r>
              <a:rPr lang="en-GB" sz="3200" dirty="0">
                <a:solidFill>
                  <a:schemeClr val="bg1"/>
                </a:solidFill>
                <a:latin typeface="+mj-lt"/>
              </a:rPr>
              <a:t>who were displaced after WW2?</a:t>
            </a:r>
          </a:p>
        </p:txBody>
      </p:sp>
      <p:sp>
        <p:nvSpPr>
          <p:cNvPr id="9" name="TextBox 8"/>
          <p:cNvSpPr txBox="1"/>
          <p:nvPr/>
        </p:nvSpPr>
        <p:spPr>
          <a:xfrm>
            <a:off x="3115821" y="1916832"/>
            <a:ext cx="5560635" cy="4339650"/>
          </a:xfrm>
          <a:prstGeom prst="rect">
            <a:avLst/>
          </a:prstGeom>
          <a:noFill/>
        </p:spPr>
        <p:txBody>
          <a:bodyPr wrap="square" rtlCol="0">
            <a:spAutoFit/>
          </a:bodyPr>
          <a:lstStyle/>
          <a:p>
            <a:pPr lvl="0"/>
            <a:r>
              <a:rPr lang="en-GB" dirty="0">
                <a:solidFill>
                  <a:srgbClr val="5F5F5F"/>
                </a:solidFill>
                <a:latin typeface="Calibri" panose="020F0502020204030204" pitchFamily="34" charset="0"/>
                <a:ea typeface="Tahoma" panose="020B0604030504040204" pitchFamily="34" charset="0"/>
                <a:cs typeface="Calibri" panose="020F0502020204030204" pitchFamily="34" charset="0"/>
              </a:rPr>
              <a:t>Camps were set up all over Europe to temporarily house the people displaced by WW2 and the Holocaust. </a:t>
            </a:r>
          </a:p>
          <a:p>
            <a:pPr lvl="0"/>
            <a:endParaRPr lang="en-GB" sz="800" dirty="0">
              <a:solidFill>
                <a:srgbClr val="5F5F5F"/>
              </a:solidFill>
              <a:latin typeface="Calibri" panose="020F0502020204030204" pitchFamily="34" charset="0"/>
              <a:ea typeface="Tahoma" panose="020B0604030504040204" pitchFamily="34" charset="0"/>
              <a:cs typeface="Calibri" panose="020F0502020204030204" pitchFamily="34" charset="0"/>
            </a:endParaRPr>
          </a:p>
          <a:p>
            <a:pPr lvl="0"/>
            <a:r>
              <a:rPr lang="en-GB" dirty="0">
                <a:solidFill>
                  <a:srgbClr val="5F5F5F"/>
                </a:solidFill>
                <a:latin typeface="Calibri" panose="020F0502020204030204" pitchFamily="34" charset="0"/>
                <a:ea typeface="Tahoma" panose="020B0604030504040204" pitchFamily="34" charset="0"/>
                <a:cs typeface="Calibri" panose="020F0502020204030204" pitchFamily="34" charset="0"/>
              </a:rPr>
              <a:t>Many of the displaced people had serious health issues, both physical and mental as a result of their experiences. </a:t>
            </a:r>
          </a:p>
          <a:p>
            <a:pPr lvl="0"/>
            <a:endParaRPr lang="en-GB" sz="800" dirty="0">
              <a:solidFill>
                <a:srgbClr val="5F5F5F"/>
              </a:solidFill>
              <a:latin typeface="Calibri" panose="020F0502020204030204" pitchFamily="34" charset="0"/>
              <a:ea typeface="Tahoma" panose="020B0604030504040204" pitchFamily="34" charset="0"/>
              <a:cs typeface="Calibri" panose="020F0502020204030204" pitchFamily="34" charset="0"/>
            </a:endParaRPr>
          </a:p>
          <a:p>
            <a:pPr lvl="0"/>
            <a:r>
              <a:rPr lang="en-GB" i="1" dirty="0">
                <a:solidFill>
                  <a:srgbClr val="5F5F5F"/>
                </a:solidFill>
                <a:latin typeface="Calibri" panose="020F0502020204030204" pitchFamily="34" charset="0"/>
                <a:ea typeface="Tahoma" panose="020B0604030504040204" pitchFamily="34" charset="0"/>
                <a:cs typeface="Calibri" panose="020F0502020204030204" pitchFamily="34" charset="0"/>
              </a:rPr>
              <a:t>The idea that we are really survivors couldn’t sink in yet... For years you lived like a hunted animal. </a:t>
            </a:r>
            <a:br>
              <a:rPr lang="en-GB" i="1" dirty="0">
                <a:solidFill>
                  <a:srgbClr val="5F5F5F"/>
                </a:solidFill>
                <a:latin typeface="Calibri" panose="020F0502020204030204" pitchFamily="34" charset="0"/>
                <a:ea typeface="Tahoma" panose="020B0604030504040204" pitchFamily="34" charset="0"/>
                <a:cs typeface="Calibri" panose="020F0502020204030204" pitchFamily="34" charset="0"/>
              </a:rPr>
            </a:br>
            <a:r>
              <a:rPr lang="en-GB" i="1" dirty="0">
                <a:solidFill>
                  <a:srgbClr val="5F5F5F"/>
                </a:solidFill>
                <a:latin typeface="Calibri" panose="020F0502020204030204" pitchFamily="34" charset="0"/>
                <a:ea typeface="Tahoma" panose="020B0604030504040204" pitchFamily="34" charset="0"/>
                <a:cs typeface="Calibri" panose="020F0502020204030204" pitchFamily="34" charset="0"/>
              </a:rPr>
              <a:t>It gets into your psyche. </a:t>
            </a:r>
          </a:p>
          <a:p>
            <a:pPr lvl="0"/>
            <a:r>
              <a:rPr lang="en-GB" b="1" dirty="0">
                <a:solidFill>
                  <a:srgbClr val="5F5F5F"/>
                </a:solidFill>
                <a:latin typeface="Calibri" panose="020F0502020204030204" pitchFamily="34" charset="0"/>
                <a:ea typeface="Tahoma" panose="020B0604030504040204" pitchFamily="34" charset="0"/>
                <a:cs typeface="Calibri" panose="020F0502020204030204" pitchFamily="34" charset="0"/>
              </a:rPr>
              <a:t>Leah Hammerstein Silverstein, </a:t>
            </a:r>
            <a:br>
              <a:rPr lang="en-GB" b="1" dirty="0">
                <a:solidFill>
                  <a:srgbClr val="5F5F5F"/>
                </a:solidFill>
                <a:latin typeface="Calibri" panose="020F0502020204030204" pitchFamily="34" charset="0"/>
                <a:ea typeface="Tahoma" panose="020B0604030504040204" pitchFamily="34" charset="0"/>
                <a:cs typeface="Calibri" panose="020F0502020204030204" pitchFamily="34" charset="0"/>
              </a:rPr>
            </a:br>
            <a:r>
              <a:rPr lang="en-GB" b="1" dirty="0">
                <a:solidFill>
                  <a:srgbClr val="5F5F5F"/>
                </a:solidFill>
                <a:latin typeface="Calibri" panose="020F0502020204030204" pitchFamily="34" charset="0"/>
                <a:ea typeface="Tahoma" panose="020B0604030504040204" pitchFamily="34" charset="0"/>
                <a:cs typeface="Calibri" panose="020F0502020204030204" pitchFamily="34" charset="0"/>
              </a:rPr>
              <a:t>Jewish Polish Holocaust survivor</a:t>
            </a:r>
          </a:p>
          <a:p>
            <a:pPr lvl="0"/>
            <a:endParaRPr lang="en-GB" sz="800" dirty="0">
              <a:solidFill>
                <a:srgbClr val="5F5F5F"/>
              </a:solidFill>
              <a:latin typeface="Calibri" panose="020F0502020204030204" pitchFamily="34" charset="0"/>
              <a:ea typeface="Tahoma" panose="020B0604030504040204" pitchFamily="34" charset="0"/>
              <a:cs typeface="Calibri" panose="020F0502020204030204" pitchFamily="34" charset="0"/>
            </a:endParaRPr>
          </a:p>
          <a:p>
            <a:pPr lvl="0"/>
            <a:r>
              <a:rPr lang="en-GB" dirty="0">
                <a:solidFill>
                  <a:srgbClr val="5F5F5F"/>
                </a:solidFill>
                <a:latin typeface="Calibri" panose="020F0502020204030204" pitchFamily="34" charset="0"/>
                <a:ea typeface="Tahoma" panose="020B0604030504040204" pitchFamily="34" charset="0"/>
                <a:cs typeface="Calibri" panose="020F0502020204030204" pitchFamily="34" charset="0"/>
              </a:rPr>
              <a:t>For many, their primary objective was to locate loved ones from whom they’d been separated. This meant that many moved regularly from camp to camp. And, eventually, certain ethnic and religious groups tended to congregate in specific camps.</a:t>
            </a:r>
            <a:endParaRPr lang="en-GB" b="1" dirty="0">
              <a:solidFill>
                <a:srgbClr val="5F5F5F"/>
              </a:solidFill>
              <a:latin typeface="Calibri" panose="020F0502020204030204" pitchFamily="34" charset="0"/>
              <a:ea typeface="Tahoma" panose="020B060403050404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DF6DD409-EF71-A049-BCC5-7349CF4FBF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275" y="1534055"/>
            <a:ext cx="2600587" cy="2597542"/>
          </a:xfrm>
          <a:prstGeom prst="rect">
            <a:avLst/>
          </a:prstGeom>
        </p:spPr>
      </p:pic>
    </p:spTree>
    <p:extLst>
      <p:ext uri="{BB962C8B-B14F-4D97-AF65-F5344CB8AC3E}">
        <p14:creationId xmlns:p14="http://schemas.microsoft.com/office/powerpoint/2010/main" val="599019099"/>
      </p:ext>
    </p:extLst>
  </p:cSld>
  <p:clrMapOvr>
    <a:masterClrMapping/>
  </p:clrMapOvr>
  <p:transition spd="med">
    <p:fade/>
  </p:transition>
</p:sld>
</file>

<file path=ppt/theme/theme1.xml><?xml version="1.0" encoding="utf-8"?>
<a:theme xmlns:a="http://schemas.openxmlformats.org/drawingml/2006/main" name="Custom Design">
  <a:themeElements>
    <a:clrScheme name="Halsbury Group">
      <a:dk1>
        <a:srgbClr val="000000"/>
      </a:dk1>
      <a:lt1>
        <a:srgbClr val="FFFFFF"/>
      </a:lt1>
      <a:dk2>
        <a:srgbClr val="000000"/>
      </a:dk2>
      <a:lt2>
        <a:srgbClr val="808080"/>
      </a:lt2>
      <a:accent1>
        <a:srgbClr val="FF9E16"/>
      </a:accent1>
      <a:accent2>
        <a:srgbClr val="2F7DE1"/>
      </a:accent2>
      <a:accent3>
        <a:srgbClr val="A8D7EB"/>
      </a:accent3>
      <a:accent4>
        <a:srgbClr val="3FAE2A"/>
      </a:accent4>
      <a:accent5>
        <a:srgbClr val="FFC269"/>
      </a:accent5>
      <a:accent6>
        <a:srgbClr val="78DA64"/>
      </a:accent6>
      <a:hlink>
        <a:srgbClr val="2F7DE1"/>
      </a:hlink>
      <a:folHlink>
        <a:srgbClr val="A8D7EB"/>
      </a:folHlink>
    </a:clrScheme>
    <a:fontScheme name="Halsbu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Halsbury Group">
      <a:dk1>
        <a:srgbClr val="000000"/>
      </a:dk1>
      <a:lt1>
        <a:srgbClr val="FFFFFF"/>
      </a:lt1>
      <a:dk2>
        <a:srgbClr val="000000"/>
      </a:dk2>
      <a:lt2>
        <a:srgbClr val="808080"/>
      </a:lt2>
      <a:accent1>
        <a:srgbClr val="FF9E16"/>
      </a:accent1>
      <a:accent2>
        <a:srgbClr val="2F7DE1"/>
      </a:accent2>
      <a:accent3>
        <a:srgbClr val="A8D7EB"/>
      </a:accent3>
      <a:accent4>
        <a:srgbClr val="3FAE2A"/>
      </a:accent4>
      <a:accent5>
        <a:srgbClr val="FFC269"/>
      </a:accent5>
      <a:accent6>
        <a:srgbClr val="78DA64"/>
      </a:accent6>
      <a:hlink>
        <a:srgbClr val="2F7DE1"/>
      </a:hlink>
      <a:folHlink>
        <a:srgbClr val="A8D7E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EEFB906D246547A674C160FF277BB1" ma:contentTypeVersion="13" ma:contentTypeDescription="Create a new document." ma:contentTypeScope="" ma:versionID="f0dbc1c353b5421d1d10d3bbddbd313f">
  <xsd:schema xmlns:xsd="http://www.w3.org/2001/XMLSchema" xmlns:xs="http://www.w3.org/2001/XMLSchema" xmlns:p="http://schemas.microsoft.com/office/2006/metadata/properties" xmlns:ns2="e4457492-62e4-41a0-92b4-1a369522ea95" xmlns:ns3="6135e1d2-b53f-4f64-8565-476dc3391ffb" targetNamespace="http://schemas.microsoft.com/office/2006/metadata/properties" ma:root="true" ma:fieldsID="7ce5e516dc5c940e606064c995c88773" ns2:_="" ns3:_="">
    <xsd:import namespace="e4457492-62e4-41a0-92b4-1a369522ea95"/>
    <xsd:import namespace="6135e1d2-b53f-4f64-8565-476dc3391ff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457492-62e4-41a0-92b4-1a369522ea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135e1d2-b53f-4f64-8565-476dc3391ff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9A103BF-7CB2-46B6-A924-EBD24D786D03}"/>
</file>

<file path=customXml/itemProps2.xml><?xml version="1.0" encoding="utf-8"?>
<ds:datastoreItem xmlns:ds="http://schemas.openxmlformats.org/officeDocument/2006/customXml" ds:itemID="{FF4CA785-9EEC-4F46-A332-20CC8375E86B}"/>
</file>

<file path=customXml/itemProps3.xml><?xml version="1.0" encoding="utf-8"?>
<ds:datastoreItem xmlns:ds="http://schemas.openxmlformats.org/officeDocument/2006/customXml" ds:itemID="{9C0A85F2-3B4D-4104-8E71-ED268E6C27A0}"/>
</file>

<file path=docProps/app.xml><?xml version="1.0" encoding="utf-8"?>
<Properties xmlns="http://schemas.openxmlformats.org/officeDocument/2006/extended-properties" xmlns:vt="http://schemas.openxmlformats.org/officeDocument/2006/docPropsVTypes">
  <Template/>
  <TotalTime>503</TotalTime>
  <Words>1269</Words>
  <Application>Microsoft Macintosh PowerPoint</Application>
  <PresentationFormat>On-screen Show (4:3)</PresentationFormat>
  <Paragraphs>97</Paragraphs>
  <Slides>11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Calibri Light</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Connor</dc:creator>
  <cp:lastModifiedBy>Evie Cobbin</cp:lastModifiedBy>
  <cp:revision>65</cp:revision>
  <dcterms:created xsi:type="dcterms:W3CDTF">2017-08-02T15:10:25Z</dcterms:created>
  <dcterms:modified xsi:type="dcterms:W3CDTF">2021-09-28T08:40:07Z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0x01010085EEFB906D246547A674C160FF277BB1</vt:lpwstr>
  </property>
</Properties>
</file>