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98" r:id="rId2"/>
  </p:sldMasterIdLst>
  <p:notesMasterIdLst>
    <p:notesMasterId r:id="rId21"/>
  </p:notesMasterIdLst>
  <p:sldIdLst>
    <p:sldId id="259" r:id="rId3"/>
    <p:sldId id="257" r:id="rId4"/>
    <p:sldId id="260" r:id="rId5"/>
    <p:sldId id="261" r:id="rId6"/>
    <p:sldId id="268" r:id="rId7"/>
    <p:sldId id="269" r:id="rId8"/>
    <p:sldId id="270" r:id="rId9"/>
    <p:sldId id="271" r:id="rId10"/>
    <p:sldId id="272" r:id="rId11"/>
    <p:sldId id="275" r:id="rId12"/>
    <p:sldId id="264" r:id="rId13"/>
    <p:sldId id="266" r:id="rId14"/>
    <p:sldId id="265" r:id="rId15"/>
    <p:sldId id="273" r:id="rId16"/>
    <p:sldId id="276" r:id="rId17"/>
    <p:sldId id="277" r:id="rId18"/>
    <p:sldId id="274" r:id="rId19"/>
    <p:sldId id="267"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C"/>
    <a:srgbClr val="D58033"/>
    <a:srgbClr val="5F4C24"/>
    <a:srgbClr val="A8D7EB"/>
    <a:srgbClr val="113C59"/>
    <a:srgbClr val="81A7C2"/>
    <a:srgbClr val="2F7DE1"/>
    <a:srgbClr val="5F5F5F"/>
    <a:srgbClr val="E5B01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71" autoAdjust="0"/>
    <p:restoredTop sz="93328" autoAdjust="0"/>
  </p:normalViewPr>
  <p:slideViewPr>
    <p:cSldViewPr>
      <p:cViewPr varScale="1">
        <p:scale>
          <a:sx n="112" d="100"/>
          <a:sy n="112" d="100"/>
        </p:scale>
        <p:origin x="768" y="19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9FE211B-37A0-4C4B-9F07-C0B11260A106}" type="slidenum">
              <a:rPr lang="en-US" altLang="en-US"/>
              <a:pPr>
                <a:defRPr/>
              </a:pPr>
              <a:t>‹#›</a:t>
            </a:fld>
            <a:endParaRPr lang="en-US" altLang="en-US"/>
          </a:p>
        </p:txBody>
      </p:sp>
    </p:spTree>
    <p:extLst>
      <p:ext uri="{BB962C8B-B14F-4D97-AF65-F5344CB8AC3E}">
        <p14:creationId xmlns:p14="http://schemas.microsoft.com/office/powerpoint/2010/main" val="1975332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72251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564904"/>
            <a:ext cx="6400800" cy="576064"/>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2856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61412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376656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1472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1814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7884383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41013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73541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DACAE9-9FD8-4BBF-8417-1FCE755CEBFA}"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2789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DACAE9-9FD8-4BBF-8417-1FCE755CEBFA}"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076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DACAE9-9FD8-4BBF-8417-1FCE755CEBFA}" type="datetimeFigureOut">
              <a:rPr lang="en-GB" smtClean="0"/>
              <a:t>13/06/2022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476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DACAE9-9FD8-4BBF-8417-1FCE755CEBFA}" type="datetimeFigureOut">
              <a:rPr lang="en-GB" smtClean="0"/>
              <a:t>13/06/2022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8709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32701405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H:\Marketing\Presentations\Promote Your Trip Powerpoint\Design Files\Powerpoint-Front-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H:\Marketing\Logos\Halsbury\2. Halsbury Travel\PNG (for web-transparent background)\Halsbury Travel Colour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04813"/>
            <a:ext cx="28479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9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DACAE9-9FD8-4BBF-8417-1FCE755CEBFA}" type="datetimeFigureOut">
              <a:rPr lang="en-GB" smtClean="0"/>
              <a:t>13/06/2022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B515F0-728D-4BDE-B621-CB41CDE4A581}" type="slidenum">
              <a:rPr lang="en-GB" smtClean="0"/>
              <a:t>‹#›</a:t>
            </a:fld>
            <a:endParaRPr lang="en-GB"/>
          </a:p>
        </p:txBody>
      </p:sp>
    </p:spTree>
    <p:extLst>
      <p:ext uri="{BB962C8B-B14F-4D97-AF65-F5344CB8AC3E}">
        <p14:creationId xmlns:p14="http://schemas.microsoft.com/office/powerpoint/2010/main" val="21584534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zoH1lYpp_Y" TargetMode="External"/><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GMnRhTaI1Uw&amp;feature=youtu.be"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hoski.com/"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857500"/>
          </a:xfrm>
          <a:prstGeom prst="rect">
            <a:avLst/>
          </a:prstGeom>
        </p:spPr>
      </p:pic>
      <p:sp>
        <p:nvSpPr>
          <p:cNvPr id="5" name="Rectangle 4"/>
          <p:cNvSpPr/>
          <p:nvPr/>
        </p:nvSpPr>
        <p:spPr>
          <a:xfrm>
            <a:off x="0" y="2857501"/>
            <a:ext cx="9144000" cy="40005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bg1">
                  <a:lumMod val="95000"/>
                </a:schemeClr>
              </a:solidFill>
            </a:endParaRPr>
          </a:p>
        </p:txBody>
      </p:sp>
      <p:sp>
        <p:nvSpPr>
          <p:cNvPr id="3074" name="Title 1"/>
          <p:cNvSpPr>
            <a:spLocks noGrp="1"/>
          </p:cNvSpPr>
          <p:nvPr>
            <p:ph type="ctrTitle"/>
          </p:nvPr>
        </p:nvSpPr>
        <p:spPr bwMode="auto">
          <a:xfrm>
            <a:off x="653818" y="3415308"/>
            <a:ext cx="7836363" cy="1341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4800" dirty="0">
                <a:solidFill>
                  <a:schemeClr val="bg1"/>
                </a:solidFill>
              </a:rPr>
              <a:t>[School Name]</a:t>
            </a:r>
            <a:br>
              <a:rPr lang="en-US" altLang="en-US" sz="4800" dirty="0">
                <a:solidFill>
                  <a:schemeClr val="bg1"/>
                </a:solidFill>
              </a:rPr>
            </a:br>
            <a:endParaRPr lang="en-US" altLang="en-US" sz="4800" dirty="0">
              <a:solidFill>
                <a:schemeClr val="bg1"/>
              </a:solidFill>
            </a:endParaRPr>
          </a:p>
        </p:txBody>
      </p:sp>
      <p:sp>
        <p:nvSpPr>
          <p:cNvPr id="3" name="Subtitle 2"/>
          <p:cNvSpPr>
            <a:spLocks noGrp="1"/>
          </p:cNvSpPr>
          <p:nvPr>
            <p:ph type="subTitle" idx="1"/>
          </p:nvPr>
        </p:nvSpPr>
        <p:spPr>
          <a:xfrm>
            <a:off x="653818" y="4835512"/>
            <a:ext cx="7836363" cy="720080"/>
          </a:xfrm>
        </p:spPr>
        <p:txBody>
          <a:bodyPr>
            <a:normAutofit/>
          </a:bodyPr>
          <a:lstStyle/>
          <a:p>
            <a:pPr>
              <a:defRPr/>
            </a:pPr>
            <a:r>
              <a:rPr lang="en-US" sz="2800" dirty="0">
                <a:solidFill>
                  <a:schemeClr val="bg1"/>
                </a:solidFill>
                <a:latin typeface="+mj-lt"/>
              </a:rPr>
              <a:t>[Trip Destination], [date]</a:t>
            </a:r>
          </a:p>
          <a:p>
            <a:pPr>
              <a:defRPr/>
            </a:pPr>
            <a:endParaRPr lang="en-GB" dirty="0">
              <a:solidFill>
                <a:srgbClr val="5F5F5F"/>
              </a:solidFill>
            </a:endParaRPr>
          </a:p>
        </p:txBody>
      </p:sp>
      <p:sp>
        <p:nvSpPr>
          <p:cNvPr id="6" name="Rectangle 5"/>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9" name="Subtitle 2"/>
          <p:cNvSpPr txBox="1">
            <a:spLocks/>
          </p:cNvSpPr>
          <p:nvPr/>
        </p:nvSpPr>
        <p:spPr>
          <a:xfrm>
            <a:off x="620735" y="24110"/>
            <a:ext cx="7836363" cy="42845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*you can replace this image with the image on your quote*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1" y="1086103"/>
            <a:ext cx="3294473" cy="5790285"/>
          </a:xfrm>
          <a:prstGeom prst="rect">
            <a:avLst/>
          </a:prstGeom>
        </p:spPr>
      </p:pic>
      <p:sp>
        <p:nvSpPr>
          <p:cNvPr id="2" name="TextBox 1"/>
          <p:cNvSpPr txBox="1"/>
          <p:nvPr/>
        </p:nvSpPr>
        <p:spPr>
          <a:xfrm>
            <a:off x="3851884" y="1099587"/>
            <a:ext cx="4896544" cy="400110"/>
          </a:xfrm>
          <a:prstGeom prst="rect">
            <a:avLst/>
          </a:prstGeom>
          <a:noFill/>
        </p:spPr>
        <p:txBody>
          <a:bodyPr wrap="square" rtlCol="0">
            <a:spAutoFit/>
          </a:bodyPr>
          <a:lstStyle/>
          <a:p>
            <a:pPr lvl="0"/>
            <a:r>
              <a:rPr lang="en-GB" sz="2000" dirty="0">
                <a:solidFill>
                  <a:srgbClr val="2F7DE1"/>
                </a:solidFill>
                <a:latin typeface="+mn-lt"/>
              </a:rPr>
              <a:t>Over 30 years of experience</a:t>
            </a:r>
          </a:p>
        </p:txBody>
      </p:sp>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9" name="TextBox 8"/>
          <p:cNvSpPr txBox="1"/>
          <p:nvPr/>
        </p:nvSpPr>
        <p:spPr>
          <a:xfrm>
            <a:off x="3851884" y="5589240"/>
            <a:ext cx="4896544" cy="877163"/>
          </a:xfrm>
          <a:prstGeom prst="rect">
            <a:avLst/>
          </a:prstGeom>
          <a:noFill/>
        </p:spPr>
        <p:txBody>
          <a:bodyPr wrap="square" rtlCol="0">
            <a:spAutoFit/>
          </a:bodyPr>
          <a:lstStyle/>
          <a:p>
            <a:pPr lvl="0"/>
            <a:r>
              <a:rPr lang="en-GB" sz="1700" dirty="0">
                <a:solidFill>
                  <a:srgbClr val="5F5F5F"/>
                </a:solidFill>
                <a:latin typeface="+mn-lt"/>
              </a:rPr>
              <a:t>You’re financially protected by Halsbury’s ABTA bond and all the company’s flight packages are ATOL protected too.</a:t>
            </a:r>
          </a:p>
        </p:txBody>
      </p:sp>
      <p:sp>
        <p:nvSpPr>
          <p:cNvPr id="10" name="TextBox 9"/>
          <p:cNvSpPr txBox="1"/>
          <p:nvPr/>
        </p:nvSpPr>
        <p:spPr>
          <a:xfrm>
            <a:off x="3851884" y="2873782"/>
            <a:ext cx="4608548" cy="1661993"/>
          </a:xfrm>
          <a:prstGeom prst="rect">
            <a:avLst/>
          </a:prstGeom>
          <a:noFill/>
        </p:spPr>
        <p:txBody>
          <a:bodyPr wrap="square" rtlCol="0">
            <a:spAutoFit/>
          </a:bodyPr>
          <a:lstStyle/>
          <a:p>
            <a:pPr lvl="0"/>
            <a:r>
              <a:rPr lang="en-GB" sz="1700" dirty="0">
                <a:solidFill>
                  <a:srgbClr val="5F5F5F"/>
                </a:solidFill>
                <a:latin typeface="+mn-lt"/>
              </a:rPr>
              <a:t>Keith’s passionate belief in the educational value of school trips is what drove the creation of Halsbury Travel. He wanted to make the process easier for teachers, so that more young people would have the opportunity to experience learning outside the classroom.</a:t>
            </a:r>
          </a:p>
        </p:txBody>
      </p:sp>
      <p:sp>
        <p:nvSpPr>
          <p:cNvPr id="11" name="TextBox 10"/>
          <p:cNvSpPr txBox="1"/>
          <p:nvPr/>
        </p:nvSpPr>
        <p:spPr>
          <a:xfrm>
            <a:off x="3851884" y="1499697"/>
            <a:ext cx="4896544" cy="1400383"/>
          </a:xfrm>
          <a:prstGeom prst="rect">
            <a:avLst/>
          </a:prstGeom>
          <a:noFill/>
        </p:spPr>
        <p:txBody>
          <a:bodyPr wrap="square" rtlCol="0">
            <a:spAutoFit/>
          </a:bodyPr>
          <a:lstStyle/>
          <a:p>
            <a:pPr lvl="0"/>
            <a:r>
              <a:rPr lang="en-GB" sz="1700" dirty="0">
                <a:solidFill>
                  <a:srgbClr val="5F5F5F"/>
                </a:solidFill>
                <a:latin typeface="+mn-lt"/>
              </a:rPr>
              <a:t>Halsbury Ski is the specialist school ski division of Halsbury Travel. Halsbury Travel has been arranging school trips abroad for more than 30 years. The company was founded in 1986 by former teacher Keith Sharkey. </a:t>
            </a:r>
          </a:p>
        </p:txBody>
      </p:sp>
      <p:sp>
        <p:nvSpPr>
          <p:cNvPr id="12" name="TextBox 11"/>
          <p:cNvSpPr txBox="1"/>
          <p:nvPr/>
        </p:nvSpPr>
        <p:spPr>
          <a:xfrm>
            <a:off x="3851884" y="4647040"/>
            <a:ext cx="4896544" cy="400110"/>
          </a:xfrm>
          <a:prstGeom prst="rect">
            <a:avLst/>
          </a:prstGeom>
          <a:noFill/>
        </p:spPr>
        <p:txBody>
          <a:bodyPr wrap="square" rtlCol="0">
            <a:spAutoFit/>
          </a:bodyPr>
          <a:lstStyle/>
          <a:p>
            <a:pPr lvl="0"/>
            <a:r>
              <a:rPr lang="en-GB" sz="2000" dirty="0">
                <a:solidFill>
                  <a:srgbClr val="2F7DE1"/>
                </a:solidFill>
                <a:latin typeface="+mn-lt"/>
              </a:rPr>
              <a:t>Financially protected</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2711" y="4979027"/>
            <a:ext cx="1208569" cy="58375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660" y="4941168"/>
            <a:ext cx="477907" cy="67811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340326"/>
            <a:ext cx="1972713" cy="660115"/>
          </a:xfrm>
          <a:prstGeom prst="rect">
            <a:avLst/>
          </a:prstGeom>
        </p:spPr>
      </p:pic>
    </p:spTree>
    <p:extLst>
      <p:ext uri="{BB962C8B-B14F-4D97-AF65-F5344CB8AC3E}">
        <p14:creationId xmlns:p14="http://schemas.microsoft.com/office/powerpoint/2010/main" val="238355589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40326"/>
            <a:ext cx="1972713" cy="66011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204864"/>
            <a:ext cx="6741205" cy="3801115"/>
          </a:xfrm>
          <a:prstGeom prst="rect">
            <a:avLst/>
          </a:prstGeom>
        </p:spPr>
      </p:pic>
    </p:spTree>
    <p:extLst>
      <p:ext uri="{BB962C8B-B14F-4D97-AF65-F5344CB8AC3E}">
        <p14:creationId xmlns:p14="http://schemas.microsoft.com/office/powerpoint/2010/main" val="351851345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96" y="1067654"/>
            <a:ext cx="3294507" cy="5790345"/>
          </a:xfrm>
          <a:prstGeom prst="rect">
            <a:avLst/>
          </a:prstGeom>
        </p:spPr>
      </p:pic>
      <p:sp>
        <p:nvSpPr>
          <p:cNvPr id="2" name="TextBox 1"/>
          <p:cNvSpPr txBox="1"/>
          <p:nvPr/>
        </p:nvSpPr>
        <p:spPr>
          <a:xfrm>
            <a:off x="3779912" y="1484784"/>
            <a:ext cx="4896544" cy="400110"/>
          </a:xfrm>
          <a:prstGeom prst="rect">
            <a:avLst/>
          </a:prstGeom>
          <a:noFill/>
        </p:spPr>
        <p:txBody>
          <a:bodyPr wrap="square" rtlCol="0">
            <a:spAutoFit/>
          </a:bodyPr>
          <a:lstStyle/>
          <a:p>
            <a:pPr lvl="0"/>
            <a:r>
              <a:rPr lang="en-GB" sz="2000" dirty="0">
                <a:solidFill>
                  <a:srgbClr val="2F7DE1"/>
                </a:solidFill>
                <a:latin typeface="+mn-lt"/>
              </a:rPr>
              <a:t>Committed to prioritising health and safety</a:t>
            </a:r>
          </a:p>
        </p:txBody>
      </p:sp>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0" name="TextBox 9"/>
          <p:cNvSpPr txBox="1"/>
          <p:nvPr/>
        </p:nvSpPr>
        <p:spPr>
          <a:xfrm>
            <a:off x="4716051" y="3762906"/>
            <a:ext cx="3672373" cy="1754326"/>
          </a:xfrm>
          <a:prstGeom prst="rect">
            <a:avLst/>
          </a:prstGeom>
          <a:noFill/>
        </p:spPr>
        <p:txBody>
          <a:bodyPr wrap="square" rtlCol="0">
            <a:spAutoFit/>
          </a:bodyPr>
          <a:lstStyle/>
          <a:p>
            <a:pPr lvl="0"/>
            <a:r>
              <a:rPr lang="en-GB" dirty="0">
                <a:solidFill>
                  <a:srgbClr val="5F5F5F"/>
                </a:solidFill>
                <a:latin typeface="+mn-lt"/>
              </a:rPr>
              <a:t>And it’s been awarded the Learning Outside the Classroom Quality Badge, which demonstrates its commitment to offering activities that are safe and beneficial to learning. </a:t>
            </a:r>
          </a:p>
        </p:txBody>
      </p:sp>
      <p:sp>
        <p:nvSpPr>
          <p:cNvPr id="11" name="TextBox 10"/>
          <p:cNvSpPr txBox="1"/>
          <p:nvPr/>
        </p:nvSpPr>
        <p:spPr>
          <a:xfrm>
            <a:off x="4716015" y="2012647"/>
            <a:ext cx="3672409" cy="1477328"/>
          </a:xfrm>
          <a:prstGeom prst="rect">
            <a:avLst/>
          </a:prstGeom>
          <a:noFill/>
        </p:spPr>
        <p:txBody>
          <a:bodyPr wrap="square" rtlCol="0">
            <a:spAutoFit/>
          </a:bodyPr>
          <a:lstStyle/>
          <a:p>
            <a:pPr lvl="0"/>
            <a:r>
              <a:rPr lang="en-GB" dirty="0">
                <a:solidFill>
                  <a:srgbClr val="5F5F5F"/>
                </a:solidFill>
                <a:latin typeface="+mn-lt"/>
              </a:rPr>
              <a:t>Halsbury is also an Assured Member of the School Travel Forum, which demonstrates its commitment to prioritising the health and safety of its groups.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8364" y="2071208"/>
            <a:ext cx="633636" cy="61703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568" y="3906969"/>
            <a:ext cx="810448" cy="53014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340326"/>
            <a:ext cx="1972713" cy="660115"/>
          </a:xfrm>
          <a:prstGeom prst="rect">
            <a:avLst/>
          </a:prstGeom>
        </p:spPr>
      </p:pic>
    </p:spTree>
    <p:extLst>
      <p:ext uri="{BB962C8B-B14F-4D97-AF65-F5344CB8AC3E}">
        <p14:creationId xmlns:p14="http://schemas.microsoft.com/office/powerpoint/2010/main" val="216677720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8" y="1765352"/>
            <a:ext cx="3030463" cy="3030463"/>
          </a:xfrm>
          <a:prstGeom prst="rect">
            <a:avLst/>
          </a:prstGeom>
        </p:spPr>
      </p:pic>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73413" y="2803003"/>
            <a:ext cx="4815012" cy="2862322"/>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Relevant info on passport validity, visas etc.</a:t>
            </a:r>
          </a:p>
          <a:p>
            <a:pPr marL="285750" lvl="0" indent="-285750">
              <a:buFont typeface="Arial" panose="020B0604020202020204" pitchFamily="34" charset="0"/>
              <a:buChar char="•"/>
            </a:pPr>
            <a:r>
              <a:rPr lang="en-GB" dirty="0">
                <a:solidFill>
                  <a:srgbClr val="5F5F5F"/>
                </a:solidFill>
                <a:latin typeface="+mn-lt"/>
              </a:rPr>
              <a:t>Info on EHIC – free via the NHS website</a:t>
            </a:r>
          </a:p>
          <a:p>
            <a:pPr marL="285750" lvl="0" indent="-285750">
              <a:buFont typeface="Arial" panose="020B0604020202020204" pitchFamily="34" charset="0"/>
              <a:buChar char="•"/>
            </a:pPr>
            <a:r>
              <a:rPr lang="en-GB" dirty="0">
                <a:solidFill>
                  <a:srgbClr val="5F5F5F"/>
                </a:solidFill>
                <a:latin typeface="+mn-lt"/>
              </a:rPr>
              <a:t>Inform them that they will need to make you aware of any medical conditions/special dietary requirements that their child has as soon as possible</a:t>
            </a:r>
          </a:p>
          <a:p>
            <a:pPr marL="285750" lvl="0" indent="-285750">
              <a:buFont typeface="Arial" panose="020B0604020202020204" pitchFamily="34" charset="0"/>
              <a:buChar char="•"/>
            </a:pPr>
            <a:r>
              <a:rPr lang="en-GB" dirty="0">
                <a:solidFill>
                  <a:srgbClr val="5F5F5F"/>
                </a:solidFill>
                <a:latin typeface="+mn-lt"/>
              </a:rPr>
              <a:t>How much spending money should my child bring and in what currency?</a:t>
            </a:r>
          </a:p>
          <a:p>
            <a:pPr marL="285750" lvl="0" indent="-285750">
              <a:buFont typeface="Arial" panose="020B0604020202020204" pitchFamily="34" charset="0"/>
              <a:buChar char="•"/>
            </a:pPr>
            <a:r>
              <a:rPr lang="en-GB" dirty="0">
                <a:solidFill>
                  <a:srgbClr val="5F5F5F"/>
                </a:solidFill>
                <a:latin typeface="+mn-lt"/>
              </a:rPr>
              <a:t>Info on ski hire – what measurements you’ll need</a:t>
            </a:r>
          </a:p>
        </p:txBody>
      </p:sp>
    </p:spTree>
    <p:extLst>
      <p:ext uri="{BB962C8B-B14F-4D97-AF65-F5344CB8AC3E}">
        <p14:creationId xmlns:p14="http://schemas.microsoft.com/office/powerpoint/2010/main" val="117604865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1762128"/>
            <a:ext cx="3086592" cy="2314944"/>
          </a:xfrm>
          <a:prstGeom prst="rect">
            <a:avLst/>
          </a:prstGeom>
        </p:spPr>
      </p:pic>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16812" y="2518445"/>
            <a:ext cx="4959027" cy="3416320"/>
          </a:xfrm>
          <a:prstGeom prst="rect">
            <a:avLst/>
          </a:prstGeom>
          <a:noFill/>
        </p:spPr>
        <p:txBody>
          <a:bodyPr wrap="square" rtlCol="0">
            <a:spAutoFit/>
          </a:bodyPr>
          <a:lstStyle/>
          <a:p>
            <a:pPr lvl="0"/>
            <a:r>
              <a:rPr lang="en-GB" dirty="0">
                <a:solidFill>
                  <a:srgbClr val="5F5F5F"/>
                </a:solidFill>
                <a:latin typeface="+mn-lt"/>
              </a:rPr>
              <a:t>What ski clothing/equipment will I need to provide my child with?</a:t>
            </a:r>
          </a:p>
          <a:p>
            <a:pPr marL="285750" lvl="0" indent="-285750">
              <a:buFont typeface="Arial" panose="020B0604020202020204" pitchFamily="34" charset="0"/>
              <a:buChar char="•"/>
            </a:pPr>
            <a:r>
              <a:rPr lang="en-GB" dirty="0">
                <a:solidFill>
                  <a:srgbClr val="5F5F5F"/>
                </a:solidFill>
                <a:latin typeface="+mn-lt"/>
              </a:rPr>
              <a:t>Thermal Top</a:t>
            </a:r>
          </a:p>
          <a:p>
            <a:pPr marL="285750" lvl="0" indent="-285750">
              <a:buFont typeface="Arial" panose="020B0604020202020204" pitchFamily="34" charset="0"/>
              <a:buChar char="•"/>
            </a:pPr>
            <a:r>
              <a:rPr lang="en-GB" dirty="0">
                <a:solidFill>
                  <a:srgbClr val="5F5F5F"/>
                </a:solidFill>
                <a:latin typeface="+mn-lt"/>
              </a:rPr>
              <a:t>Thermal Underwear</a:t>
            </a:r>
          </a:p>
          <a:p>
            <a:pPr marL="285750" lvl="0" indent="-285750">
              <a:buFont typeface="Arial" panose="020B0604020202020204" pitchFamily="34" charset="0"/>
              <a:buChar char="•"/>
            </a:pPr>
            <a:r>
              <a:rPr lang="en-GB" dirty="0">
                <a:solidFill>
                  <a:srgbClr val="5F5F5F"/>
                </a:solidFill>
                <a:latin typeface="+mn-lt"/>
              </a:rPr>
              <a:t>Tube Socks</a:t>
            </a:r>
          </a:p>
          <a:p>
            <a:pPr marL="285750" lvl="0" indent="-285750">
              <a:buFont typeface="Arial" panose="020B0604020202020204" pitchFamily="34" charset="0"/>
              <a:buChar char="•"/>
            </a:pPr>
            <a:r>
              <a:rPr lang="en-GB" dirty="0">
                <a:solidFill>
                  <a:srgbClr val="5F5F5F"/>
                </a:solidFill>
                <a:latin typeface="+mn-lt"/>
              </a:rPr>
              <a:t>Fleece</a:t>
            </a:r>
          </a:p>
          <a:p>
            <a:pPr marL="285750" lvl="0" indent="-285750">
              <a:buFont typeface="Arial" panose="020B0604020202020204" pitchFamily="34" charset="0"/>
              <a:buChar char="•"/>
            </a:pPr>
            <a:r>
              <a:rPr lang="en-GB" dirty="0" err="1">
                <a:solidFill>
                  <a:srgbClr val="5F5F5F"/>
                </a:solidFill>
                <a:latin typeface="+mn-lt"/>
              </a:rPr>
              <a:t>Salopettes</a:t>
            </a: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Ski Jacket</a:t>
            </a:r>
          </a:p>
          <a:p>
            <a:pPr marL="285750" lvl="0" indent="-285750">
              <a:buFont typeface="Arial" panose="020B0604020202020204" pitchFamily="34" charset="0"/>
              <a:buChar char="•"/>
            </a:pPr>
            <a:r>
              <a:rPr lang="en-GB" dirty="0">
                <a:solidFill>
                  <a:srgbClr val="5F5F5F"/>
                </a:solidFill>
                <a:latin typeface="+mn-lt"/>
              </a:rPr>
              <a:t>Waterproof Gloves</a:t>
            </a:r>
          </a:p>
          <a:p>
            <a:pPr marL="285750" lvl="0" indent="-285750">
              <a:buFont typeface="Arial" panose="020B0604020202020204" pitchFamily="34" charset="0"/>
              <a:buChar char="•"/>
            </a:pPr>
            <a:r>
              <a:rPr lang="en-GB" dirty="0">
                <a:solidFill>
                  <a:srgbClr val="5F5F5F"/>
                </a:solidFill>
                <a:latin typeface="+mn-lt"/>
              </a:rPr>
              <a:t>Scarf or buff</a:t>
            </a:r>
          </a:p>
          <a:p>
            <a:pPr marL="285750" lvl="0" indent="-285750">
              <a:buFont typeface="Arial" panose="020B0604020202020204" pitchFamily="34" charset="0"/>
              <a:buChar char="•"/>
            </a:pPr>
            <a:r>
              <a:rPr lang="en-GB" dirty="0">
                <a:solidFill>
                  <a:srgbClr val="5F5F5F"/>
                </a:solidFill>
                <a:latin typeface="+mn-lt"/>
              </a:rPr>
              <a:t>Woolly Hat</a:t>
            </a:r>
          </a:p>
          <a:p>
            <a:pPr marL="285750" lvl="0" indent="-285750">
              <a:buFont typeface="Arial" panose="020B0604020202020204" pitchFamily="34" charset="0"/>
              <a:buChar char="•"/>
            </a:pPr>
            <a:r>
              <a:rPr lang="en-GB" dirty="0">
                <a:solidFill>
                  <a:srgbClr val="5F5F5F"/>
                </a:solidFill>
                <a:latin typeface="+mn-lt"/>
              </a:rPr>
              <a:t>Goggles</a:t>
            </a:r>
          </a:p>
        </p:txBody>
      </p:sp>
    </p:spTree>
    <p:extLst>
      <p:ext uri="{BB962C8B-B14F-4D97-AF65-F5344CB8AC3E}">
        <p14:creationId xmlns:p14="http://schemas.microsoft.com/office/powerpoint/2010/main" val="384552476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pic>
        <p:nvPicPr>
          <p:cNvPr id="2" name="Picture 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889" y="2348880"/>
            <a:ext cx="6660232" cy="3739850"/>
          </a:xfrm>
          <a:prstGeom prst="rect">
            <a:avLst/>
          </a:prstGeom>
        </p:spPr>
      </p:pic>
    </p:spTree>
    <p:extLst>
      <p:ext uri="{BB962C8B-B14F-4D97-AF65-F5344CB8AC3E}">
        <p14:creationId xmlns:p14="http://schemas.microsoft.com/office/powerpoint/2010/main" val="93722955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B7A6E-0A9E-3A14-BAD2-2053FF65108B}"/>
              </a:ext>
            </a:extLst>
          </p:cNvPr>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5742CD7-5982-6C85-B7C7-A1C9164C87F1}"/>
              </a:ext>
            </a:extLst>
          </p:cNvPr>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4" name="Rectangle 3">
            <a:extLst>
              <a:ext uri="{FF2B5EF4-FFF2-40B4-BE49-F238E27FC236}">
                <a16:creationId xmlns:a16="http://schemas.microsoft.com/office/drawing/2014/main" id="{EED01A2A-A442-78BD-8CD2-3D20E20EC4F7}"/>
              </a:ext>
            </a:extLst>
          </p:cNvPr>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975387A3-9825-EF84-F90F-F6F04C34776D}"/>
              </a:ext>
            </a:extLst>
          </p:cNvPr>
          <p:cNvSpPr txBox="1"/>
          <p:nvPr/>
        </p:nvSpPr>
        <p:spPr>
          <a:xfrm>
            <a:off x="3779912" y="2518445"/>
            <a:ext cx="4695927" cy="3139321"/>
          </a:xfrm>
          <a:prstGeom prst="rect">
            <a:avLst/>
          </a:prstGeom>
          <a:noFill/>
        </p:spPr>
        <p:txBody>
          <a:bodyPr wrap="square" rtlCol="0">
            <a:spAutoFit/>
          </a:bodyPr>
          <a:lstStyle/>
          <a:p>
            <a:pPr lvl="0"/>
            <a:r>
              <a:rPr lang="en-GB" dirty="0">
                <a:solidFill>
                  <a:srgbClr val="5F5F5F"/>
                </a:solidFill>
                <a:latin typeface="+mn-lt"/>
              </a:rPr>
              <a:t>If you’re looking to save some money and help the environment, check out </a:t>
            </a:r>
            <a:r>
              <a:rPr lang="en-GB" dirty="0">
                <a:solidFill>
                  <a:srgbClr val="5F5F5F"/>
                </a:solidFill>
                <a:latin typeface="+mn-lt"/>
                <a:hlinkClick r:id="rId2"/>
              </a:rPr>
              <a:t>whoski.com</a:t>
            </a:r>
            <a:r>
              <a:rPr lang="en-GB" dirty="0">
                <a:solidFill>
                  <a:srgbClr val="5F5F5F"/>
                </a:solidFill>
                <a:latin typeface="+mn-lt"/>
              </a:rPr>
              <a:t>. </a:t>
            </a:r>
            <a:br>
              <a:rPr lang="en-GB" dirty="0">
                <a:solidFill>
                  <a:srgbClr val="5F5F5F"/>
                </a:solidFill>
                <a:latin typeface="+mn-lt"/>
              </a:rPr>
            </a:b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Peer-to-peer marketplace specialising in preloved ski clothing.</a:t>
            </a:r>
            <a:br>
              <a:rPr lang="en-GB" dirty="0">
                <a:solidFill>
                  <a:srgbClr val="5F5F5F"/>
                </a:solidFill>
                <a:latin typeface="+mn-lt"/>
              </a:rPr>
            </a:b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Donate 25% of their commission to teenage mental health charity stem4</a:t>
            </a:r>
            <a:br>
              <a:rPr lang="en-GB" dirty="0">
                <a:solidFill>
                  <a:srgbClr val="5F5F5F"/>
                </a:solidFill>
                <a:latin typeface="+mn-lt"/>
              </a:rPr>
            </a:b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Resell the clothes on </a:t>
            </a:r>
            <a:r>
              <a:rPr lang="en-GB" dirty="0" err="1">
                <a:solidFill>
                  <a:srgbClr val="5F5F5F"/>
                </a:solidFill>
                <a:latin typeface="+mn-lt"/>
                <a:hlinkClick r:id="rId2"/>
              </a:rPr>
              <a:t>whoski.com</a:t>
            </a:r>
            <a:r>
              <a:rPr lang="en-GB" dirty="0">
                <a:solidFill>
                  <a:srgbClr val="5F5F5F"/>
                </a:solidFill>
                <a:latin typeface="+mn-lt"/>
                <a:hlinkClick r:id="rId2"/>
              </a:rPr>
              <a:t> </a:t>
            </a:r>
            <a:r>
              <a:rPr lang="en-GB" dirty="0">
                <a:solidFill>
                  <a:srgbClr val="5F5F5F"/>
                </a:solidFill>
                <a:latin typeface="+mn-lt"/>
              </a:rPr>
              <a:t>when your children grow out of them</a:t>
            </a:r>
          </a:p>
        </p:txBody>
      </p:sp>
      <p:pic>
        <p:nvPicPr>
          <p:cNvPr id="9" name="Picture 8" descr="Logo&#10;&#10;Description automatically generated">
            <a:extLst>
              <a:ext uri="{FF2B5EF4-FFF2-40B4-BE49-F238E27FC236}">
                <a16:creationId xmlns:a16="http://schemas.microsoft.com/office/drawing/2014/main" id="{9FF89653-24D7-AF74-15D8-CCEEAC20F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1717471"/>
            <a:ext cx="3347863" cy="1229682"/>
          </a:xfrm>
          <a:prstGeom prst="rect">
            <a:avLst/>
          </a:prstGeom>
        </p:spPr>
      </p:pic>
    </p:spTree>
    <p:extLst>
      <p:ext uri="{BB962C8B-B14F-4D97-AF65-F5344CB8AC3E}">
        <p14:creationId xmlns:p14="http://schemas.microsoft.com/office/powerpoint/2010/main" val="192845504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happens now?</a:t>
            </a:r>
          </a:p>
        </p:txBody>
      </p:sp>
      <p:sp>
        <p:nvSpPr>
          <p:cNvPr id="7" name="TextBox 6"/>
          <p:cNvSpPr txBox="1"/>
          <p:nvPr/>
        </p:nvSpPr>
        <p:spPr>
          <a:xfrm>
            <a:off x="3516812" y="2654910"/>
            <a:ext cx="4959027" cy="2862322"/>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To secure your child’s place on the trip, please return the signed permission slip with the initial deposit payment of £…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The balance of £… must be paid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Please make sure that your child’s passport and visa (if applicable) meet all requirements. If in any doubt at all, please contact us as soon as possible.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7" y="1772816"/>
            <a:ext cx="3040333" cy="3040333"/>
          </a:xfrm>
          <a:prstGeom prst="rect">
            <a:avLst/>
          </a:prstGeom>
        </p:spPr>
      </p:pic>
    </p:spTree>
    <p:extLst>
      <p:ext uri="{BB962C8B-B14F-4D97-AF65-F5344CB8AC3E}">
        <p14:creationId xmlns:p14="http://schemas.microsoft.com/office/powerpoint/2010/main" val="314801383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14" name="TextBox 13"/>
          <p:cNvSpPr txBox="1"/>
          <p:nvPr/>
        </p:nvSpPr>
        <p:spPr>
          <a:xfrm>
            <a:off x="611560" y="980728"/>
            <a:ext cx="7920880" cy="1200329"/>
          </a:xfrm>
          <a:prstGeom prst="rect">
            <a:avLst/>
          </a:prstGeom>
          <a:noFill/>
        </p:spPr>
        <p:txBody>
          <a:bodyPr wrap="square" rtlCol="0">
            <a:spAutoFit/>
          </a:bodyPr>
          <a:lstStyle/>
          <a:p>
            <a:pPr algn="ctr"/>
            <a:r>
              <a:rPr lang="en-US" sz="7200" dirty="0">
                <a:solidFill>
                  <a:srgbClr val="EEEEEC"/>
                </a:solidFill>
                <a:latin typeface="+mj-lt"/>
              </a:rPr>
              <a:t>Any Questions?</a:t>
            </a:r>
            <a:endParaRPr lang="en-GB" sz="7200" dirty="0">
              <a:solidFill>
                <a:srgbClr val="EEEEEC"/>
              </a:solidFill>
              <a:latin typeface="+mj-lt"/>
            </a:endParaRPr>
          </a:p>
        </p:txBody>
      </p:sp>
      <p:sp>
        <p:nvSpPr>
          <p:cNvPr id="15" name="Rectangle 14"/>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7" name="Subtitle 2"/>
          <p:cNvSpPr txBox="1">
            <a:spLocks/>
          </p:cNvSpPr>
          <p:nvPr/>
        </p:nvSpPr>
        <p:spPr>
          <a:xfrm>
            <a:off x="683568" y="2564904"/>
            <a:ext cx="7676412" cy="1008112"/>
          </a:xfrm>
          <a:prstGeom prst="rect">
            <a:avLst/>
          </a:prstGeom>
        </p:spPr>
        <p:txBody>
          <a:bodyPr vert="horz" lIns="91440" tIns="45720" rIns="91440" bIns="45720"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tx1">
                    <a:lumMod val="95000"/>
                    <a:lumOff val="5000"/>
                  </a:schemeClr>
                </a:solidFill>
                <a:latin typeface="+mj-lt"/>
              </a:rPr>
              <a:t>*</a:t>
            </a:r>
            <a:r>
              <a:rPr lang="en-GB" sz="2400" dirty="0">
                <a:solidFill>
                  <a:schemeClr val="tx1">
                    <a:lumMod val="95000"/>
                    <a:lumOff val="5000"/>
                  </a:schemeClr>
                </a:solidFill>
                <a:latin typeface="+mj-lt"/>
              </a:rPr>
              <a:t>Invite parents to ask questions. If you’re not sure of the answer, please feel free to contact us. Of course, we can also attend parents’ evenings to support you, please let us know in advance if you require this.</a:t>
            </a:r>
            <a:r>
              <a:rPr lang="en-US" sz="2400" dirty="0">
                <a:solidFill>
                  <a:schemeClr val="tx1">
                    <a:lumMod val="95000"/>
                    <a:lumOff val="5000"/>
                  </a:schemeClr>
                </a:solidFill>
                <a:latin typeface="+mj-lt"/>
              </a:rPr>
              <a:t>*</a:t>
            </a:r>
          </a:p>
        </p:txBody>
      </p:sp>
    </p:spTree>
    <p:extLst>
      <p:ext uri="{BB962C8B-B14F-4D97-AF65-F5344CB8AC3E}">
        <p14:creationId xmlns:p14="http://schemas.microsoft.com/office/powerpoint/2010/main" val="22832290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9" y="1750783"/>
            <a:ext cx="3035678" cy="3035678"/>
          </a:xfrm>
          <a:prstGeom prst="rect">
            <a:avLst/>
          </a:prstGeom>
        </p:spPr>
      </p:pic>
      <p:sp>
        <p:nvSpPr>
          <p:cNvPr id="7" name="Rectangle 6"/>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here to talk about?</a:t>
            </a:r>
          </a:p>
        </p:txBody>
      </p:sp>
      <p:sp>
        <p:nvSpPr>
          <p:cNvPr id="9" name="TextBox 8"/>
          <p:cNvSpPr txBox="1"/>
          <p:nvPr/>
        </p:nvSpPr>
        <p:spPr>
          <a:xfrm>
            <a:off x="3573413" y="2803003"/>
            <a:ext cx="4815012"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Where, when and why are we going?</a:t>
            </a:r>
          </a:p>
          <a:p>
            <a:pPr marL="285750" lvl="0" indent="-285750">
              <a:buFont typeface="Arial" panose="020B0604020202020204" pitchFamily="34" charset="0"/>
              <a:buChar char="•"/>
            </a:pPr>
            <a:r>
              <a:rPr lang="en-GB" dirty="0">
                <a:solidFill>
                  <a:srgbClr val="5F5F5F"/>
                </a:solidFill>
                <a:latin typeface="+mn-lt"/>
              </a:rPr>
              <a:t>How much and who can go?</a:t>
            </a:r>
          </a:p>
          <a:p>
            <a:pPr marL="285750" lvl="0" indent="-285750">
              <a:buFont typeface="Arial" panose="020B0604020202020204" pitchFamily="34" charset="0"/>
              <a:buChar char="•"/>
            </a:pPr>
            <a:r>
              <a:rPr lang="en-GB" dirty="0">
                <a:solidFill>
                  <a:srgbClr val="5F5F5F"/>
                </a:solidFill>
                <a:latin typeface="+mn-lt"/>
              </a:rPr>
              <a:t>What does the resort offer?</a:t>
            </a:r>
          </a:p>
          <a:p>
            <a:pPr marL="285750" lvl="0" indent="-285750">
              <a:buFont typeface="Arial" panose="020B0604020202020204" pitchFamily="34" charset="0"/>
              <a:buChar char="•"/>
            </a:pPr>
            <a:r>
              <a:rPr lang="en-GB" dirty="0">
                <a:solidFill>
                  <a:srgbClr val="5F5F5F"/>
                </a:solidFill>
                <a:latin typeface="+mn-lt"/>
              </a:rPr>
              <a:t>Where are we staying?</a:t>
            </a:r>
          </a:p>
          <a:p>
            <a:pPr marL="285750" lvl="0" indent="-285750">
              <a:buFont typeface="Arial" panose="020B0604020202020204" pitchFamily="34" charset="0"/>
              <a:buChar char="•"/>
            </a:pPr>
            <a:r>
              <a:rPr lang="en-GB" dirty="0">
                <a:solidFill>
                  <a:srgbClr val="5F5F5F"/>
                </a:solidFill>
                <a:latin typeface="+mn-lt"/>
              </a:rPr>
              <a:t>Who’s our tour operator?</a:t>
            </a:r>
          </a:p>
          <a:p>
            <a:pPr marL="285750" lvl="0" indent="-285750">
              <a:buFont typeface="Arial" panose="020B0604020202020204" pitchFamily="34" charset="0"/>
              <a:buChar char="•"/>
            </a:pPr>
            <a:r>
              <a:rPr lang="en-GB" dirty="0">
                <a:solidFill>
                  <a:srgbClr val="5F5F5F"/>
                </a:solidFill>
                <a:latin typeface="+mn-lt"/>
              </a:rPr>
              <a:t>What happens now?</a:t>
            </a:r>
          </a:p>
          <a:p>
            <a:pPr marL="285750" lvl="0" indent="-285750">
              <a:buFont typeface="Arial" panose="020B0604020202020204" pitchFamily="34" charset="0"/>
              <a:buChar char="•"/>
            </a:pPr>
            <a:r>
              <a:rPr lang="en-GB" dirty="0">
                <a:solidFill>
                  <a:srgbClr val="5F5F5F"/>
                </a:solidFill>
                <a:latin typeface="+mn-lt"/>
              </a:rPr>
              <a:t>Anything else we should know?</a:t>
            </a:r>
          </a:p>
          <a:p>
            <a:pPr marL="285750" lvl="0" indent="-285750">
              <a:buFont typeface="Arial" panose="020B0604020202020204" pitchFamily="34" charset="0"/>
              <a:buChar char="•"/>
            </a:pPr>
            <a:r>
              <a:rPr lang="en-GB" dirty="0">
                <a:solidFill>
                  <a:srgbClr val="5F5F5F"/>
                </a:solidFill>
                <a:latin typeface="+mn-lt"/>
              </a:rPr>
              <a:t>Any questions?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14495" y="2165553"/>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698372"/>
            <a:ext cx="946667" cy="946667"/>
          </a:xfrm>
          <a:prstGeom prst="rect">
            <a:avLst/>
          </a:prstGeom>
        </p:spPr>
      </p:pic>
      <p:sp>
        <p:nvSpPr>
          <p:cNvPr id="35" name="Rectangle 34"/>
          <p:cNvSpPr/>
          <p:nvPr/>
        </p:nvSpPr>
        <p:spPr>
          <a:xfrm>
            <a:off x="1114495" y="3614896"/>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8" name="Rectangle 37"/>
          <p:cNvSpPr/>
          <p:nvPr/>
        </p:nvSpPr>
        <p:spPr>
          <a:xfrm>
            <a:off x="1103854" y="5064239"/>
            <a:ext cx="7524232" cy="128970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35" y="3137431"/>
            <a:ext cx="956192" cy="95619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583420"/>
            <a:ext cx="946667" cy="946667"/>
          </a:xfrm>
          <a:prstGeom prst="rect">
            <a:avLst/>
          </a:prstGeom>
        </p:spPr>
      </p:pic>
      <p:sp>
        <p:nvSpPr>
          <p:cNvPr id="8" name="TextBox 7"/>
          <p:cNvSpPr txBox="1"/>
          <p:nvPr/>
        </p:nvSpPr>
        <p:spPr>
          <a:xfrm>
            <a:off x="1704576" y="1700808"/>
            <a:ext cx="6853757" cy="461665"/>
          </a:xfrm>
          <a:prstGeom prst="rect">
            <a:avLst/>
          </a:prstGeom>
          <a:noFill/>
        </p:spPr>
        <p:txBody>
          <a:bodyPr wrap="square" rtlCol="0">
            <a:spAutoFit/>
          </a:bodyPr>
          <a:lstStyle/>
          <a:p>
            <a:pPr lvl="0"/>
            <a:r>
              <a:rPr lang="en-GB" sz="2400" dirty="0">
                <a:solidFill>
                  <a:srgbClr val="2F7DE1"/>
                </a:solidFill>
                <a:latin typeface="+mn-lt"/>
              </a:rPr>
              <a:t>Where?</a:t>
            </a:r>
          </a:p>
        </p:txBody>
      </p:sp>
      <p:sp>
        <p:nvSpPr>
          <p:cNvPr id="9" name="TextBox 8"/>
          <p:cNvSpPr txBox="1"/>
          <p:nvPr/>
        </p:nvSpPr>
        <p:spPr>
          <a:xfrm>
            <a:off x="1701651" y="2339588"/>
            <a:ext cx="6617021" cy="369332"/>
          </a:xfrm>
          <a:prstGeom prst="rect">
            <a:avLst/>
          </a:prstGeom>
          <a:noFill/>
        </p:spPr>
        <p:txBody>
          <a:bodyPr wrap="square" rtlCol="0">
            <a:spAutoFit/>
          </a:bodyPr>
          <a:lstStyle/>
          <a:p>
            <a:pPr lvl="0"/>
            <a:r>
              <a:rPr lang="en-GB" dirty="0">
                <a:solidFill>
                  <a:srgbClr val="5F5F5F"/>
                </a:solidFill>
                <a:latin typeface="+mn-lt"/>
              </a:rPr>
              <a:t>[Destination]</a:t>
            </a:r>
          </a:p>
        </p:txBody>
      </p:sp>
      <p:sp>
        <p:nvSpPr>
          <p:cNvPr id="10" name="Rectangle 9"/>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TextBox 10"/>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when and why are we going?</a:t>
            </a:r>
          </a:p>
        </p:txBody>
      </p:sp>
      <p:sp>
        <p:nvSpPr>
          <p:cNvPr id="33" name="TextBox 32"/>
          <p:cNvSpPr txBox="1"/>
          <p:nvPr/>
        </p:nvSpPr>
        <p:spPr>
          <a:xfrm>
            <a:off x="1704576" y="3140968"/>
            <a:ext cx="6853757" cy="461665"/>
          </a:xfrm>
          <a:prstGeom prst="rect">
            <a:avLst/>
          </a:prstGeom>
          <a:noFill/>
        </p:spPr>
        <p:txBody>
          <a:bodyPr wrap="square" rtlCol="0">
            <a:spAutoFit/>
          </a:bodyPr>
          <a:lstStyle/>
          <a:p>
            <a:pPr lvl="0"/>
            <a:r>
              <a:rPr lang="en-GB" sz="2400" dirty="0">
                <a:solidFill>
                  <a:srgbClr val="2F7DE1"/>
                </a:solidFill>
                <a:latin typeface="+mn-lt"/>
              </a:rPr>
              <a:t>When?</a:t>
            </a:r>
          </a:p>
        </p:txBody>
      </p:sp>
      <p:sp>
        <p:nvSpPr>
          <p:cNvPr id="34" name="TextBox 33"/>
          <p:cNvSpPr txBox="1"/>
          <p:nvPr/>
        </p:nvSpPr>
        <p:spPr>
          <a:xfrm>
            <a:off x="1697459" y="3788931"/>
            <a:ext cx="6621213" cy="369332"/>
          </a:xfrm>
          <a:prstGeom prst="rect">
            <a:avLst/>
          </a:prstGeom>
          <a:noFill/>
        </p:spPr>
        <p:txBody>
          <a:bodyPr wrap="square" rtlCol="0">
            <a:spAutoFit/>
          </a:bodyPr>
          <a:lstStyle/>
          <a:p>
            <a:pPr lvl="0"/>
            <a:r>
              <a:rPr lang="en-GB" dirty="0">
                <a:solidFill>
                  <a:srgbClr val="5F5F5F"/>
                </a:solidFill>
                <a:latin typeface="+mn-lt"/>
              </a:rPr>
              <a:t>[Dates, departure and return times?]</a:t>
            </a:r>
          </a:p>
        </p:txBody>
      </p:sp>
      <p:sp>
        <p:nvSpPr>
          <p:cNvPr id="36" name="TextBox 35"/>
          <p:cNvSpPr txBox="1"/>
          <p:nvPr/>
        </p:nvSpPr>
        <p:spPr>
          <a:xfrm>
            <a:off x="1693936" y="4581128"/>
            <a:ext cx="6830118" cy="461665"/>
          </a:xfrm>
          <a:prstGeom prst="rect">
            <a:avLst/>
          </a:prstGeom>
          <a:noFill/>
        </p:spPr>
        <p:txBody>
          <a:bodyPr wrap="square" rtlCol="0">
            <a:spAutoFit/>
          </a:bodyPr>
          <a:lstStyle/>
          <a:p>
            <a:pPr lvl="0"/>
            <a:r>
              <a:rPr lang="en-GB" sz="2400" dirty="0">
                <a:solidFill>
                  <a:srgbClr val="2F7DE1"/>
                </a:solidFill>
                <a:latin typeface="+mn-lt"/>
              </a:rPr>
              <a:t>Why?</a:t>
            </a:r>
          </a:p>
        </p:txBody>
      </p:sp>
      <p:sp>
        <p:nvSpPr>
          <p:cNvPr id="37" name="TextBox 36"/>
          <p:cNvSpPr txBox="1"/>
          <p:nvPr/>
        </p:nvSpPr>
        <p:spPr>
          <a:xfrm>
            <a:off x="1691680" y="5301208"/>
            <a:ext cx="6626992" cy="369332"/>
          </a:xfrm>
          <a:prstGeom prst="rect">
            <a:avLst/>
          </a:prstGeom>
          <a:noFill/>
        </p:spPr>
        <p:txBody>
          <a:bodyPr wrap="square" rtlCol="0">
            <a:spAutoFit/>
          </a:bodyPr>
          <a:lstStyle/>
          <a:p>
            <a:pPr lvl="0"/>
            <a:r>
              <a:rPr lang="en-GB" dirty="0">
                <a:solidFill>
                  <a:srgbClr val="5F5F5F"/>
                </a:solidFill>
                <a:latin typeface="+mn-lt"/>
              </a:rPr>
              <a:t>[Aim of the tour]</a:t>
            </a:r>
          </a:p>
        </p:txBody>
      </p:sp>
    </p:spTree>
    <p:extLst>
      <p:ext uri="{BB962C8B-B14F-4D97-AF65-F5344CB8AC3E}">
        <p14:creationId xmlns:p14="http://schemas.microsoft.com/office/powerpoint/2010/main" val="19890072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9593" y="2321496"/>
            <a:ext cx="3904197"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6" name="Rectangle 15"/>
          <p:cNvSpPr/>
          <p:nvPr/>
        </p:nvSpPr>
        <p:spPr>
          <a:xfrm>
            <a:off x="5724128" y="2321496"/>
            <a:ext cx="2919518"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28" y="1778879"/>
            <a:ext cx="1080120" cy="108012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766666"/>
            <a:ext cx="1078414" cy="1078414"/>
          </a:xfrm>
          <a:prstGeom prst="rect">
            <a:avLst/>
          </a:prstGeom>
        </p:spPr>
      </p:pic>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TextBox 9"/>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How much and who can go?</a:t>
            </a:r>
          </a:p>
        </p:txBody>
      </p:sp>
      <p:sp>
        <p:nvSpPr>
          <p:cNvPr id="12" name="TextBox 11"/>
          <p:cNvSpPr txBox="1"/>
          <p:nvPr/>
        </p:nvSpPr>
        <p:spPr>
          <a:xfrm>
            <a:off x="1618986" y="1772816"/>
            <a:ext cx="2448958" cy="461665"/>
          </a:xfrm>
          <a:prstGeom prst="rect">
            <a:avLst/>
          </a:prstGeom>
          <a:noFill/>
        </p:spPr>
        <p:txBody>
          <a:bodyPr wrap="square" rtlCol="0">
            <a:spAutoFit/>
          </a:bodyPr>
          <a:lstStyle/>
          <a:p>
            <a:pPr lvl="0"/>
            <a:r>
              <a:rPr lang="en-GB" sz="2400" dirty="0">
                <a:solidFill>
                  <a:srgbClr val="2F7DE1"/>
                </a:solidFill>
                <a:latin typeface="+mn-lt"/>
              </a:rPr>
              <a:t>How much?</a:t>
            </a:r>
          </a:p>
        </p:txBody>
      </p:sp>
      <p:sp>
        <p:nvSpPr>
          <p:cNvPr id="13" name="TextBox 12"/>
          <p:cNvSpPr txBox="1"/>
          <p:nvPr/>
        </p:nvSpPr>
        <p:spPr>
          <a:xfrm>
            <a:off x="971600" y="3061995"/>
            <a:ext cx="3771225" cy="3139321"/>
          </a:xfrm>
          <a:prstGeom prst="rect">
            <a:avLst/>
          </a:prstGeom>
          <a:noFill/>
        </p:spPr>
        <p:txBody>
          <a:bodyPr wrap="square" rtlCol="0">
            <a:spAutoFit/>
          </a:bodyPr>
          <a:lstStyle/>
          <a:p>
            <a:pPr lvl="0"/>
            <a:r>
              <a:rPr lang="en-GB" b="1" dirty="0">
                <a:solidFill>
                  <a:srgbClr val="5F5F5F"/>
                </a:solidFill>
                <a:latin typeface="+mn-lt"/>
              </a:rPr>
              <a:t>This includes:</a:t>
            </a:r>
          </a:p>
          <a:p>
            <a:pPr marL="285750" lvl="0" indent="-285750">
              <a:buFont typeface="Arial" panose="020B0604020202020204" pitchFamily="34" charset="0"/>
              <a:buChar char="•"/>
            </a:pPr>
            <a:r>
              <a:rPr lang="en-GB" dirty="0">
                <a:solidFill>
                  <a:srgbClr val="5F5F5F"/>
                </a:solidFill>
                <a:latin typeface="+mn-lt"/>
              </a:rPr>
              <a:t>Return transportation by air/coach</a:t>
            </a:r>
          </a:p>
          <a:p>
            <a:pPr marL="285750" lvl="0" indent="-285750">
              <a:buFont typeface="Arial" panose="020B0604020202020204" pitchFamily="34" charset="0"/>
              <a:buChar char="•"/>
            </a:pPr>
            <a:r>
              <a:rPr lang="en-GB" dirty="0">
                <a:solidFill>
                  <a:srgbClr val="5F5F5F"/>
                </a:solidFill>
                <a:latin typeface="+mn-lt"/>
              </a:rPr>
              <a:t>… nights’ full-board/half-board/room only accommodation</a:t>
            </a:r>
          </a:p>
          <a:p>
            <a:pPr marL="285750" lvl="0" indent="-285750">
              <a:buFont typeface="Arial" panose="020B0604020202020204" pitchFamily="34" charset="0"/>
              <a:buChar char="•"/>
            </a:pPr>
            <a:r>
              <a:rPr lang="en-GB" dirty="0">
                <a:solidFill>
                  <a:srgbClr val="5F5F5F"/>
                </a:solidFill>
                <a:latin typeface="+mn-lt"/>
              </a:rPr>
              <a:t>Travel insurance</a:t>
            </a:r>
          </a:p>
          <a:p>
            <a:pPr marL="285750" lvl="0" indent="-285750">
              <a:buFont typeface="Arial" panose="020B0604020202020204" pitchFamily="34" charset="0"/>
              <a:buChar char="•"/>
            </a:pPr>
            <a:r>
              <a:rPr lang="en-GB" dirty="0">
                <a:solidFill>
                  <a:srgbClr val="5F5F5F"/>
                </a:solidFill>
                <a:latin typeface="+mn-lt"/>
              </a:rPr>
              <a:t>Ski lift pass</a:t>
            </a:r>
          </a:p>
          <a:p>
            <a:pPr marL="285750" lvl="0" indent="-285750">
              <a:buFont typeface="Arial" panose="020B0604020202020204" pitchFamily="34" charset="0"/>
              <a:buChar char="•"/>
            </a:pPr>
            <a:r>
              <a:rPr lang="en-GB" dirty="0">
                <a:solidFill>
                  <a:srgbClr val="5F5F5F"/>
                </a:solidFill>
                <a:latin typeface="+mn-lt"/>
              </a:rPr>
              <a:t>Ski lessons</a:t>
            </a:r>
          </a:p>
          <a:p>
            <a:pPr marL="285750" lvl="0" indent="-285750">
              <a:buFont typeface="Arial" panose="020B0604020202020204" pitchFamily="34" charset="0"/>
              <a:buChar char="•"/>
            </a:pPr>
            <a:r>
              <a:rPr lang="en-GB" dirty="0">
                <a:solidFill>
                  <a:srgbClr val="5F5F5F"/>
                </a:solidFill>
                <a:latin typeface="+mn-lt"/>
              </a:rPr>
              <a:t>Après-ski activities</a:t>
            </a:r>
          </a:p>
          <a:p>
            <a:pPr marL="285750" lvl="0" indent="-285750">
              <a:buFont typeface="Arial" panose="020B0604020202020204" pitchFamily="34" charset="0"/>
              <a:buChar char="•"/>
            </a:pPr>
            <a:r>
              <a:rPr lang="en-GB" dirty="0">
                <a:solidFill>
                  <a:srgbClr val="5F5F5F"/>
                </a:solidFill>
                <a:latin typeface="+mn-lt"/>
              </a:rPr>
              <a:t>Group passport?</a:t>
            </a:r>
          </a:p>
          <a:p>
            <a:pPr marL="285750" lvl="0" indent="-285750">
              <a:buFont typeface="Arial" panose="020B0604020202020204" pitchFamily="34" charset="0"/>
              <a:buChar char="•"/>
            </a:pPr>
            <a:r>
              <a:rPr lang="en-GB" dirty="0">
                <a:solidFill>
                  <a:srgbClr val="5F5F5F"/>
                </a:solidFill>
                <a:latin typeface="+mn-lt"/>
              </a:rPr>
              <a:t>Itinerary planning service</a:t>
            </a:r>
          </a:p>
          <a:p>
            <a:pPr marL="285750" lvl="0" indent="-285750">
              <a:buFont typeface="Arial" panose="020B0604020202020204" pitchFamily="34" charset="0"/>
              <a:buChar char="•"/>
            </a:pPr>
            <a:r>
              <a:rPr lang="en-GB" dirty="0">
                <a:solidFill>
                  <a:srgbClr val="5F5F5F"/>
                </a:solidFill>
                <a:latin typeface="+mn-lt"/>
              </a:rPr>
              <a:t>Ski equipment (skis</a:t>
            </a:r>
            <a:r>
              <a:rPr lang="en-GB">
                <a:solidFill>
                  <a:srgbClr val="5F5F5F"/>
                </a:solidFill>
                <a:latin typeface="+mn-lt"/>
              </a:rPr>
              <a:t>, poles, helmet)</a:t>
            </a:r>
            <a:endParaRPr lang="en-GB" dirty="0">
              <a:solidFill>
                <a:srgbClr val="5F5F5F"/>
              </a:solidFill>
              <a:latin typeface="+mn-lt"/>
            </a:endParaRPr>
          </a:p>
        </p:txBody>
      </p:sp>
      <p:sp>
        <p:nvSpPr>
          <p:cNvPr id="15" name="TextBox 14"/>
          <p:cNvSpPr txBox="1"/>
          <p:nvPr/>
        </p:nvSpPr>
        <p:spPr>
          <a:xfrm>
            <a:off x="1618986" y="2463279"/>
            <a:ext cx="2449644" cy="461665"/>
          </a:xfrm>
          <a:prstGeom prst="rect">
            <a:avLst/>
          </a:prstGeom>
          <a:noFill/>
        </p:spPr>
        <p:txBody>
          <a:bodyPr wrap="square" rtlCol="0">
            <a:spAutoFit/>
          </a:bodyPr>
          <a:lstStyle/>
          <a:p>
            <a:pPr lvl="0"/>
            <a:r>
              <a:rPr lang="en-GB" sz="2400" b="1" dirty="0">
                <a:solidFill>
                  <a:srgbClr val="5F4C24"/>
                </a:solidFill>
                <a:latin typeface="+mn-lt"/>
              </a:rPr>
              <a:t>£…</a:t>
            </a:r>
          </a:p>
        </p:txBody>
      </p:sp>
      <p:sp>
        <p:nvSpPr>
          <p:cNvPr id="17" name="TextBox 16"/>
          <p:cNvSpPr txBox="1"/>
          <p:nvPr/>
        </p:nvSpPr>
        <p:spPr>
          <a:xfrm>
            <a:off x="6481908" y="1772816"/>
            <a:ext cx="2482580" cy="461665"/>
          </a:xfrm>
          <a:prstGeom prst="rect">
            <a:avLst/>
          </a:prstGeom>
          <a:noFill/>
        </p:spPr>
        <p:txBody>
          <a:bodyPr wrap="square" rtlCol="0">
            <a:spAutoFit/>
          </a:bodyPr>
          <a:lstStyle/>
          <a:p>
            <a:pPr lvl="0"/>
            <a:r>
              <a:rPr lang="en-GB" sz="2400" dirty="0">
                <a:solidFill>
                  <a:srgbClr val="2F7DE1"/>
                </a:solidFill>
                <a:latin typeface="+mn-lt"/>
              </a:rPr>
              <a:t>Who can go?</a:t>
            </a:r>
          </a:p>
        </p:txBody>
      </p:sp>
      <p:sp>
        <p:nvSpPr>
          <p:cNvPr id="20" name="TextBox 19"/>
          <p:cNvSpPr txBox="1"/>
          <p:nvPr/>
        </p:nvSpPr>
        <p:spPr>
          <a:xfrm>
            <a:off x="5882204" y="3049895"/>
            <a:ext cx="2651048" cy="646331"/>
          </a:xfrm>
          <a:prstGeom prst="rect">
            <a:avLst/>
          </a:prstGeom>
          <a:noFill/>
        </p:spPr>
        <p:txBody>
          <a:bodyPr wrap="square" rtlCol="0">
            <a:spAutoFit/>
          </a:bodyPr>
          <a:lstStyle/>
          <a:p>
            <a:pPr lvl="0"/>
            <a:r>
              <a:rPr lang="en-GB" dirty="0">
                <a:solidFill>
                  <a:srgbClr val="5F5F5F"/>
                </a:solidFill>
                <a:latin typeface="+mn-lt"/>
              </a:rPr>
              <a:t>E.g. ‘This trip is open to all Year 10 students.’</a:t>
            </a:r>
          </a:p>
        </p:txBody>
      </p:sp>
    </p:spTree>
    <p:extLst>
      <p:ext uri="{BB962C8B-B14F-4D97-AF65-F5344CB8AC3E}">
        <p14:creationId xmlns:p14="http://schemas.microsoft.com/office/powerpoint/2010/main" val="11519671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2" name="TextBox 11"/>
          <p:cNvSpPr txBox="1"/>
          <p:nvPr/>
        </p:nvSpPr>
        <p:spPr>
          <a:xfrm>
            <a:off x="1130167" y="1817440"/>
            <a:ext cx="5328593" cy="461665"/>
          </a:xfrm>
          <a:prstGeom prst="rect">
            <a:avLst/>
          </a:prstGeom>
          <a:noFill/>
        </p:spPr>
        <p:txBody>
          <a:bodyPr wrap="square" rtlCol="0">
            <a:spAutoFit/>
          </a:bodyPr>
          <a:lstStyle/>
          <a:p>
            <a:pPr lvl="0"/>
            <a:r>
              <a:rPr lang="en-GB" sz="2400" dirty="0">
                <a:solidFill>
                  <a:srgbClr val="2F7DE1"/>
                </a:solidFill>
                <a:latin typeface="+mn-lt"/>
              </a:rPr>
              <a:t>Resort Name</a:t>
            </a:r>
          </a:p>
        </p:txBody>
      </p:sp>
      <p:sp>
        <p:nvSpPr>
          <p:cNvPr id="13" name="TextBox 12"/>
          <p:cNvSpPr txBox="1"/>
          <p:nvPr/>
        </p:nvSpPr>
        <p:spPr>
          <a:xfrm>
            <a:off x="1331641" y="2564904"/>
            <a:ext cx="7128792"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More information on the resort</a:t>
            </a:r>
          </a:p>
          <a:p>
            <a:pPr marL="285750" lvl="0" indent="-285750">
              <a:buFont typeface="Arial" panose="020B0604020202020204" pitchFamily="34" charset="0"/>
              <a:buChar char="•"/>
            </a:pPr>
            <a:r>
              <a:rPr lang="en-GB" dirty="0">
                <a:solidFill>
                  <a:srgbClr val="5F5F5F"/>
                </a:solidFill>
                <a:latin typeface="+mn-lt"/>
              </a:rPr>
              <a:t>Use the info on your quote and destination guide.</a:t>
            </a:r>
          </a:p>
        </p:txBody>
      </p:sp>
      <p:sp>
        <p:nvSpPr>
          <p:cNvPr id="14" name="Rectangle 1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does the resort offer?</a:t>
            </a:r>
          </a:p>
        </p:txBody>
      </p:sp>
    </p:spTree>
    <p:extLst>
      <p:ext uri="{BB962C8B-B14F-4D97-AF65-F5344CB8AC3E}">
        <p14:creationId xmlns:p14="http://schemas.microsoft.com/office/powerpoint/2010/main" val="280973514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rPr>
              <a:t>What does the resort offer?</a:t>
            </a:r>
          </a:p>
        </p:txBody>
      </p:sp>
      <p:sp>
        <p:nvSpPr>
          <p:cNvPr id="11" name="Rectangle 10"/>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1259633" y="1813492"/>
            <a:ext cx="7344814" cy="468944"/>
          </a:xfrm>
          <a:prstGeom prst="rect">
            <a:avLst/>
          </a:prstGeom>
          <a:noFill/>
        </p:spPr>
        <p:txBody>
          <a:bodyPr wrap="square" rtlCol="0">
            <a:spAutoFit/>
          </a:bodyPr>
          <a:lstStyle/>
          <a:p>
            <a:pPr lvl="0"/>
            <a:r>
              <a:rPr lang="en-GB" sz="2400" dirty="0">
                <a:solidFill>
                  <a:srgbClr val="2F7DE1"/>
                </a:solidFill>
                <a:latin typeface="+mn-lt"/>
              </a:rPr>
              <a:t>e.g. Prato </a:t>
            </a:r>
            <a:r>
              <a:rPr lang="en-GB" sz="2400" dirty="0" err="1">
                <a:solidFill>
                  <a:srgbClr val="2F7DE1"/>
                </a:solidFill>
                <a:latin typeface="+mn-lt"/>
              </a:rPr>
              <a:t>Nevoso</a:t>
            </a:r>
            <a:endParaRPr lang="en-GB" sz="2400" dirty="0">
              <a:solidFill>
                <a:srgbClr val="2F7DE1"/>
              </a:solidFill>
              <a:latin typeface="+mn-lt"/>
            </a:endParaRPr>
          </a:p>
        </p:txBody>
      </p:sp>
      <p:sp>
        <p:nvSpPr>
          <p:cNvPr id="7" name="TextBox 6"/>
          <p:cNvSpPr txBox="1"/>
          <p:nvPr/>
        </p:nvSpPr>
        <p:spPr>
          <a:xfrm>
            <a:off x="1259634" y="2564904"/>
            <a:ext cx="7344814" cy="3416320"/>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Take a school ski trip to Prato </a:t>
            </a:r>
            <a:r>
              <a:rPr lang="en-GB" dirty="0" err="1">
                <a:solidFill>
                  <a:srgbClr val="5F5F5F"/>
                </a:solidFill>
                <a:latin typeface="+mn-lt"/>
              </a:rPr>
              <a:t>Nevoso</a:t>
            </a:r>
            <a:r>
              <a:rPr lang="en-GB" dirty="0">
                <a:solidFill>
                  <a:srgbClr val="5F5F5F"/>
                </a:solidFill>
                <a:latin typeface="+mn-lt"/>
              </a:rPr>
              <a:t>/</a:t>
            </a:r>
            <a:r>
              <a:rPr lang="en-GB" dirty="0" err="1">
                <a:solidFill>
                  <a:srgbClr val="5F5F5F"/>
                </a:solidFill>
                <a:latin typeface="+mn-lt"/>
              </a:rPr>
              <a:t>Artesina</a:t>
            </a:r>
            <a:r>
              <a:rPr lang="en-GB" dirty="0">
                <a:solidFill>
                  <a:srgbClr val="5F5F5F"/>
                </a:solidFill>
                <a:latin typeface="+mn-lt"/>
              </a:rPr>
              <a:t> to find out why it’s so popular with our school groups. One of the quieter resorts that we offer, Prato </a:t>
            </a:r>
            <a:r>
              <a:rPr lang="en-GB" dirty="0" err="1">
                <a:solidFill>
                  <a:srgbClr val="5F5F5F"/>
                </a:solidFill>
                <a:latin typeface="+mn-lt"/>
              </a:rPr>
              <a:t>Nevoso</a:t>
            </a:r>
            <a:r>
              <a:rPr lang="en-GB" dirty="0">
                <a:solidFill>
                  <a:srgbClr val="5F5F5F"/>
                </a:solidFill>
                <a:latin typeface="+mn-lt"/>
              </a:rPr>
              <a:t>/</a:t>
            </a:r>
            <a:r>
              <a:rPr lang="en-GB" dirty="0" err="1">
                <a:solidFill>
                  <a:srgbClr val="5F5F5F"/>
                </a:solidFill>
                <a:latin typeface="+mn-lt"/>
              </a:rPr>
              <a:t>Artesina</a:t>
            </a:r>
            <a:r>
              <a:rPr lang="en-GB" dirty="0">
                <a:solidFill>
                  <a:srgbClr val="5F5F5F"/>
                </a:solidFill>
                <a:latin typeface="+mn-lt"/>
              </a:rPr>
              <a:t> offers a warm, welcoming atmosphere and friendly ski school.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As a smaller, friendlier area it feels really safe and quiet – somewhere you’ll really feel comfortable taking a group of students to. And, despite its smaller size, the various villages in the area offer a great choice of après-ski activities to keep students entertained in the evenings.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Prato </a:t>
            </a:r>
            <a:r>
              <a:rPr lang="en-GB" dirty="0" err="1">
                <a:solidFill>
                  <a:srgbClr val="5F5F5F"/>
                </a:solidFill>
                <a:latin typeface="+mn-lt"/>
              </a:rPr>
              <a:t>Nevoso</a:t>
            </a:r>
            <a:r>
              <a:rPr lang="en-GB" dirty="0">
                <a:solidFill>
                  <a:srgbClr val="5F5F5F"/>
                </a:solidFill>
                <a:latin typeface="+mn-lt"/>
              </a:rPr>
              <a:t>/</a:t>
            </a:r>
            <a:r>
              <a:rPr lang="en-GB" dirty="0" err="1">
                <a:solidFill>
                  <a:srgbClr val="5F5F5F"/>
                </a:solidFill>
                <a:latin typeface="+mn-lt"/>
              </a:rPr>
              <a:t>Artesina’s</a:t>
            </a:r>
            <a:r>
              <a:rPr lang="en-GB" dirty="0">
                <a:solidFill>
                  <a:srgbClr val="5F5F5F"/>
                </a:solidFill>
                <a:latin typeface="+mn-lt"/>
              </a:rPr>
              <a:t> friendly ski school, extensive ski area and ability to offer doorstep skiing all make the resort ideal for school ski groups.</a:t>
            </a:r>
          </a:p>
        </p:txBody>
      </p:sp>
    </p:spTree>
    <p:extLst>
      <p:ext uri="{BB962C8B-B14F-4D97-AF65-F5344CB8AC3E}">
        <p14:creationId xmlns:p14="http://schemas.microsoft.com/office/powerpoint/2010/main" val="21091112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Provide details on your accommodation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and destination guide or create your own description</a:t>
            </a:r>
          </a:p>
        </p:txBody>
      </p:sp>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8" y="1752671"/>
            <a:ext cx="3029246" cy="2007547"/>
          </a:xfrm>
          <a:prstGeom prst="rect">
            <a:avLst/>
          </a:prstGeom>
        </p:spPr>
      </p:pic>
    </p:spTree>
    <p:extLst>
      <p:ext uri="{BB962C8B-B14F-4D97-AF65-F5344CB8AC3E}">
        <p14:creationId xmlns:p14="http://schemas.microsoft.com/office/powerpoint/2010/main" val="8965608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a:t>
            </a:r>
            <a:r>
              <a:rPr lang="en-GB" sz="2400" dirty="0" err="1">
                <a:solidFill>
                  <a:srgbClr val="2F7DE1"/>
                </a:solidFill>
                <a:latin typeface="+mn-lt"/>
              </a:rPr>
              <a:t>Marguareis</a:t>
            </a:r>
            <a:endParaRPr lang="en-GB" sz="2400" dirty="0">
              <a:solidFill>
                <a:srgbClr val="2F7DE1"/>
              </a:solidFill>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3493264"/>
          </a:xfrm>
          <a:prstGeom prst="rect">
            <a:avLst/>
          </a:prstGeom>
          <a:noFill/>
        </p:spPr>
        <p:txBody>
          <a:bodyPr wrap="square" rtlCol="0">
            <a:spAutoFit/>
          </a:bodyPr>
          <a:lstStyle/>
          <a:p>
            <a:pPr marL="285750" lvl="0" indent="-285750">
              <a:buFont typeface="Arial" panose="020B0604020202020204" pitchFamily="34" charset="0"/>
              <a:buChar char="•"/>
            </a:pPr>
            <a:r>
              <a:rPr lang="en-GB" sz="1700" dirty="0">
                <a:solidFill>
                  <a:srgbClr val="5F5F5F"/>
                </a:solidFill>
                <a:latin typeface="+mn-lt"/>
              </a:rPr>
              <a:t>The 3* Hotel </a:t>
            </a:r>
            <a:r>
              <a:rPr lang="en-GB" sz="1700" dirty="0" err="1">
                <a:solidFill>
                  <a:srgbClr val="5F5F5F"/>
                </a:solidFill>
                <a:latin typeface="+mn-lt"/>
              </a:rPr>
              <a:t>Marguareis</a:t>
            </a:r>
            <a:r>
              <a:rPr lang="en-GB" sz="1700" dirty="0">
                <a:solidFill>
                  <a:srgbClr val="5F5F5F"/>
                </a:solidFill>
                <a:latin typeface="+mn-lt"/>
              </a:rPr>
              <a:t> provides comfortable and secure accommodation directly on the main </a:t>
            </a:r>
            <a:r>
              <a:rPr lang="en-GB" sz="1700" dirty="0" err="1">
                <a:solidFill>
                  <a:srgbClr val="5F5F5F"/>
                </a:solidFill>
                <a:latin typeface="+mn-lt"/>
              </a:rPr>
              <a:t>piste</a:t>
            </a:r>
            <a:r>
              <a:rPr lang="en-GB" sz="1700" dirty="0">
                <a:solidFill>
                  <a:srgbClr val="5F5F5F"/>
                </a:solidFill>
                <a:latin typeface="+mn-lt"/>
              </a:rPr>
              <a:t>. </a:t>
            </a:r>
          </a:p>
          <a:p>
            <a:pPr marL="285750" lvl="0" indent="-285750">
              <a:buFont typeface="Arial" panose="020B0604020202020204" pitchFamily="34" charset="0"/>
              <a:buChar char="•"/>
            </a:pPr>
            <a:r>
              <a:rPr lang="en-GB" sz="1700" dirty="0">
                <a:solidFill>
                  <a:srgbClr val="5F5F5F"/>
                </a:solidFill>
                <a:latin typeface="+mn-lt"/>
              </a:rPr>
              <a:t>It is modern with many areas refurbished in the last couple of years. </a:t>
            </a:r>
          </a:p>
          <a:p>
            <a:pPr marL="285750" lvl="0" indent="-285750">
              <a:buFont typeface="Arial" panose="020B0604020202020204" pitchFamily="34" charset="0"/>
              <a:buChar char="•"/>
            </a:pPr>
            <a:r>
              <a:rPr lang="en-GB" sz="1700" dirty="0">
                <a:solidFill>
                  <a:srgbClr val="5F5F5F"/>
                </a:solidFill>
                <a:latin typeface="+mn-lt"/>
              </a:rPr>
              <a:t>Bedrooms are very comfortable and the dining room is done in a traditional Italian style. There is also a gym and steam room available to use at the end of a hard day! </a:t>
            </a:r>
          </a:p>
          <a:p>
            <a:pPr marL="285750" lvl="0" indent="-285750">
              <a:buFont typeface="Arial" panose="020B0604020202020204" pitchFamily="34" charset="0"/>
              <a:buChar char="•"/>
            </a:pPr>
            <a:r>
              <a:rPr lang="en-GB" sz="1700" dirty="0">
                <a:solidFill>
                  <a:srgbClr val="5F5F5F"/>
                </a:solidFill>
                <a:latin typeface="+mn-lt"/>
              </a:rPr>
              <a:t>There is a bar overlooking the slopes and a pleasant sunny terrace, as well as plenty of spacious communal areas, one of which can be converted to host a disco or mini-cinema room and has table tennis and table football.</a:t>
            </a:r>
          </a:p>
        </p:txBody>
      </p:sp>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8" y="1752671"/>
            <a:ext cx="3029246" cy="2007547"/>
          </a:xfrm>
          <a:prstGeom prst="rect">
            <a:avLst/>
          </a:prstGeom>
        </p:spPr>
      </p:pic>
    </p:spTree>
    <p:extLst>
      <p:ext uri="{BB962C8B-B14F-4D97-AF65-F5344CB8AC3E}">
        <p14:creationId xmlns:p14="http://schemas.microsoft.com/office/powerpoint/2010/main" val="22369293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
        <p:nvSpPr>
          <p:cNvPr id="13" name="Rectangle 12"/>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a:t>
            </a:r>
            <a:r>
              <a:rPr lang="en-GB" sz="2400" dirty="0" err="1">
                <a:solidFill>
                  <a:srgbClr val="2F7DE1"/>
                </a:solidFill>
                <a:latin typeface="+mn-lt"/>
              </a:rPr>
              <a:t>Marguareis</a:t>
            </a:r>
            <a:endParaRPr lang="en-GB" sz="2400" dirty="0">
              <a:solidFill>
                <a:srgbClr val="2F7DE1"/>
              </a:solidFill>
              <a:latin typeface="+mn-lt"/>
            </a:endParaRPr>
          </a:p>
        </p:txBody>
      </p:sp>
      <p:sp>
        <p:nvSpPr>
          <p:cNvPr id="7" name="TextBox 6"/>
          <p:cNvSpPr txBox="1"/>
          <p:nvPr/>
        </p:nvSpPr>
        <p:spPr>
          <a:xfrm>
            <a:off x="3573412" y="2996952"/>
            <a:ext cx="5031035" cy="313932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The convenient location of this hotel really can not be beaten. The nursery slopes and lifts are within metres of the front door with the ski school and ski hire located right next to the hotel. </a:t>
            </a:r>
          </a:p>
          <a:p>
            <a:pPr marL="285750" lvl="0" indent="-285750">
              <a:buFont typeface="Arial" panose="020B0604020202020204" pitchFamily="34" charset="0"/>
              <a:buChar char="•"/>
            </a:pPr>
            <a:r>
              <a:rPr lang="en-GB" dirty="0">
                <a:solidFill>
                  <a:srgbClr val="5F5F5F"/>
                </a:solidFill>
                <a:latin typeface="+mn-lt"/>
              </a:rPr>
              <a:t>This allows for door to door skiing, easy access at lunchtime to return for a hot lunch and the ski room is easily accessed at the end of the day which means that skis almost never need to be carried. Additional </a:t>
            </a:r>
            <a:r>
              <a:rPr lang="en-GB" dirty="0" err="1">
                <a:solidFill>
                  <a:srgbClr val="5F5F5F"/>
                </a:solidFill>
                <a:latin typeface="+mn-lt"/>
              </a:rPr>
              <a:t>apres</a:t>
            </a:r>
            <a:r>
              <a:rPr lang="en-GB" dirty="0">
                <a:solidFill>
                  <a:srgbClr val="5F5F5F"/>
                </a:solidFill>
                <a:latin typeface="+mn-lt"/>
              </a:rPr>
              <a:t> ski activities are nearby in Prato </a:t>
            </a:r>
            <a:r>
              <a:rPr lang="en-GB" dirty="0" err="1">
                <a:solidFill>
                  <a:srgbClr val="5F5F5F"/>
                </a:solidFill>
                <a:latin typeface="+mn-lt"/>
              </a:rPr>
              <a:t>Nevoso</a:t>
            </a:r>
            <a:r>
              <a:rPr lang="en-GB" dirty="0">
                <a:solidFill>
                  <a:srgbClr val="5F5F5F"/>
                </a:solidFill>
                <a:latin typeface="+mn-lt"/>
              </a:rPr>
              <a:t> (15 minutes away by coach)</a:t>
            </a:r>
          </a:p>
        </p:txBody>
      </p:sp>
      <p:sp>
        <p:nvSpPr>
          <p:cNvPr id="12" name="TextBox 11"/>
          <p:cNvSpPr txBox="1"/>
          <p:nvPr/>
        </p:nvSpPr>
        <p:spPr>
          <a:xfrm>
            <a:off x="3563887" y="2492896"/>
            <a:ext cx="5031035" cy="400110"/>
          </a:xfrm>
          <a:prstGeom prst="rect">
            <a:avLst/>
          </a:prstGeom>
          <a:noFill/>
        </p:spPr>
        <p:txBody>
          <a:bodyPr wrap="square" rtlCol="0">
            <a:spAutoFit/>
          </a:bodyPr>
          <a:lstStyle/>
          <a:p>
            <a:pPr lvl="0"/>
            <a:r>
              <a:rPr lang="en-GB" sz="2000" b="1" dirty="0">
                <a:solidFill>
                  <a:srgbClr val="5F5F5F"/>
                </a:solidFill>
                <a:latin typeface="+mn-lt"/>
              </a:rPr>
              <a:t>Location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8" y="1752671"/>
            <a:ext cx="3029246" cy="2007547"/>
          </a:xfrm>
          <a:prstGeom prst="rect">
            <a:avLst/>
          </a:prstGeom>
        </p:spPr>
      </p:pic>
    </p:spTree>
    <p:extLst>
      <p:ext uri="{BB962C8B-B14F-4D97-AF65-F5344CB8AC3E}">
        <p14:creationId xmlns:p14="http://schemas.microsoft.com/office/powerpoint/2010/main" val="3791401960"/>
      </p:ext>
    </p:extLst>
  </p:cSld>
  <p:clrMapOvr>
    <a:masterClrMapping/>
  </p:clrMapOvr>
  <p:transition spd="med">
    <p:fade/>
  </p:transition>
</p:sld>
</file>

<file path=ppt/theme/theme1.xml><?xml version="1.0" encoding="utf-8"?>
<a:theme xmlns:a="http://schemas.openxmlformats.org/drawingml/2006/main" name="Custom Design">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Halsbu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1329</TotalTime>
  <Words>1076</Words>
  <Application>Microsoft Macintosh PowerPoint</Application>
  <PresentationFormat>On-screen Show (4:3)</PresentationFormat>
  <Paragraphs>102</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Custom Design</vt:lpstr>
      <vt:lpstr>Office Theme</vt:lpstr>
      <vt:lpstr>[School Name]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Connor</dc:creator>
  <cp:lastModifiedBy>Evie Cobbin</cp:lastModifiedBy>
  <cp:revision>63</cp:revision>
  <dcterms:created xsi:type="dcterms:W3CDTF">2017-08-02T15:10:25Z</dcterms:created>
  <dcterms:modified xsi:type="dcterms:W3CDTF">2022-06-13T10:00:23Z</dcterms:modified>
</cp:coreProperties>
</file>