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79" r:id="rId5"/>
    <p:sldId id="268" r:id="rId6"/>
    <p:sldId id="269" r:id="rId7"/>
    <p:sldId id="264" r:id="rId8"/>
    <p:sldId id="275" r:id="rId9"/>
    <p:sldId id="276" r:id="rId10"/>
    <p:sldId id="277" r:id="rId11"/>
    <p:sldId id="278" r:id="rId12"/>
    <p:sldId id="259" r:id="rId13"/>
    <p:sldId id="274" r:id="rId14"/>
    <p:sldId id="270" r:id="rId15"/>
    <p:sldId id="257" r:id="rId16"/>
    <p:sldId id="258" r:id="rId17"/>
    <p:sldId id="261" r:id="rId18"/>
    <p:sldId id="272" r:id="rId19"/>
    <p:sldId id="271" r:id="rId20"/>
    <p:sldId id="273" r:id="rId21"/>
    <p:sldId id="260" r:id="rId22"/>
    <p:sldId id="26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C7E0"/>
    <a:srgbClr val="F6DEAC"/>
    <a:srgbClr val="FDD1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574"/>
    <p:restoredTop sz="96327"/>
  </p:normalViewPr>
  <p:slideViewPr>
    <p:cSldViewPr snapToGrid="0">
      <p:cViewPr>
        <p:scale>
          <a:sx n="95" d="100"/>
          <a:sy n="95" d="100"/>
        </p:scale>
        <p:origin x="2064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4128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FE579D-3F1F-70B5-ABE4-155911EF5DA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EE91D7-2721-D1CC-FFA0-F870054AC7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FB5C39-69D6-244E-AFD9-B99F1B2E9003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50023C-C97D-E22F-A7CF-556276962D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868F2-1D49-E7D1-AC4B-A9121DDF1E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E77E39-E69F-FC44-8CCB-1EA790C19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1903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6FE31-ED9F-FA49-B175-DFBCDEAFDE77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E6CB9-6BF0-AB4F-982A-5A46C00D5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52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5355A-D892-EB49-BECD-8AB404C611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33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E6CB9-6BF0-AB4F-982A-5A46C00D591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05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E6CB9-6BF0-AB4F-982A-5A46C00D591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836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E6CB9-6BF0-AB4F-982A-5A46C00D591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92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sv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9" Type="http://schemas.openxmlformats.org/officeDocument/2006/relationships/image" Target="../media/image66.svg"/><Relationship Id="rId21" Type="http://schemas.openxmlformats.org/officeDocument/2006/relationships/image" Target="../media/image48.svg"/><Relationship Id="rId34" Type="http://schemas.openxmlformats.org/officeDocument/2006/relationships/image" Target="../media/image61.png"/><Relationship Id="rId42" Type="http://schemas.openxmlformats.org/officeDocument/2006/relationships/image" Target="../media/image69.png"/><Relationship Id="rId47" Type="http://schemas.openxmlformats.org/officeDocument/2006/relationships/image" Target="../media/image74.svg"/><Relationship Id="rId50" Type="http://schemas.openxmlformats.org/officeDocument/2006/relationships/image" Target="../media/image77.pn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9" Type="http://schemas.openxmlformats.org/officeDocument/2006/relationships/image" Target="../media/image56.svg"/><Relationship Id="rId11" Type="http://schemas.openxmlformats.org/officeDocument/2006/relationships/image" Target="../media/image38.svg"/><Relationship Id="rId24" Type="http://schemas.openxmlformats.org/officeDocument/2006/relationships/image" Target="../media/image51.png"/><Relationship Id="rId32" Type="http://schemas.openxmlformats.org/officeDocument/2006/relationships/image" Target="../media/image59.png"/><Relationship Id="rId37" Type="http://schemas.openxmlformats.org/officeDocument/2006/relationships/image" Target="../media/image64.svg"/><Relationship Id="rId40" Type="http://schemas.openxmlformats.org/officeDocument/2006/relationships/image" Target="../media/image67.png"/><Relationship Id="rId45" Type="http://schemas.openxmlformats.org/officeDocument/2006/relationships/image" Target="../media/image72.svg"/><Relationship Id="rId5" Type="http://schemas.openxmlformats.org/officeDocument/2006/relationships/image" Target="../media/image32.svg"/><Relationship Id="rId15" Type="http://schemas.openxmlformats.org/officeDocument/2006/relationships/image" Target="../media/image42.svg"/><Relationship Id="rId23" Type="http://schemas.openxmlformats.org/officeDocument/2006/relationships/image" Target="../media/image50.svg"/><Relationship Id="rId28" Type="http://schemas.openxmlformats.org/officeDocument/2006/relationships/image" Target="../media/image55.png"/><Relationship Id="rId36" Type="http://schemas.openxmlformats.org/officeDocument/2006/relationships/image" Target="../media/image63.png"/><Relationship Id="rId49" Type="http://schemas.openxmlformats.org/officeDocument/2006/relationships/image" Target="../media/image76.svg"/><Relationship Id="rId10" Type="http://schemas.openxmlformats.org/officeDocument/2006/relationships/image" Target="../media/image37.png"/><Relationship Id="rId19" Type="http://schemas.openxmlformats.org/officeDocument/2006/relationships/image" Target="../media/image46.svg"/><Relationship Id="rId31" Type="http://schemas.openxmlformats.org/officeDocument/2006/relationships/image" Target="../media/image58.svg"/><Relationship Id="rId44" Type="http://schemas.openxmlformats.org/officeDocument/2006/relationships/image" Target="../media/image71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svg"/><Relationship Id="rId30" Type="http://schemas.openxmlformats.org/officeDocument/2006/relationships/image" Target="../media/image57.png"/><Relationship Id="rId35" Type="http://schemas.openxmlformats.org/officeDocument/2006/relationships/image" Target="../media/image62.svg"/><Relationship Id="rId43" Type="http://schemas.openxmlformats.org/officeDocument/2006/relationships/image" Target="../media/image70.svg"/><Relationship Id="rId48" Type="http://schemas.openxmlformats.org/officeDocument/2006/relationships/image" Target="../media/image75.png"/><Relationship Id="rId8" Type="http://schemas.openxmlformats.org/officeDocument/2006/relationships/image" Target="../media/image35.png"/><Relationship Id="rId51" Type="http://schemas.openxmlformats.org/officeDocument/2006/relationships/image" Target="../media/image78.svg"/><Relationship Id="rId3" Type="http://schemas.openxmlformats.org/officeDocument/2006/relationships/image" Target="../media/image30.svg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25" Type="http://schemas.openxmlformats.org/officeDocument/2006/relationships/image" Target="../media/image52.svg"/><Relationship Id="rId33" Type="http://schemas.openxmlformats.org/officeDocument/2006/relationships/image" Target="../media/image60.svg"/><Relationship Id="rId38" Type="http://schemas.openxmlformats.org/officeDocument/2006/relationships/image" Target="../media/image65.png"/><Relationship Id="rId46" Type="http://schemas.openxmlformats.org/officeDocument/2006/relationships/image" Target="../media/image73.png"/><Relationship Id="rId20" Type="http://schemas.openxmlformats.org/officeDocument/2006/relationships/image" Target="../media/image47.png"/><Relationship Id="rId41" Type="http://schemas.openxmlformats.org/officeDocument/2006/relationships/image" Target="../media/image68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 cover">
    <p:bg>
      <p:bgPr>
        <a:blipFill dpi="0" rotWithShape="1">
          <a:blip r:embed="rId2">
            <a:lum/>
          </a:blip>
          <a:srcRect/>
          <a:stretch>
            <a:fillRect l="26000" t="-9000" r="-25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055F4FD-11BF-916D-74AA-5914F1A40670}"/>
              </a:ext>
            </a:extLst>
          </p:cNvPr>
          <p:cNvSpPr/>
          <p:nvPr userDrawn="1"/>
        </p:nvSpPr>
        <p:spPr>
          <a:xfrm>
            <a:off x="0" y="0"/>
            <a:ext cx="474268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E4526D-9988-E336-3709-F83CFC5DAD64}"/>
              </a:ext>
            </a:extLst>
          </p:cNvPr>
          <p:cNvSpPr/>
          <p:nvPr userDrawn="1"/>
        </p:nvSpPr>
        <p:spPr>
          <a:xfrm>
            <a:off x="0" y="2581835"/>
            <a:ext cx="5205984" cy="34653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E3716E-2B62-5BBE-BEA1-316AB052A9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3274" y="3760535"/>
            <a:ext cx="3939414" cy="1107996"/>
          </a:xfrm>
        </p:spPr>
        <p:txBody>
          <a:bodyPr anchor="b"/>
          <a:lstStyle>
            <a:lvl1pPr algn="l">
              <a:defRPr sz="4000"/>
            </a:lvl1pPr>
          </a:lstStyle>
          <a:p>
            <a:r>
              <a:rPr lang="en-US" dirty="0"/>
              <a:t>SCHOOL NAME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0A15A0-FA77-1DD6-45E3-280CAA63A7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3556" y="5163670"/>
            <a:ext cx="3671889" cy="338963"/>
          </a:xfrm>
        </p:spPr>
        <p:txBody>
          <a:bodyPr>
            <a:normAutofit/>
          </a:bodyPr>
          <a:lstStyle>
            <a:lvl1pPr marL="0" indent="0" algn="l">
              <a:buNone/>
              <a:defRPr sz="22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Accommodation, Location</a:t>
            </a:r>
            <a:endParaRPr lang="en-US" dirty="0"/>
          </a:p>
        </p:txBody>
      </p:sp>
      <p:pic>
        <p:nvPicPr>
          <p:cNvPr id="15" name="Picture 1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EE6338DD-6DF2-0CCC-1268-2E9F898CCA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274" y="668275"/>
            <a:ext cx="2159127" cy="89873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1BB30-73E0-EB21-7736-98565E60E0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3556" y="5708269"/>
            <a:ext cx="3155576" cy="338963"/>
          </a:xfrm>
        </p:spPr>
        <p:txBody>
          <a:bodyPr/>
          <a:lstStyle>
            <a:lvl1pPr>
              <a:defRPr sz="1600" b="0"/>
            </a:lvl1pPr>
          </a:lstStyle>
          <a:p>
            <a:pPr lvl="0"/>
            <a:r>
              <a:rPr lang="en-GB" dirty="0"/>
              <a:t>Insert trip date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84A386-6EE2-1A81-47F4-1F36499BD814}"/>
              </a:ext>
            </a:extLst>
          </p:cNvPr>
          <p:cNvSpPr txBox="1"/>
          <p:nvPr userDrawn="1"/>
        </p:nvSpPr>
        <p:spPr>
          <a:xfrm>
            <a:off x="3657600" y="-8471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198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Blank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3DFA8-BA2B-A951-21C1-3EEC9BEA97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A083FC-B823-E09D-D77C-8FFF665FA9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137400" cy="4318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1F57000-B603-B82D-E82A-78739A5D13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3" y="765175"/>
            <a:ext cx="3492500" cy="229615"/>
          </a:xfrm>
        </p:spPr>
        <p:txBody>
          <a:bodyPr wrap="square">
            <a:spAutoFit/>
          </a:bodyPr>
          <a:lstStyle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3FABC84-F30F-C9EF-C3AC-272313A436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32288" y="765175"/>
            <a:ext cx="3527425" cy="229615"/>
          </a:xfrm>
        </p:spPr>
        <p:txBody>
          <a:bodyPr wrap="square">
            <a:spAutoFit/>
          </a:bodyPr>
          <a:lstStyle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A4300BD-47FD-3C99-9316-27DB31966FB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56588" y="765175"/>
            <a:ext cx="3935412" cy="554355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746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_Blank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A4300BD-47FD-3C99-9316-27DB31966FB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42912" y="409854"/>
            <a:ext cx="11306175" cy="603829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23DFA8-BA2B-A951-21C1-3EEC9BEA97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2" y="5532546"/>
            <a:ext cx="2636619" cy="779014"/>
          </a:xfrm>
          <a:solidFill>
            <a:schemeClr val="accent6"/>
          </a:solidFill>
        </p:spPr>
        <p:txBody>
          <a:bodyPr lIns="180000" tIns="180000" rIns="180000" bIns="180000"/>
          <a:lstStyle/>
          <a:p>
            <a:r>
              <a:rPr lang="en-GB" dirty="0"/>
              <a:t>PISTE MAP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5F8BA9-8A24-49FD-FEFC-5900E03AF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54" t="20958" r="4851" b="-13175"/>
          <a:stretch/>
        </p:blipFill>
        <p:spPr>
          <a:xfrm>
            <a:off x="0" y="6732000"/>
            <a:ext cx="12167999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389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sbury Rep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589106-7320-09CF-47ED-9E5A613D7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" r="34677" b="5461"/>
          <a:stretch/>
        </p:blipFill>
        <p:spPr>
          <a:xfrm>
            <a:off x="9105900" y="6449783"/>
            <a:ext cx="3086100" cy="408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7C36E4-81C2-2CD3-C2DF-991EF95076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488" b="9488"/>
          <a:stretch/>
        </p:blipFill>
        <p:spPr>
          <a:xfrm>
            <a:off x="827090" y="-1"/>
            <a:ext cx="5843587" cy="63129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23DFA8-BA2B-A951-21C1-3EEC9BEA97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C055AAA-7E02-FE45-65F4-1B125A603C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59649" y="765175"/>
            <a:ext cx="4191219" cy="5225722"/>
          </a:xfrm>
        </p:spPr>
        <p:txBody>
          <a:bodyPr>
            <a:normAutofit/>
          </a:bodyPr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6108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11C8A8DA-756E-0180-3990-287312AA76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3" y="2804568"/>
            <a:ext cx="2336863" cy="9727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717A68-1779-F42E-01A8-317F2ED78678}"/>
              </a:ext>
            </a:extLst>
          </p:cNvPr>
          <p:cNvSpPr txBox="1"/>
          <p:nvPr userDrawn="1"/>
        </p:nvSpPr>
        <p:spPr>
          <a:xfrm>
            <a:off x="442913" y="4045404"/>
            <a:ext cx="432415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Learning that takes on the world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3E24FE-27A1-9DF4-9609-D2CC4DA55AA7}"/>
              </a:ext>
            </a:extLst>
          </p:cNvPr>
          <p:cNvSpPr txBox="1"/>
          <p:nvPr userDrawn="1"/>
        </p:nvSpPr>
        <p:spPr>
          <a:xfrm>
            <a:off x="5994024" y="3687229"/>
            <a:ext cx="5754624" cy="76944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r>
              <a:rPr lang="en-US" sz="5000" b="1" spc="-150" dirty="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9A3681-803C-E6DD-FFFC-8F6E57CEE513}"/>
              </a:ext>
            </a:extLst>
          </p:cNvPr>
          <p:cNvSpPr txBox="1"/>
          <p:nvPr userDrawn="1"/>
        </p:nvSpPr>
        <p:spPr>
          <a:xfrm>
            <a:off x="442913" y="6179004"/>
            <a:ext cx="21052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</a:rPr>
              <a:t>halsbury.com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B0C2231-1ABF-08E1-B18C-F27B4701AA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9487" y="5950404"/>
            <a:ext cx="4419600" cy="457200"/>
          </a:xfrm>
          <a:prstGeom prst="rect">
            <a:avLst/>
          </a:prstGeom>
        </p:spPr>
      </p:pic>
      <p:pic>
        <p:nvPicPr>
          <p:cNvPr id="15" name="Picture 14" descr="A black and white logo with a black border&#10;&#10;Description automatically generated">
            <a:extLst>
              <a:ext uri="{FF2B5EF4-FFF2-40B4-BE49-F238E27FC236}">
                <a16:creationId xmlns:a16="http://schemas.microsoft.com/office/drawing/2014/main" id="{1137A7E0-5955-1FC8-B899-DB7C0E56059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8137" y="5754698"/>
            <a:ext cx="330200" cy="330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9FF29A-B6FE-FAA3-5C09-2B4F66F77D7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42913" y="5754698"/>
            <a:ext cx="330200" cy="330200"/>
          </a:xfrm>
          <a:prstGeom prst="rect">
            <a:avLst/>
          </a:prstGeom>
        </p:spPr>
      </p:pic>
      <p:pic>
        <p:nvPicPr>
          <p:cNvPr id="17" name="Picture 16" descr="A black and white x logo&#10;&#10;Description automatically generated">
            <a:extLst>
              <a:ext uri="{FF2B5EF4-FFF2-40B4-BE49-F238E27FC236}">
                <a16:creationId xmlns:a16="http://schemas.microsoft.com/office/drawing/2014/main" id="{8078841E-F3BB-635F-07E8-520213DA6D7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28585" y="5754698"/>
            <a:ext cx="330200" cy="330200"/>
          </a:xfrm>
          <a:prstGeom prst="rect">
            <a:avLst/>
          </a:prstGeom>
        </p:spPr>
      </p:pic>
      <p:pic>
        <p:nvPicPr>
          <p:cNvPr id="18" name="Picture 17" descr="A black and white logo with a play button&#10;&#10;Description automatically generated">
            <a:extLst>
              <a:ext uri="{FF2B5EF4-FFF2-40B4-BE49-F238E27FC236}">
                <a16:creationId xmlns:a16="http://schemas.microsoft.com/office/drawing/2014/main" id="{8909AE4B-ACD5-37B7-3467-C2F28DA4D42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233361" y="5754698"/>
            <a:ext cx="330200" cy="330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D3571A-27F4-39E8-C5B2-38C58751B09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l="5186" r="5186"/>
          <a:stretch/>
        </p:blipFill>
        <p:spPr>
          <a:xfrm>
            <a:off x="0" y="4775291"/>
            <a:ext cx="12192000" cy="66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10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F09498F-DDAC-AF25-514C-24F93C35F602}"/>
              </a:ext>
            </a:extLst>
          </p:cNvPr>
          <p:cNvSpPr txBox="1"/>
          <p:nvPr userDrawn="1"/>
        </p:nvSpPr>
        <p:spPr>
          <a:xfrm>
            <a:off x="463422" y="760302"/>
            <a:ext cx="3489900" cy="763625"/>
          </a:xfrm>
          <a:prstGeom prst="rect">
            <a:avLst/>
          </a:prstGeom>
          <a:solidFill>
            <a:schemeClr val="bg2"/>
          </a:solidFill>
        </p:spPr>
        <p:txBody>
          <a:bodyPr wrap="square" lIns="180000" tIns="180000" rIns="180000" bIns="180000" rtlCol="0">
            <a:spAutoFit/>
          </a:bodyPr>
          <a:lstStyle/>
          <a:p>
            <a:pPr lvl="0"/>
            <a:r>
              <a:rPr lang="en-US" sz="1400" b="1" dirty="0"/>
              <a:t>Icons</a:t>
            </a:r>
          </a:p>
          <a:p>
            <a:pPr lvl="0"/>
            <a:r>
              <a:rPr lang="en-US" sz="1200" dirty="0"/>
              <a:t>Icons can be re-</a:t>
            </a:r>
            <a:r>
              <a:rPr lang="en-US" sz="1200" dirty="0" err="1"/>
              <a:t>coloured</a:t>
            </a:r>
            <a:r>
              <a:rPr lang="en-US" sz="1200" dirty="0"/>
              <a:t> as needed.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347BE13-4C53-2B0E-4BC0-17571115F1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67721" y="4862995"/>
            <a:ext cx="736600" cy="7239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2B2A6EA-F5D7-56FA-78C1-4DE17EF4FF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28525" y="4876283"/>
            <a:ext cx="736600" cy="7366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F5478E7-306F-023C-BA50-8796DF8EDC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17823" y="3703010"/>
            <a:ext cx="762000" cy="3937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2B9EA5B-74F0-281A-BAC1-F38AFB511EC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04021" y="3579111"/>
            <a:ext cx="749300" cy="7239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18ED895-C777-3260-4A94-21AA0E6CE20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71541" y="2207585"/>
            <a:ext cx="838200" cy="7239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87730C6E-7B4D-91FB-697E-187C0D6217B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655471" y="3528976"/>
            <a:ext cx="711200" cy="71120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4128DAA4-F245-3FF7-AA9E-7C82DA4CFE1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203628" y="4802301"/>
            <a:ext cx="546100" cy="74930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D4A788FA-FFD0-0DBA-CDF0-87F0878C2C9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890871" y="3556961"/>
            <a:ext cx="762000" cy="72390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9F4E6164-2638-EACA-95EB-1D1DFA1250E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63421" y="3531560"/>
            <a:ext cx="876300" cy="73660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C80E569F-E758-9CF1-B7B3-A13D6F1770B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073524" y="4827701"/>
            <a:ext cx="685800" cy="72390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DAC9DC13-76AE-516F-3100-C8A928C55C90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228021" y="3591811"/>
            <a:ext cx="876300" cy="71120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12788F09-E111-87DA-37F2-5882427DED20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358126" y="4830433"/>
            <a:ext cx="762000" cy="723900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8D03631B-DA9C-73C1-283C-30DEB86229E6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51730" y="4933064"/>
            <a:ext cx="571500" cy="736600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82F56D7C-1325-C2EC-8C6A-ACC4C97497A4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731629" y="4869933"/>
            <a:ext cx="863600" cy="749300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77D2758-9452-2F4B-1A9A-9C5B5F54B2B5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952971" y="3552530"/>
            <a:ext cx="723900" cy="72390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5831F675-3007-FEE6-9D81-A6271B8A459C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341781" y="2246866"/>
            <a:ext cx="723900" cy="7366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3E46F11-29AB-D515-9B50-BD079A0998A5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0788779" y="2260600"/>
            <a:ext cx="939800" cy="73660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A3364B92-686D-FAC6-C69B-C400B07D3C8C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5792221" y="3579111"/>
            <a:ext cx="609600" cy="723900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DEA49FAC-4FE8-3EAA-6A3B-C786EA6728F8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6935821" y="2259566"/>
            <a:ext cx="698500" cy="7239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9A3BC005-B7A2-11DC-A5CF-FADB6239D27D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4504471" y="3579111"/>
            <a:ext cx="736600" cy="7366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D53E4041-B8FE-86F3-7FAB-D792B9C37478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463421" y="2207585"/>
            <a:ext cx="635000" cy="736600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92C98AE7-C007-809D-AFC0-0D6EC05B5015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8207441" y="2319079"/>
            <a:ext cx="787400" cy="685800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DBCCC291-81EC-9755-65E6-B9CEA5DAEAAF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3082861" y="2239335"/>
            <a:ext cx="685800" cy="736600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7EADED4F-1133-FB91-9730-52B0D7A99A77}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9567961" y="2319079"/>
            <a:ext cx="647700" cy="736600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3BE5164D-EF6B-D23A-7D5A-766C76FB76CC}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5638801" y="2259566"/>
            <a:ext cx="7239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11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+image bkg_1 colum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F4B4506D-865C-71D6-BB8F-BF8B0D4F31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1777" r="18573"/>
          <a:stretch>
            <a:fillRect/>
          </a:stretch>
        </p:blipFill>
        <p:spPr>
          <a:xfrm>
            <a:off x="0" y="-33850"/>
            <a:ext cx="12192000" cy="6891850"/>
          </a:xfrm>
          <a:custGeom>
            <a:avLst/>
            <a:gdLst>
              <a:gd name="connsiteX0" fmla="*/ 0 w 12192000"/>
              <a:gd name="connsiteY0" fmla="*/ 0 h 6891850"/>
              <a:gd name="connsiteX1" fmla="*/ 12192000 w 12192000"/>
              <a:gd name="connsiteY1" fmla="*/ 0 h 6891850"/>
              <a:gd name="connsiteX2" fmla="*/ 12192000 w 12192000"/>
              <a:gd name="connsiteY2" fmla="*/ 6891850 h 6891850"/>
              <a:gd name="connsiteX3" fmla="*/ 0 w 12192000"/>
              <a:gd name="connsiteY3" fmla="*/ 6891850 h 689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91850">
                <a:moveTo>
                  <a:pt x="0" y="0"/>
                </a:moveTo>
                <a:lnTo>
                  <a:pt x="12192000" y="0"/>
                </a:lnTo>
                <a:lnTo>
                  <a:pt x="12192000" y="6891850"/>
                </a:lnTo>
                <a:lnTo>
                  <a:pt x="0" y="6891850"/>
                </a:lnTo>
                <a:close/>
              </a:path>
            </a:pathLst>
          </a:cu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FB00087A-093C-3188-0E99-6DC697A4D0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131EBE-F566-E1F0-3203-FC8EE3EDCF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2914" y="765175"/>
            <a:ext cx="5473700" cy="3916363"/>
          </a:xfrm>
        </p:spPr>
        <p:txBody>
          <a:bodyPr>
            <a:normAutofit/>
          </a:bodyPr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3719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+image bkg_1 column">
    <p:bg>
      <p:bgPr>
        <a:blipFill dpi="0" rotWithShape="1">
          <a:blip r:embed="rId2">
            <a:lum/>
          </a:blip>
          <a:srcRect/>
          <a:stretch>
            <a:fillRect l="25000" t="-2000" r="-25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F4B4506D-865C-71D6-BB8F-BF8B0D4F31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1777" r="18573"/>
          <a:stretch>
            <a:fillRect/>
          </a:stretch>
        </p:blipFill>
        <p:spPr>
          <a:xfrm>
            <a:off x="0" y="-33850"/>
            <a:ext cx="10660566" cy="6891850"/>
          </a:xfrm>
          <a:custGeom>
            <a:avLst/>
            <a:gdLst>
              <a:gd name="connsiteX0" fmla="*/ 0 w 12192000"/>
              <a:gd name="connsiteY0" fmla="*/ 0 h 6891850"/>
              <a:gd name="connsiteX1" fmla="*/ 12192000 w 12192000"/>
              <a:gd name="connsiteY1" fmla="*/ 0 h 6891850"/>
              <a:gd name="connsiteX2" fmla="*/ 12192000 w 12192000"/>
              <a:gd name="connsiteY2" fmla="*/ 6891850 h 6891850"/>
              <a:gd name="connsiteX3" fmla="*/ 0 w 12192000"/>
              <a:gd name="connsiteY3" fmla="*/ 6891850 h 689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91850">
                <a:moveTo>
                  <a:pt x="0" y="0"/>
                </a:moveTo>
                <a:lnTo>
                  <a:pt x="12192000" y="0"/>
                </a:lnTo>
                <a:lnTo>
                  <a:pt x="12192000" y="6891850"/>
                </a:lnTo>
                <a:lnTo>
                  <a:pt x="0" y="6891850"/>
                </a:lnTo>
                <a:close/>
              </a:path>
            </a:pathLst>
          </a:cu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FB00087A-093C-3188-0E99-6DC697A4D0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131EBE-F566-E1F0-3203-FC8EE3EDCF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2914" y="765175"/>
            <a:ext cx="5473700" cy="3916363"/>
          </a:xfrm>
        </p:spPr>
        <p:txBody>
          <a:bodyPr>
            <a:normAutofit/>
          </a:bodyPr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6888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+image bkg_1 column">
    <p:bg>
      <p:bgPr>
        <a:blipFill dpi="0" rotWithShape="1">
          <a:blip r:embed="rId2">
            <a:lum/>
          </a:blip>
          <a:srcRect/>
          <a:stretch>
            <a:fillRect l="24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corner&#10;&#10;Description automatically generated">
            <a:extLst>
              <a:ext uri="{FF2B5EF4-FFF2-40B4-BE49-F238E27FC236}">
                <a16:creationId xmlns:a16="http://schemas.microsoft.com/office/drawing/2014/main" id="{D2B819C3-8BBF-D7B4-4968-323D80CB2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6337" r="-1" b="8090"/>
          <a:stretch/>
        </p:blipFill>
        <p:spPr>
          <a:xfrm>
            <a:off x="0" y="-71440"/>
            <a:ext cx="7682308" cy="692944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1F57000-B603-B82D-E82A-78739A5D13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2" y="765175"/>
            <a:ext cx="5832475" cy="278666"/>
          </a:xfrm>
        </p:spPr>
        <p:txBody>
          <a:bodyPr wrap="square">
            <a:spAutoFit/>
          </a:bodyPr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433EAC-6E50-D96A-5146-6400A10EC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E68E3350-66AC-CB61-5D16-2577A2C3E2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5009" t="59516" r="30879" b="3706"/>
          <a:stretch>
            <a:fillRect/>
          </a:stretch>
        </p:blipFill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48033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+image bkg_1 column">
    <p:bg>
      <p:bgPr>
        <a:blipFill dpi="0" rotWithShape="1">
          <a:blip r:embed="rId2">
            <a:lum/>
          </a:blip>
          <a:srcRect/>
          <a:stretch>
            <a:fillRect l="29000" t="-9000" r="-2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1F57000-B603-B82D-E82A-78739A5D13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2" y="765175"/>
            <a:ext cx="5832475" cy="278666"/>
          </a:xfrm>
        </p:spPr>
        <p:txBody>
          <a:bodyPr wrap="square">
            <a:spAutoFit/>
          </a:bodyPr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433EAC-6E50-D96A-5146-6400A10EC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E68E3350-66AC-CB61-5D16-2577A2C3E2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5009" t="59516" r="30879" b="3706"/>
          <a:stretch>
            <a:fillRect/>
          </a:stretch>
        </p:blipFill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27778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ue+image bkg_1 column">
    <p:bg>
      <p:bgPr>
        <a:blipFill dpi="0" rotWithShape="1">
          <a:blip r:embed="rId2">
            <a:lum/>
          </a:blip>
          <a:srcRect/>
          <a:stretch>
            <a:fillRect l="-20000" t="-9000" r="20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1F57000-B603-B82D-E82A-78739A5D13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2" y="765175"/>
            <a:ext cx="5832475" cy="278666"/>
          </a:xfrm>
        </p:spPr>
        <p:txBody>
          <a:bodyPr wrap="square">
            <a:spAutoFit/>
          </a:bodyPr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433EAC-6E50-D96A-5146-6400A10EC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E68E3350-66AC-CB61-5D16-2577A2C3E2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5009" t="59516" r="30879" b="3706"/>
          <a:stretch>
            <a:fillRect/>
          </a:stretch>
        </p:blipFill>
        <p:spPr>
          <a:xfrm rot="10800000">
            <a:off x="1172584" y="1"/>
            <a:ext cx="11019416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25435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llage">
    <p:bg>
      <p:bgPr>
        <a:blipFill dpi="0" rotWithShape="1">
          <a:blip r:embed="rId2">
            <a:lum/>
          </a:blip>
          <a:srcRect/>
          <a:stretch>
            <a:fillRect l="-29000" t="-21000" r="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ackground with black corner&#10;&#10;Description automatically generated">
            <a:extLst>
              <a:ext uri="{FF2B5EF4-FFF2-40B4-BE49-F238E27FC236}">
                <a16:creationId xmlns:a16="http://schemas.microsoft.com/office/drawing/2014/main" id="{76D24D57-52AC-9E2B-616A-644023D92D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9875" b="13015"/>
          <a:stretch/>
        </p:blipFill>
        <p:spPr>
          <a:xfrm flipH="1">
            <a:off x="5200441" y="-69989"/>
            <a:ext cx="6991559" cy="692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88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llage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 parked in a parking lot with a cable car in the background&#10;&#10;Description automatically generated">
            <a:extLst>
              <a:ext uri="{FF2B5EF4-FFF2-40B4-BE49-F238E27FC236}">
                <a16:creationId xmlns:a16="http://schemas.microsoft.com/office/drawing/2014/main" id="{D9DC4B90-9CB0-42C3-D7FB-AC59807E96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9203"/>
          <a:stretch/>
        </p:blipFill>
        <p:spPr>
          <a:xfrm>
            <a:off x="0" y="0"/>
            <a:ext cx="12326816" cy="5809944"/>
          </a:xfrm>
          <a:prstGeom prst="rect">
            <a:avLst/>
          </a:prstGeom>
        </p:spPr>
      </p:pic>
      <p:pic>
        <p:nvPicPr>
          <p:cNvPr id="8" name="Picture 7" descr="A white background with black corner&#10;&#10;Description automatically generated">
            <a:extLst>
              <a:ext uri="{FF2B5EF4-FFF2-40B4-BE49-F238E27FC236}">
                <a16:creationId xmlns:a16="http://schemas.microsoft.com/office/drawing/2014/main" id="{76D24D57-52AC-9E2B-616A-644023D92DE3}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l="65255" r="1" b="13015"/>
          <a:stretch/>
        </p:blipFill>
        <p:spPr>
          <a:xfrm rot="5400000" flipH="1">
            <a:off x="3521974" y="-799484"/>
            <a:ext cx="5394234" cy="1243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055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Blank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3DFA8-BA2B-A951-21C1-3EEC9BEA97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A083FC-B823-E09D-D77C-8FFF665FA9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137400" cy="4318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1F57000-B603-B82D-E82A-78739A5D13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3" y="765175"/>
            <a:ext cx="3492500" cy="229615"/>
          </a:xfrm>
        </p:spPr>
        <p:txBody>
          <a:bodyPr wrap="square">
            <a:spAutoFit/>
          </a:bodyPr>
          <a:lstStyle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3FABC84-F30F-C9EF-C3AC-272313A436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32288" y="765175"/>
            <a:ext cx="3527425" cy="229615"/>
          </a:xfrm>
        </p:spPr>
        <p:txBody>
          <a:bodyPr wrap="square">
            <a:spAutoFit/>
          </a:bodyPr>
          <a:lstStyle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6A323FB1-9684-C304-0A56-503FFEE8A5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56587" y="765175"/>
            <a:ext cx="3492499" cy="229615"/>
          </a:xfrm>
        </p:spPr>
        <p:txBody>
          <a:bodyPr wrap="square">
            <a:spAutoFit/>
          </a:bodyPr>
          <a:lstStyle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6343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AF4B5E-9E05-8D9D-1B93-3E012E23C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5480563"/>
            <a:ext cx="5078413" cy="830997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4BDB11-3632-7AD9-E5B3-2C88639E0E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3" y="792000"/>
            <a:ext cx="11306174" cy="3221863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10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66" r:id="rId3"/>
    <p:sldLayoutId id="2147483657" r:id="rId4"/>
    <p:sldLayoutId id="2147483665" r:id="rId5"/>
    <p:sldLayoutId id="2147483667" r:id="rId6"/>
    <p:sldLayoutId id="2147483656" r:id="rId7"/>
    <p:sldLayoutId id="2147483669" r:id="rId8"/>
    <p:sldLayoutId id="2147483655" r:id="rId9"/>
    <p:sldLayoutId id="2147483663" r:id="rId10"/>
    <p:sldLayoutId id="2147483668" r:id="rId11"/>
    <p:sldLayoutId id="2147483658" r:id="rId12"/>
    <p:sldLayoutId id="2147483659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 spc="-15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200" b="1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0" indent="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ts val="2000"/>
        </a:lnSpc>
        <a:spcBef>
          <a:spcPts val="500"/>
        </a:spcBef>
        <a:buFont typeface="Arial" panose="020B0604020202020204" pitchFamily="34" charset="0"/>
        <a:buNone/>
        <a:defRPr sz="1400" b="1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0" indent="0" algn="l" defTabSz="914400" rtl="0" eaLnBrk="1" latinLnBrk="0" hangingPunct="1">
        <a:lnSpc>
          <a:spcPts val="18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-285750" algn="l" defTabSz="914400" rtl="0" eaLnBrk="1" latinLnBrk="0" hangingPunct="1">
        <a:lnSpc>
          <a:spcPts val="18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82" userDrawn="1">
          <p15:clr>
            <a:srgbClr val="F26B43"/>
          </p15:clr>
        </p15:guide>
        <p15:guide id="2" pos="506" userDrawn="1">
          <p15:clr>
            <a:srgbClr val="F26B43"/>
          </p15:clr>
        </p15:guide>
        <p15:guide id="3" pos="7174" userDrawn="1">
          <p15:clr>
            <a:srgbClr val="F26B43"/>
          </p15:clr>
        </p15:guide>
        <p15:guide id="4" orient="horz" pos="3974" userDrawn="1">
          <p15:clr>
            <a:srgbClr val="F26B43"/>
          </p15:clr>
        </p15:guide>
        <p15:guide id="5" pos="279" userDrawn="1">
          <p15:clr>
            <a:srgbClr val="F26B43"/>
          </p15:clr>
        </p15:guide>
        <p15:guide id="6" orient="horz" pos="278" userDrawn="1">
          <p15:clr>
            <a:srgbClr val="F26B43"/>
          </p15:clr>
        </p15:guide>
        <p15:guide id="7" pos="7401" userDrawn="1">
          <p15:clr>
            <a:srgbClr val="F26B43"/>
          </p15:clr>
        </p15:guide>
        <p15:guide id="9" pos="2479" userDrawn="1">
          <p15:clr>
            <a:srgbClr val="F26B43"/>
          </p15:clr>
        </p15:guide>
        <p15:guide id="10" pos="2729" userDrawn="1">
          <p15:clr>
            <a:srgbClr val="F26B43"/>
          </p15:clr>
        </p15:guide>
        <p15:guide id="11" pos="4951" userDrawn="1">
          <p15:clr>
            <a:srgbClr val="F26B43"/>
          </p15:clr>
        </p15:guide>
        <p15:guide id="12" pos="5201" userDrawn="1">
          <p15:clr>
            <a:srgbClr val="F26B43"/>
          </p15:clr>
        </p15:guide>
        <p15:guide id="13" pos="3976" userDrawn="1">
          <p15:clr>
            <a:srgbClr val="F26B43"/>
          </p15:clr>
        </p15:guide>
        <p15:guide id="14" pos="3704" userDrawn="1">
          <p15:clr>
            <a:srgbClr val="F26B43"/>
          </p15:clr>
        </p15:guide>
        <p15:guide id="15" orient="horz" pos="75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13" Type="http://schemas.openxmlformats.org/officeDocument/2006/relationships/image" Target="../media/image104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7.sv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svg"/><Relationship Id="rId4" Type="http://schemas.openxmlformats.org/officeDocument/2006/relationships/image" Target="../media/image95.svg"/><Relationship Id="rId9" Type="http://schemas.openxmlformats.org/officeDocument/2006/relationships/image" Target="../media/image100.png"/><Relationship Id="rId14" Type="http://schemas.openxmlformats.org/officeDocument/2006/relationships/image" Target="../media/image105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70.svg"/><Relationship Id="rId3" Type="http://schemas.openxmlformats.org/officeDocument/2006/relationships/image" Target="../media/image84.png"/><Relationship Id="rId7" Type="http://schemas.openxmlformats.org/officeDocument/2006/relationships/image" Target="../media/image88.svg"/><Relationship Id="rId12" Type="http://schemas.openxmlformats.org/officeDocument/2006/relationships/image" Target="../media/image6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11" Type="http://schemas.openxmlformats.org/officeDocument/2006/relationships/image" Target="../media/image60.svg"/><Relationship Id="rId5" Type="http://schemas.openxmlformats.org/officeDocument/2006/relationships/image" Target="../media/image86.svg"/><Relationship Id="rId10" Type="http://schemas.openxmlformats.org/officeDocument/2006/relationships/image" Target="../media/image59.png"/><Relationship Id="rId4" Type="http://schemas.openxmlformats.org/officeDocument/2006/relationships/image" Target="../media/image85.png"/><Relationship Id="rId9" Type="http://schemas.openxmlformats.org/officeDocument/2006/relationships/image" Target="../media/image9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8507F-D4B4-00F1-7147-0B7C88046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3275" y="4328836"/>
            <a:ext cx="3939414" cy="5539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E2E8D3-8560-0CB0-5B6B-CB8CAC4B1C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FE5E4-6F33-264F-CA17-46BBB03603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126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4000" t="-9000" r="-24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AB68F6-067D-5E5A-CB8C-7ADB87D2E4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3" y="1668817"/>
            <a:ext cx="6572250" cy="278666"/>
          </a:xfrm>
        </p:spPr>
        <p:txBody>
          <a:bodyPr wrap="square">
            <a:spAutoFit/>
          </a:bodyPr>
          <a:lstStyle/>
          <a:p>
            <a:pPr lvl="1"/>
            <a:r>
              <a:rPr lang="en-GB" dirty="0"/>
              <a:t>[Insert Hotel Name] Facilities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80E10F-D180-5070-DEF7-1F322488A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5480563"/>
            <a:ext cx="5078413" cy="830997"/>
          </a:xfrm>
        </p:spPr>
        <p:txBody>
          <a:bodyPr/>
          <a:lstStyle/>
          <a:p>
            <a:r>
              <a:rPr lang="en-US" dirty="0"/>
              <a:t>WHERE ARE WE STAYING?</a:t>
            </a:r>
          </a:p>
        </p:txBody>
      </p:sp>
      <p:pic>
        <p:nvPicPr>
          <p:cNvPr id="8" name="Picture 7" descr="A pink circle with white text and snowflake&#10;&#10;Description automatically generated">
            <a:extLst>
              <a:ext uri="{FF2B5EF4-FFF2-40B4-BE49-F238E27FC236}">
                <a16:creationId xmlns:a16="http://schemas.microsoft.com/office/drawing/2014/main" id="{6A9A1BE1-79E7-FE6D-D8B1-D176D93DC4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862"/>
          <a:stretch/>
        </p:blipFill>
        <p:spPr>
          <a:xfrm>
            <a:off x="4979988" y="5731465"/>
            <a:ext cx="1873250" cy="1126535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733FD56-0BE1-5CFE-6F3C-6767244F7041}"/>
              </a:ext>
            </a:extLst>
          </p:cNvPr>
          <p:cNvSpPr txBox="1">
            <a:spLocks/>
          </p:cNvSpPr>
          <p:nvPr/>
        </p:nvSpPr>
        <p:spPr>
          <a:xfrm>
            <a:off x="442912" y="2418823"/>
            <a:ext cx="4103687" cy="718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-285750" algn="l" defTabSz="914400" rtl="0" eaLnBrk="1" latinLnBrk="0" hangingPunct="1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GB" sz="1600" dirty="0">
                <a:solidFill>
                  <a:schemeClr val="bg1"/>
                </a:solidFill>
                <a:effectLst/>
                <a:latin typeface="+mn-lt"/>
              </a:rPr>
              <a:t>[Facility 1]</a:t>
            </a:r>
          </a:p>
          <a:p>
            <a:pPr lvl="3"/>
            <a:r>
              <a:rPr lang="en-GB" sz="1600" dirty="0">
                <a:solidFill>
                  <a:srgbClr val="1C1B19"/>
                </a:solidFill>
              </a:rPr>
              <a:t>[Short description of </a:t>
            </a:r>
            <a:r>
              <a:rPr lang="en-GB" sz="1600" dirty="0" err="1">
                <a:solidFill>
                  <a:srgbClr val="1C1B19"/>
                </a:solidFill>
              </a:rPr>
              <a:t>faciltily</a:t>
            </a:r>
            <a:r>
              <a:rPr lang="en-GB" sz="1600" dirty="0">
                <a:solidFill>
                  <a:srgbClr val="1C1B19"/>
                </a:solidFill>
              </a:rPr>
              <a:t> e.g. indoor swimming pool and wellness area… ]</a:t>
            </a:r>
            <a:endParaRPr lang="en-GB" sz="1600" dirty="0">
              <a:solidFill>
                <a:srgbClr val="1C1B19"/>
              </a:solidFill>
              <a:effectLst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6BE1345-D090-FE92-A305-B489C53588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7676" y="710289"/>
            <a:ext cx="762000" cy="7239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B91C837-9FA7-76DE-6968-91E71ED6A221}"/>
              </a:ext>
            </a:extLst>
          </p:cNvPr>
          <p:cNvSpPr txBox="1">
            <a:spLocks/>
          </p:cNvSpPr>
          <p:nvPr/>
        </p:nvSpPr>
        <p:spPr>
          <a:xfrm>
            <a:off x="442911" y="3624485"/>
            <a:ext cx="4103687" cy="948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-285750" algn="l" defTabSz="914400" rtl="0" eaLnBrk="1" latinLnBrk="0" hangingPunct="1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GB" sz="1600" dirty="0">
                <a:solidFill>
                  <a:schemeClr val="bg1"/>
                </a:solidFill>
                <a:effectLst/>
                <a:latin typeface="+mn-lt"/>
              </a:rPr>
              <a:t>[Facility 2]</a:t>
            </a:r>
          </a:p>
          <a:p>
            <a:pPr lvl="3"/>
            <a:r>
              <a:rPr lang="en-GB" sz="1600" dirty="0">
                <a:solidFill>
                  <a:srgbClr val="1C1B19"/>
                </a:solidFill>
              </a:rPr>
              <a:t>[Short description of facility e.g. games room with table football and cinema area…]</a:t>
            </a:r>
            <a:endParaRPr lang="en-GB" sz="1600" dirty="0">
              <a:solidFill>
                <a:srgbClr val="1C1B19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03063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227CCCA-CB1F-4E69-3D41-7717CEC84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5480563"/>
            <a:ext cx="6534085" cy="830997"/>
          </a:xfrm>
        </p:spPr>
        <p:txBody>
          <a:bodyPr/>
          <a:lstStyle/>
          <a:p>
            <a:r>
              <a:rPr lang="en-US" dirty="0"/>
              <a:t>HOW MUCH AND WHO CAN GO?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C42B38A-AE9A-9981-01D0-03964DBDDA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3" y="765175"/>
            <a:ext cx="3492500" cy="304699"/>
          </a:xfrm>
        </p:spPr>
        <p:txBody>
          <a:bodyPr/>
          <a:lstStyle/>
          <a:p>
            <a:r>
              <a:rPr lang="en-US" dirty="0"/>
              <a:t>How much?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2E9538F-53C2-B6BC-240D-3B91314571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32288" y="765175"/>
            <a:ext cx="3527425" cy="304699"/>
          </a:xfrm>
        </p:spPr>
        <p:txBody>
          <a:bodyPr/>
          <a:lstStyle/>
          <a:p>
            <a:r>
              <a:rPr lang="en-US" dirty="0"/>
              <a:t>What’s included?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5D3ECFF-DB26-0FD9-6E48-0EA9076887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56587" y="765175"/>
            <a:ext cx="3492499" cy="304699"/>
          </a:xfrm>
        </p:spPr>
        <p:txBody>
          <a:bodyPr/>
          <a:lstStyle/>
          <a:p>
            <a:r>
              <a:rPr lang="en-US" dirty="0"/>
              <a:t>Who can go?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09D602-AF24-4A38-F068-D7DEFCA161DC}"/>
              </a:ext>
            </a:extLst>
          </p:cNvPr>
          <p:cNvSpPr txBox="1"/>
          <p:nvPr/>
        </p:nvSpPr>
        <p:spPr>
          <a:xfrm>
            <a:off x="425450" y="1196975"/>
            <a:ext cx="3527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££ per person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32C330-54FE-D06C-8566-0D79CEBACC77}"/>
              </a:ext>
            </a:extLst>
          </p:cNvPr>
          <p:cNvSpPr txBox="1"/>
          <p:nvPr/>
        </p:nvSpPr>
        <p:spPr>
          <a:xfrm>
            <a:off x="4332288" y="1196975"/>
            <a:ext cx="3527425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3750" indent="-213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Return transport by air/coach</a:t>
            </a:r>
          </a:p>
          <a:p>
            <a:pPr marL="213750" indent="-213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… nights’ full-board/half-board/room only accommodation</a:t>
            </a:r>
          </a:p>
          <a:p>
            <a:pPr marL="213750" indent="-213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Travel insurance</a:t>
            </a:r>
          </a:p>
          <a:p>
            <a:pPr marL="213750" indent="-213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Ski hire?</a:t>
            </a:r>
          </a:p>
          <a:p>
            <a:pPr marL="213750" indent="-213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Après-ski activities?</a:t>
            </a:r>
          </a:p>
          <a:p>
            <a:pPr marL="213750" indent="-213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Itinerary planning service</a:t>
            </a:r>
          </a:p>
          <a:p>
            <a:endParaRPr lang="en-US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619A4C-9A65-843E-E9E9-22610AAFF33D}"/>
              </a:ext>
            </a:extLst>
          </p:cNvPr>
          <p:cNvSpPr txBox="1"/>
          <p:nvPr/>
        </p:nvSpPr>
        <p:spPr>
          <a:xfrm>
            <a:off x="8169570" y="1196975"/>
            <a:ext cx="3492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E.g. ‘This trip is open to all Year 10 students.’</a:t>
            </a:r>
          </a:p>
        </p:txBody>
      </p:sp>
    </p:spTree>
    <p:extLst>
      <p:ext uri="{BB962C8B-B14F-4D97-AF65-F5344CB8AC3E}">
        <p14:creationId xmlns:p14="http://schemas.microsoft.com/office/powerpoint/2010/main" val="3421914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22000" t="-9000" r="-22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AF35E0-C1BA-D0B0-F63F-8EDF35480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65065"/>
            <a:ext cx="3897701" cy="1246495"/>
          </a:xfrm>
        </p:spPr>
        <p:txBody>
          <a:bodyPr/>
          <a:lstStyle/>
          <a:p>
            <a:r>
              <a:rPr lang="en-US" dirty="0"/>
              <a:t>WHO’S OUR TOUR OPERATOR?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26EC3-245C-FFF1-48C0-A149742724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463040"/>
            <a:ext cx="6562344" cy="3218498"/>
          </a:xfrm>
        </p:spPr>
        <p:txBody>
          <a:bodyPr/>
          <a:lstStyle/>
          <a:p>
            <a:r>
              <a:rPr lang="en-GB" dirty="0">
                <a:effectLst/>
                <a:latin typeface="+mn-lt"/>
              </a:rPr>
              <a:t>Halsbury Travel: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+mn-lt"/>
              </a:rPr>
              <a:t>School &amp; </a:t>
            </a:r>
            <a:r>
              <a:rPr lang="en-GB" dirty="0">
                <a:latin typeface="+mn-lt"/>
              </a:rPr>
              <a:t>g</a:t>
            </a:r>
            <a:r>
              <a:rPr lang="en-GB" dirty="0">
                <a:effectLst/>
                <a:latin typeface="+mn-lt"/>
              </a:rPr>
              <a:t>roup </a:t>
            </a:r>
            <a:r>
              <a:rPr lang="en-GB" dirty="0">
                <a:latin typeface="+mn-lt"/>
              </a:rPr>
              <a:t>t</a:t>
            </a:r>
            <a:r>
              <a:rPr lang="en-GB" dirty="0">
                <a:effectLst/>
                <a:latin typeface="+mn-lt"/>
              </a:rPr>
              <a:t>ours </a:t>
            </a:r>
            <a:r>
              <a:rPr lang="en-GB" dirty="0">
                <a:latin typeface="+mn-lt"/>
              </a:rPr>
              <a:t>s</a:t>
            </a:r>
            <a:r>
              <a:rPr lang="en-GB" dirty="0">
                <a:effectLst/>
                <a:latin typeface="+mn-lt"/>
              </a:rPr>
              <a:t>pecialist </a:t>
            </a:r>
            <a:r>
              <a:rPr lang="en-GB" dirty="0">
                <a:latin typeface="+mn-lt"/>
              </a:rPr>
              <a:t>since 1986</a:t>
            </a:r>
            <a:endParaRPr lang="en-GB" dirty="0">
              <a:effectLst/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+mn-lt"/>
              </a:rPr>
              <a:t>Over 900 tours per year, carrying over 40,000 passengers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Fully accredited - ABTA, ABTOT, ATOL, STF &amp; </a:t>
            </a:r>
            <a:r>
              <a:rPr lang="en-GB" dirty="0" err="1">
                <a:latin typeface="+mn-lt"/>
              </a:rPr>
              <a:t>LOtC</a:t>
            </a:r>
            <a:r>
              <a:rPr lang="en-GB" dirty="0">
                <a:latin typeface="+mn-lt"/>
              </a:rPr>
              <a:t> Quality Badge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+mn-lt"/>
              </a:rPr>
              <a:t>Effective Safety Management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+mn-lt"/>
              </a:rPr>
              <a:t>Financial protection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+mn-lt"/>
              </a:rPr>
              <a:t>Comprehensive </a:t>
            </a:r>
            <a:r>
              <a:rPr lang="en-GB" dirty="0">
                <a:latin typeface="+mn-lt"/>
              </a:rPr>
              <a:t>t</a:t>
            </a:r>
            <a:r>
              <a:rPr lang="en-GB" dirty="0">
                <a:effectLst/>
                <a:latin typeface="+mn-lt"/>
              </a:rPr>
              <a:t>ravel and medical </a:t>
            </a:r>
            <a:r>
              <a:rPr lang="en-GB" dirty="0">
                <a:latin typeface="+mn-lt"/>
              </a:rPr>
              <a:t>i</a:t>
            </a:r>
            <a:r>
              <a:rPr lang="en-GB" dirty="0">
                <a:effectLst/>
                <a:latin typeface="+mn-lt"/>
              </a:rPr>
              <a:t>nsurance (if applicable)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+mn-lt"/>
              </a:rPr>
              <a:t>24-hour </a:t>
            </a:r>
            <a:r>
              <a:rPr lang="en-GB" dirty="0">
                <a:latin typeface="+mn-lt"/>
              </a:rPr>
              <a:t>e</a:t>
            </a:r>
            <a:r>
              <a:rPr lang="en-GB" dirty="0">
                <a:effectLst/>
                <a:latin typeface="+mn-lt"/>
              </a:rPr>
              <a:t>mergency </a:t>
            </a:r>
            <a:r>
              <a:rPr lang="en-GB" dirty="0">
                <a:latin typeface="+mn-lt"/>
              </a:rPr>
              <a:t>t</a:t>
            </a:r>
            <a:r>
              <a:rPr lang="en-GB" dirty="0">
                <a:effectLst/>
                <a:latin typeface="+mn-lt"/>
              </a:rPr>
              <a:t>elephone </a:t>
            </a:r>
            <a:r>
              <a:rPr lang="en-GB" dirty="0">
                <a:latin typeface="+mn-lt"/>
              </a:rPr>
              <a:t>n</a:t>
            </a:r>
            <a:r>
              <a:rPr lang="en-GB" dirty="0">
                <a:effectLst/>
                <a:latin typeface="+mn-lt"/>
              </a:rPr>
              <a:t>umber while we’re abroad</a:t>
            </a:r>
          </a:p>
        </p:txBody>
      </p:sp>
    </p:spTree>
    <p:extLst>
      <p:ext uri="{BB962C8B-B14F-4D97-AF65-F5344CB8AC3E}">
        <p14:creationId xmlns:p14="http://schemas.microsoft.com/office/powerpoint/2010/main" val="768750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itle 80">
            <a:extLst>
              <a:ext uri="{FF2B5EF4-FFF2-40B4-BE49-F238E27FC236}">
                <a16:creationId xmlns:a16="http://schemas.microsoft.com/office/drawing/2014/main" id="{71040102-72DC-C621-7B5D-A76F3A089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5480563"/>
            <a:ext cx="5078413" cy="830997"/>
          </a:xfrm>
        </p:spPr>
        <p:txBody>
          <a:bodyPr/>
          <a:lstStyle/>
          <a:p>
            <a:r>
              <a:rPr lang="en-US" dirty="0"/>
              <a:t>ACCREDITATIONS</a:t>
            </a:r>
          </a:p>
        </p:txBody>
      </p:sp>
      <p:sp>
        <p:nvSpPr>
          <p:cNvPr id="73" name="Text Placeholder 72">
            <a:extLst>
              <a:ext uri="{FF2B5EF4-FFF2-40B4-BE49-F238E27FC236}">
                <a16:creationId xmlns:a16="http://schemas.microsoft.com/office/drawing/2014/main" id="{F9405C1A-1385-9803-22B5-368E2057E0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3" y="1208087"/>
            <a:ext cx="2971800" cy="3039165"/>
          </a:xfrm>
        </p:spPr>
        <p:txBody>
          <a:bodyPr wrap="square">
            <a:spAutoFit/>
          </a:bodyPr>
          <a:lstStyle/>
          <a:p>
            <a:pPr lvl="2"/>
            <a:r>
              <a:rPr lang="en-GB" dirty="0"/>
              <a:t>School Travel Forum</a:t>
            </a:r>
          </a:p>
          <a:p>
            <a:pPr lvl="3"/>
            <a:r>
              <a:rPr lang="en-GB" dirty="0"/>
              <a:t>Halsbury is an Assured Member </a:t>
            </a:r>
            <a:br>
              <a:rPr lang="en-GB" dirty="0"/>
            </a:br>
            <a:r>
              <a:rPr lang="en-GB" dirty="0"/>
              <a:t>of the STF, which demonstrates its commitment to prioritising the health and safety of its groups.</a:t>
            </a:r>
          </a:p>
          <a:p>
            <a:pPr lvl="2"/>
            <a:r>
              <a:rPr lang="en-GB" dirty="0"/>
              <a:t>Council for Learning Outside </a:t>
            </a:r>
            <a:br>
              <a:rPr lang="en-GB" dirty="0"/>
            </a:br>
            <a:r>
              <a:rPr lang="en-GB" dirty="0"/>
              <a:t>the Classroom (</a:t>
            </a:r>
            <a:r>
              <a:rPr lang="en-GB" dirty="0" err="1"/>
              <a:t>CLOtC</a:t>
            </a:r>
            <a:r>
              <a:rPr lang="en-GB" dirty="0"/>
              <a:t>)</a:t>
            </a:r>
          </a:p>
          <a:p>
            <a:pPr lvl="3"/>
            <a:r>
              <a:rPr lang="en-GB" dirty="0"/>
              <a:t>Halsbury has been awarded the Learning Outside the Classroom Quality Badge, which demonstrates its commitment to offering activities that are safe and beneficial to learning.</a:t>
            </a:r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F624EF01-33C0-382A-0FA6-0022E83E1A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32288" y="1208087"/>
            <a:ext cx="3125787" cy="3731663"/>
          </a:xfrm>
        </p:spPr>
        <p:txBody>
          <a:bodyPr>
            <a:spAutoFit/>
          </a:bodyPr>
          <a:lstStyle/>
          <a:p>
            <a:pPr lvl="2"/>
            <a:r>
              <a:rPr lang="en-US" dirty="0"/>
              <a:t>Association of British Travel Agents (ABTA)</a:t>
            </a:r>
          </a:p>
          <a:p>
            <a:pPr lvl="3"/>
            <a:r>
              <a:rPr lang="en-US" dirty="0"/>
              <a:t>Halsbury’s also a Member of ABTA, which means they’re obliged to maintain a high standard of service to us by </a:t>
            </a:r>
            <a:br>
              <a:rPr lang="en-US" dirty="0"/>
            </a:br>
            <a:r>
              <a:rPr lang="en-US" dirty="0"/>
              <a:t>ABTA’s Code of Conduct. </a:t>
            </a:r>
          </a:p>
          <a:p>
            <a:pPr lvl="2"/>
            <a:r>
              <a:rPr lang="en-US" dirty="0"/>
              <a:t>Air Travel </a:t>
            </a:r>
            <a:r>
              <a:rPr lang="en-US" dirty="0" err="1"/>
              <a:t>Organiser’s</a:t>
            </a:r>
            <a:r>
              <a:rPr lang="en-US" dirty="0"/>
              <a:t> </a:t>
            </a:r>
            <a:r>
              <a:rPr lang="en-US" dirty="0" err="1"/>
              <a:t>Licence</a:t>
            </a:r>
            <a:endParaRPr lang="en-US" dirty="0"/>
          </a:p>
          <a:p>
            <a:pPr lvl="3"/>
            <a:r>
              <a:rPr lang="en-US" dirty="0"/>
              <a:t>ATOL is a financial protection scheme that specifically covers air package holidays. If a company that holds an ATOL (like Halsbury) fails, the scheme ensures minimal disruption is caused to passengers already abroad and those who haven’t travelled yet receive a </a:t>
            </a:r>
            <a:br>
              <a:rPr lang="en-US" dirty="0"/>
            </a:br>
            <a:r>
              <a:rPr lang="en-US" dirty="0"/>
              <a:t>full refund.</a:t>
            </a:r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D88D6B10-006B-C5AE-9127-865D91ECDB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56588" y="1208087"/>
            <a:ext cx="3273425" cy="2949397"/>
          </a:xfrm>
        </p:spPr>
        <p:txBody>
          <a:bodyPr/>
          <a:lstStyle/>
          <a:p>
            <a:pPr lvl="2"/>
            <a:r>
              <a:rPr lang="en-US" dirty="0"/>
              <a:t>Association of Bonded Travel </a:t>
            </a:r>
            <a:r>
              <a:rPr lang="en-US" dirty="0" err="1"/>
              <a:t>Organisers</a:t>
            </a:r>
            <a:r>
              <a:rPr lang="en-US" dirty="0"/>
              <a:t> </a:t>
            </a:r>
            <a:r>
              <a:rPr lang="en-US"/>
              <a:t>Trust (</a:t>
            </a:r>
            <a:r>
              <a:rPr lang="en-US" dirty="0"/>
              <a:t>ABTOT)</a:t>
            </a:r>
          </a:p>
          <a:p>
            <a:pPr lvl="3"/>
            <a:r>
              <a:rPr lang="en-US" dirty="0"/>
              <a:t>ABTOT provides financial protection under The Package Travel and Linked Travel Arrangements Regulations 2018 for Halsbury Travel (5493). In the event of their insolvency, protection is provided for non-flight packages.</a:t>
            </a:r>
          </a:p>
          <a:p>
            <a:pPr lvl="3"/>
            <a:r>
              <a:rPr lang="en-US" dirty="0"/>
              <a:t>ABTOT cover provides for a refund if we’ve not yet travelled or repatriation if transportation was included in our package. 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1A236F82-6BC9-E56D-D80A-F12FF36C2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874" y="5894036"/>
            <a:ext cx="3982974" cy="41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9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3197A-4738-E8E5-52E2-2021B38083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85655" y="765175"/>
            <a:ext cx="3492500" cy="2961067"/>
          </a:xfrm>
        </p:spPr>
        <p:txBody>
          <a:bodyPr>
            <a:spAutoFit/>
          </a:bodyPr>
          <a:lstStyle/>
          <a:p>
            <a:pPr>
              <a:lnSpc>
                <a:spcPts val="2200"/>
              </a:lnSpc>
              <a:spcBef>
                <a:spcPts val="0"/>
              </a:spcBef>
              <a:spcAft>
                <a:spcPts val="2000"/>
              </a:spcAft>
            </a:pPr>
            <a:r>
              <a:rPr lang="en-GB" dirty="0">
                <a:effectLst/>
                <a:latin typeface="Epilogue Medium" pitchFamily="2" charset="77"/>
              </a:rPr>
              <a:t>Local language speaker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2000"/>
              </a:spcAft>
            </a:pPr>
            <a:r>
              <a:rPr lang="en-GB" dirty="0">
                <a:effectLst/>
                <a:latin typeface="Epilogue Medium" pitchFamily="2" charset="77"/>
              </a:rPr>
              <a:t>Resort knowledge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2000"/>
              </a:spcAft>
            </a:pPr>
            <a:r>
              <a:rPr lang="en-GB" dirty="0">
                <a:effectLst/>
                <a:latin typeface="Epilogue Medium" pitchFamily="2" charset="77"/>
              </a:rPr>
              <a:t>Emergency liaison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2000"/>
              </a:spcAft>
            </a:pPr>
            <a:r>
              <a:rPr lang="en-GB" dirty="0">
                <a:effectLst/>
                <a:latin typeface="Epilogue Medium" pitchFamily="2" charset="77"/>
              </a:rPr>
              <a:t>Problem solver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2000"/>
              </a:spcAft>
            </a:pPr>
            <a:r>
              <a:rPr lang="en-GB" dirty="0">
                <a:effectLst/>
                <a:latin typeface="Epilogue Medium" pitchFamily="2" charset="77"/>
              </a:rPr>
              <a:t>Evening events coordinator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2000"/>
              </a:spcAft>
            </a:pPr>
            <a:r>
              <a:rPr lang="en-GB" dirty="0">
                <a:effectLst/>
                <a:latin typeface="Epilogue Medium" pitchFamily="2" charset="77"/>
              </a:rPr>
              <a:t>Friendly and approachable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C002E8-E7EA-85D8-21C1-3E6FDBC41FEF}"/>
              </a:ext>
            </a:extLst>
          </p:cNvPr>
          <p:cNvSpPr/>
          <p:nvPr/>
        </p:nvSpPr>
        <p:spPr>
          <a:xfrm>
            <a:off x="5900927" y="4200057"/>
            <a:ext cx="4619625" cy="18471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B4E925-2E79-9B2B-A2E6-5737B9AD0C89}"/>
              </a:ext>
            </a:extLst>
          </p:cNvPr>
          <p:cNvSpPr txBox="1"/>
          <p:nvPr/>
        </p:nvSpPr>
        <p:spPr>
          <a:xfrm>
            <a:off x="6204142" y="4882076"/>
            <a:ext cx="39306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/>
              <a:t>OUR REP MADE OUR TRIP. HE WAS ABSOLUTELY AMAZING!”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0B75BF-B841-7279-8FD1-02218D8AE5DC}"/>
              </a:ext>
            </a:extLst>
          </p:cNvPr>
          <p:cNvSpPr/>
          <p:nvPr/>
        </p:nvSpPr>
        <p:spPr>
          <a:xfrm>
            <a:off x="328613" y="5286375"/>
            <a:ext cx="2886075" cy="6096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0A137E-15BD-56EC-70CC-B89E784AC315}"/>
              </a:ext>
            </a:extLst>
          </p:cNvPr>
          <p:cNvSpPr/>
          <p:nvPr/>
        </p:nvSpPr>
        <p:spPr>
          <a:xfrm>
            <a:off x="328613" y="5757861"/>
            <a:ext cx="4200526" cy="6096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16890-B47E-8C17-B17C-C4DEC2484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80563"/>
            <a:ext cx="4086226" cy="830997"/>
          </a:xfrm>
          <a:noFill/>
        </p:spPr>
        <p:txBody>
          <a:bodyPr/>
          <a:lstStyle/>
          <a:p>
            <a:r>
              <a:rPr lang="en-US" dirty="0"/>
              <a:t>HALSBURY</a:t>
            </a:r>
            <a:br>
              <a:rPr lang="en-US" dirty="0"/>
            </a:br>
            <a:r>
              <a:rPr lang="en-US" dirty="0"/>
              <a:t>REPRESENTATIVE</a:t>
            </a:r>
          </a:p>
        </p:txBody>
      </p:sp>
      <p:pic>
        <p:nvPicPr>
          <p:cNvPr id="12" name="Picture 11" descr="A black quote on a black background&#10;&#10;Description automatically generated">
            <a:extLst>
              <a:ext uri="{FF2B5EF4-FFF2-40B4-BE49-F238E27FC236}">
                <a16:creationId xmlns:a16="http://schemas.microsoft.com/office/drawing/2014/main" id="{2E830B91-D203-1737-47AE-8DF70FC31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143" y="4440826"/>
            <a:ext cx="387350" cy="3426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C3C909A-FEBB-3BFC-7E3E-6B637336D904}"/>
              </a:ext>
            </a:extLst>
          </p:cNvPr>
          <p:cNvSpPr txBox="1"/>
          <p:nvPr/>
        </p:nvSpPr>
        <p:spPr>
          <a:xfrm>
            <a:off x="6204141" y="5311006"/>
            <a:ext cx="3760787" cy="4358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endParaRPr lang="en-US" sz="1200" b="1" dirty="0"/>
          </a:p>
          <a:p>
            <a:pPr>
              <a:lnSpc>
                <a:spcPts val="1800"/>
              </a:lnSpc>
            </a:pPr>
            <a:r>
              <a:rPr lang="en-US" sz="1200" b="1" dirty="0"/>
              <a:t>King Edward VI Academy, </a:t>
            </a:r>
            <a:r>
              <a:rPr lang="en-US" sz="1200" dirty="0"/>
              <a:t>February 2024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16FDCE4-E569-5357-C862-D6E2C610D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94924" y="782530"/>
            <a:ext cx="373236" cy="36058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7A42138-11A8-BE2F-E81E-688D3BCEE6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72783" y="1824622"/>
            <a:ext cx="417518" cy="36058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254E9872-98BB-D4E2-1F84-82DDBA6E9C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04413" y="3400412"/>
            <a:ext cx="354258" cy="35425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8DD9B1AA-472D-6C12-2FB7-80FA585787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10739" y="1303576"/>
            <a:ext cx="341606" cy="36058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158CF5D2-2B33-F47D-4B69-68B256E867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391762" y="2879366"/>
            <a:ext cx="379561" cy="360583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3B35152-16D7-CAC3-4389-9785D5D9DA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366457" y="2345668"/>
            <a:ext cx="430170" cy="37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42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7D384-7155-755E-684F-662338586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77728"/>
            <a:ext cx="5078413" cy="830997"/>
          </a:xfrm>
        </p:spPr>
        <p:txBody>
          <a:bodyPr/>
          <a:lstStyle/>
          <a:p>
            <a:r>
              <a:rPr lang="en-US" sz="3000" b="1" dirty="0"/>
              <a:t>ANYTHING ELSE WE SHOULD KNOW?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E0374D-1B88-24F1-2152-7C498DD4C21F}"/>
              </a:ext>
            </a:extLst>
          </p:cNvPr>
          <p:cNvSpPr txBox="1"/>
          <p:nvPr/>
        </p:nvSpPr>
        <p:spPr>
          <a:xfrm>
            <a:off x="356839" y="683699"/>
            <a:ext cx="6096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Relevant info on passport validity, visas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Info on GHIC – free via the NHS website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Inform them that they will need to make you aware of any medical conditions/special dietary requirements that their child has as soon as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much spending money should my child bring and in what currency?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Info on ski hire – what measurements you’ll need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061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37CEDBB-1C27-58D1-5DE9-F57C23621208}"/>
              </a:ext>
            </a:extLst>
          </p:cNvPr>
          <p:cNvSpPr txBox="1"/>
          <p:nvPr/>
        </p:nvSpPr>
        <p:spPr>
          <a:xfrm>
            <a:off x="442913" y="5293062"/>
            <a:ext cx="5539026" cy="101566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3000" b="1" dirty="0"/>
              <a:t>ANYTHING ELSE WE SHOULD KNOW?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5DBEC5-5AD4-9E64-4F42-9B7808520A19}"/>
              </a:ext>
            </a:extLst>
          </p:cNvPr>
          <p:cNvSpPr txBox="1"/>
          <p:nvPr/>
        </p:nvSpPr>
        <p:spPr>
          <a:xfrm>
            <a:off x="6210062" y="662878"/>
            <a:ext cx="46305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What ski clothing/equipment will I need to provide my child with?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7E92A1-DBA1-FB22-E636-A98C954F9454}"/>
              </a:ext>
            </a:extLst>
          </p:cNvPr>
          <p:cNvSpPr txBox="1"/>
          <p:nvPr/>
        </p:nvSpPr>
        <p:spPr>
          <a:xfrm>
            <a:off x="6210062" y="1434322"/>
            <a:ext cx="5879454" cy="5022272"/>
          </a:xfrm>
          <a:prstGeom prst="rect">
            <a:avLst/>
          </a:prstGeom>
          <a:noFill/>
        </p:spPr>
        <p:txBody>
          <a:bodyPr wrap="square" numCol="1" spcCol="18000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Ski jacket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Thermals/base layers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Tube socks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Fleece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Salopettes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Waterproof gloves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Scarf or buff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Woolly hat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Goggles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Suncream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Snow boots or walking shoes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180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t="-16000" r="20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7D0399B-9217-769C-667A-9EFB3863A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675" y="5771449"/>
            <a:ext cx="5078413" cy="779014"/>
          </a:xfrm>
          <a:solidFill>
            <a:schemeClr val="accent2"/>
          </a:solidFill>
        </p:spPr>
        <p:txBody>
          <a:bodyPr lIns="180000" tIns="180000" rIns="180000" bIns="180000"/>
          <a:lstStyle/>
          <a:p>
            <a:r>
              <a:rPr lang="en-US" dirty="0">
                <a:solidFill>
                  <a:schemeClr val="bg1"/>
                </a:solidFill>
              </a:rPr>
              <a:t>WHAT HAPPENS NOW?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056A01-A41D-D5CC-0CF6-C366DAAE213D}"/>
              </a:ext>
            </a:extLst>
          </p:cNvPr>
          <p:cNvSpPr txBox="1"/>
          <p:nvPr/>
        </p:nvSpPr>
        <p:spPr>
          <a:xfrm>
            <a:off x="6310312" y="1196975"/>
            <a:ext cx="507841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To secure your child’s place on the trip, please return the signed permission slip with the initial deposit payment of £… by ….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>
              <a:latin typeface="+mn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The balance of £… must be paid by …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>
              <a:latin typeface="+mn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Please make sure that your child’s passport and visa (if applicable) meet all requirements. </a:t>
            </a:r>
          </a:p>
        </p:txBody>
      </p:sp>
    </p:spTree>
    <p:extLst>
      <p:ext uri="{BB962C8B-B14F-4D97-AF65-F5344CB8AC3E}">
        <p14:creationId xmlns:p14="http://schemas.microsoft.com/office/powerpoint/2010/main" val="3620202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16000" t="-17000" r="-16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65F4EAA-0F44-C146-C5E0-8143284F159A}"/>
              </a:ext>
            </a:extLst>
          </p:cNvPr>
          <p:cNvSpPr/>
          <p:nvPr/>
        </p:nvSpPr>
        <p:spPr>
          <a:xfrm rot="60000">
            <a:off x="193405" y="261992"/>
            <a:ext cx="4286791" cy="36360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skiing down a slope&#10;&#10;Description automatically generated">
            <a:extLst>
              <a:ext uri="{FF2B5EF4-FFF2-40B4-BE49-F238E27FC236}">
                <a16:creationId xmlns:a16="http://schemas.microsoft.com/office/drawing/2014/main" id="{2820EDEB-C3AD-7CE1-5A04-3B796EF0BF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00" t="10291" r="17873" b="5765"/>
          <a:stretch/>
        </p:blipFill>
        <p:spPr>
          <a:xfrm>
            <a:off x="337491" y="406750"/>
            <a:ext cx="3994797" cy="34047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E8FA22-4AA2-F89F-285D-57A543E3A8F4}"/>
              </a:ext>
            </a:extLst>
          </p:cNvPr>
          <p:cNvSpPr/>
          <p:nvPr/>
        </p:nvSpPr>
        <p:spPr>
          <a:xfrm rot="60000">
            <a:off x="2503448" y="2200565"/>
            <a:ext cx="5146917" cy="34872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group of people on a snowy mountain&#10;&#10;Description automatically generated">
            <a:extLst>
              <a:ext uri="{FF2B5EF4-FFF2-40B4-BE49-F238E27FC236}">
                <a16:creationId xmlns:a16="http://schemas.microsoft.com/office/drawing/2014/main" id="{316C4C09-74C8-9ED8-67BC-7E48AA152A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7740" y="2330700"/>
            <a:ext cx="4815929" cy="32088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4DBB4B-1017-6332-4A52-0FF379299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5896062"/>
            <a:ext cx="5078413" cy="415498"/>
          </a:xfrm>
        </p:spPr>
        <p:txBody>
          <a:bodyPr/>
          <a:lstStyle/>
          <a:p>
            <a:r>
              <a:rPr lang="en-US" dirty="0"/>
              <a:t>ANY QUESTIONS?</a:t>
            </a:r>
          </a:p>
        </p:txBody>
      </p:sp>
      <p:pic>
        <p:nvPicPr>
          <p:cNvPr id="7" name="Picture 6" descr="A pink circle with white text and snowflake&#10;&#10;Description automatically generated">
            <a:extLst>
              <a:ext uri="{FF2B5EF4-FFF2-40B4-BE49-F238E27FC236}">
                <a16:creationId xmlns:a16="http://schemas.microsoft.com/office/drawing/2014/main" id="{4451702C-B591-EBC4-18A9-7B790C4C6E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6824" y="1125559"/>
            <a:ext cx="1663653" cy="166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2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254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CCF7B23-BD73-575F-35BD-8E7249F04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5480563"/>
            <a:ext cx="5078413" cy="830997"/>
          </a:xfrm>
        </p:spPr>
        <p:txBody>
          <a:bodyPr/>
          <a:lstStyle/>
          <a:p>
            <a:r>
              <a:rPr lang="en-US" dirty="0"/>
              <a:t>WHAT ARE WE HERE TO TALK ABOUT?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ABA406-7C6F-05D8-ABAB-A3191AA7E1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2" y="1196975"/>
            <a:ext cx="5784893" cy="3631059"/>
          </a:xfrm>
        </p:spPr>
        <p:txBody>
          <a:bodyPr/>
          <a:lstStyle/>
          <a:p>
            <a:pPr marL="342900" lvl="3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Where, when and why are we going?</a:t>
            </a:r>
          </a:p>
          <a:p>
            <a:pPr marL="342900" lvl="3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does the resort offer?</a:t>
            </a:r>
          </a:p>
          <a:p>
            <a:pPr marL="342900" lvl="3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Where are we staying?</a:t>
            </a:r>
          </a:p>
          <a:p>
            <a:pPr marL="342900" lvl="3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much and who can go?</a:t>
            </a:r>
          </a:p>
          <a:p>
            <a:pPr marL="342900" lvl="3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Who’s our tour operator?</a:t>
            </a:r>
          </a:p>
          <a:p>
            <a:pPr marL="342900" lvl="3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Anything else we should know?</a:t>
            </a:r>
          </a:p>
          <a:p>
            <a:pPr marL="342900" lvl="3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happens now?</a:t>
            </a:r>
          </a:p>
          <a:p>
            <a:pPr marL="342900" lvl="3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Any questions?</a:t>
            </a:r>
          </a:p>
        </p:txBody>
      </p:sp>
      <p:pic>
        <p:nvPicPr>
          <p:cNvPr id="8" name="Picture Placeholder 7" descr="A group of people skiing on snow&#10;&#10;Description automatically generated">
            <a:extLst>
              <a:ext uri="{FF2B5EF4-FFF2-40B4-BE49-F238E27FC236}">
                <a16:creationId xmlns:a16="http://schemas.microsoft.com/office/drawing/2014/main" id="{079D9BEC-325E-E8D1-205B-55DEB40398B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26342" r="263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527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0EB61-652C-8857-F920-EEE09518E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WHERE, WHEN AND WHY ARE WE GOING?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9EDC4A-438E-6520-CE5B-273224601A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3" y="1431296"/>
            <a:ext cx="3527425" cy="304699"/>
          </a:xfrm>
        </p:spPr>
        <p:txBody>
          <a:bodyPr/>
          <a:lstStyle/>
          <a:p>
            <a:r>
              <a:rPr lang="en-US" dirty="0"/>
              <a:t>Where?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ED2904F-DB74-9246-A4F7-38FCD3774A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32288" y="1431296"/>
            <a:ext cx="3527425" cy="304699"/>
          </a:xfrm>
        </p:spPr>
        <p:txBody>
          <a:bodyPr/>
          <a:lstStyle/>
          <a:p>
            <a:r>
              <a:rPr lang="en-US" dirty="0"/>
              <a:t>When?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CC956FA-3EBB-3E66-FE6C-F50F0834F47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56587" y="1431296"/>
            <a:ext cx="3492499" cy="304699"/>
          </a:xfrm>
        </p:spPr>
        <p:txBody>
          <a:bodyPr/>
          <a:lstStyle/>
          <a:p>
            <a:r>
              <a:rPr lang="en-US" dirty="0"/>
              <a:t>Why?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A19CEB-2FE2-A69D-7258-C21C2B340003}"/>
              </a:ext>
            </a:extLst>
          </p:cNvPr>
          <p:cNvSpPr txBox="1"/>
          <p:nvPr/>
        </p:nvSpPr>
        <p:spPr>
          <a:xfrm>
            <a:off x="352076" y="2046805"/>
            <a:ext cx="3527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[Destination]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9B08FF-7721-966F-8C5C-FA51A6D189FA}"/>
              </a:ext>
            </a:extLst>
          </p:cNvPr>
          <p:cNvSpPr txBox="1"/>
          <p:nvPr/>
        </p:nvSpPr>
        <p:spPr>
          <a:xfrm>
            <a:off x="4209513" y="2004418"/>
            <a:ext cx="3527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[Dates, departure and return times]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898C84-1403-7551-6506-2B7C158697E4}"/>
              </a:ext>
            </a:extLst>
          </p:cNvPr>
          <p:cNvSpPr txBox="1"/>
          <p:nvPr/>
        </p:nvSpPr>
        <p:spPr>
          <a:xfrm>
            <a:off x="8194117" y="2046805"/>
            <a:ext cx="3492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[Aim of the tour]</a:t>
            </a:r>
          </a:p>
        </p:txBody>
      </p:sp>
    </p:spTree>
    <p:extLst>
      <p:ext uri="{BB962C8B-B14F-4D97-AF65-F5344CB8AC3E}">
        <p14:creationId xmlns:p14="http://schemas.microsoft.com/office/powerpoint/2010/main" val="1250935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CCF7B23-BD73-575F-35BD-8E7249F04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5480563"/>
            <a:ext cx="5078413" cy="830997"/>
          </a:xfrm>
        </p:spPr>
        <p:txBody>
          <a:bodyPr/>
          <a:lstStyle/>
          <a:p>
            <a:r>
              <a:rPr lang="en-US" dirty="0"/>
              <a:t>WHAT DOES THE RESORT OFFER?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ABA406-7C6F-05D8-ABAB-A3191AA7E1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3" y="1196975"/>
            <a:ext cx="3492500" cy="807913"/>
          </a:xfrm>
        </p:spPr>
        <p:txBody>
          <a:bodyPr/>
          <a:lstStyle/>
          <a:p>
            <a:pPr lvl="2"/>
            <a:r>
              <a:rPr lang="en-US" sz="2200" dirty="0">
                <a:solidFill>
                  <a:schemeClr val="accent6"/>
                </a:solidFill>
              </a:rPr>
              <a:t>Resort Name</a:t>
            </a:r>
          </a:p>
          <a:p>
            <a:pPr lvl="2"/>
            <a:endParaRPr lang="en-US" sz="2200" dirty="0"/>
          </a:p>
          <a:p>
            <a:pPr lvl="3"/>
            <a:r>
              <a:rPr lang="en-US" sz="1600" dirty="0"/>
              <a:t>[Insert resort name here]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E084EF5-024B-069F-F421-5F2A1B520E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32288" y="1196975"/>
            <a:ext cx="3527425" cy="1269578"/>
          </a:xfrm>
        </p:spPr>
        <p:txBody>
          <a:bodyPr/>
          <a:lstStyle/>
          <a:p>
            <a:pPr lvl="2"/>
            <a:r>
              <a:rPr lang="en-US" sz="2200" dirty="0">
                <a:solidFill>
                  <a:schemeClr val="accent6"/>
                </a:solidFill>
              </a:rPr>
              <a:t>Resort Stats</a:t>
            </a:r>
          </a:p>
          <a:p>
            <a:pPr lvl="2"/>
            <a:endParaRPr lang="en-US" sz="1600" dirty="0"/>
          </a:p>
          <a:p>
            <a:pPr lvl="3"/>
            <a:r>
              <a:rPr lang="en-US" sz="1600" dirty="0"/>
              <a:t>[Use resort stats from your quote – also available on halsbury.com/ski]</a:t>
            </a:r>
          </a:p>
        </p:txBody>
      </p:sp>
      <p:pic>
        <p:nvPicPr>
          <p:cNvPr id="13" name="Picture Placeholder 12" descr="A group of people skiing on a snowy mountain&#10;&#10;Description automatically generated">
            <a:extLst>
              <a:ext uri="{FF2B5EF4-FFF2-40B4-BE49-F238E27FC236}">
                <a16:creationId xmlns:a16="http://schemas.microsoft.com/office/drawing/2014/main" id="{F397E288-6A49-DF88-10E7-3D74C937A18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26329" r="263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00414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B0DC644C-C87C-2A08-F04A-25E699E333E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/>
          <a:srcRect l="-98" t="11869" r="-202" b="12217"/>
          <a:stretch/>
        </p:blipFill>
        <p:spPr>
          <a:xfrm>
            <a:off x="432000" y="396000"/>
            <a:ext cx="11340000" cy="603829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EB73A0-DF42-3125-4B89-9613FE72D26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lIns="180000" tIns="180000" rIns="180000" bIns="180000"/>
          <a:lstStyle/>
          <a:p>
            <a:r>
              <a:rPr lang="en-US" dirty="0"/>
              <a:t>PISTE MAP</a:t>
            </a:r>
          </a:p>
        </p:txBody>
      </p:sp>
    </p:spTree>
    <p:extLst>
      <p:ext uri="{BB962C8B-B14F-4D97-AF65-F5344CB8AC3E}">
        <p14:creationId xmlns:p14="http://schemas.microsoft.com/office/powerpoint/2010/main" val="1694304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4FFC97-771D-DC55-C26C-5302096C3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5896062"/>
            <a:ext cx="5078413" cy="415498"/>
          </a:xfrm>
        </p:spPr>
        <p:txBody>
          <a:bodyPr/>
          <a:lstStyle/>
          <a:p>
            <a:r>
              <a:rPr lang="en-US" dirty="0"/>
              <a:t>APRÉS SKI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30C6AC-8B8F-101A-45EB-AB148BD5AE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3" y="765175"/>
            <a:ext cx="3492500" cy="304699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Activity 1</a:t>
            </a:r>
          </a:p>
        </p:txBody>
      </p:sp>
      <p:pic>
        <p:nvPicPr>
          <p:cNvPr id="11" name="Picture Placeholder 10" descr="A person bowling in a bowling alley&#10;&#10;Description automatically generated">
            <a:extLst>
              <a:ext uri="{FF2B5EF4-FFF2-40B4-BE49-F238E27FC236}">
                <a16:creationId xmlns:a16="http://schemas.microsoft.com/office/drawing/2014/main" id="{69F72101-900E-EE27-ED3D-2184409B265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9911" r="9911"/>
          <a:stretch>
            <a:fillRect/>
          </a:stretch>
        </p:blipFill>
        <p:spPr>
          <a:xfrm>
            <a:off x="5521325" y="765175"/>
            <a:ext cx="6670675" cy="554355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EB03CC-D45E-4356-CCC8-E4A9D1763B5E}"/>
              </a:ext>
            </a:extLst>
          </p:cNvPr>
          <p:cNvSpPr txBox="1"/>
          <p:nvPr/>
        </p:nvSpPr>
        <p:spPr>
          <a:xfrm>
            <a:off x="-1058917" y="1237620"/>
            <a:ext cx="3781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3"/>
            <a:r>
              <a:rPr lang="en-US" sz="1800" dirty="0"/>
              <a:t>[short description]</a:t>
            </a:r>
          </a:p>
        </p:txBody>
      </p:sp>
    </p:spTree>
    <p:extLst>
      <p:ext uri="{BB962C8B-B14F-4D97-AF65-F5344CB8AC3E}">
        <p14:creationId xmlns:p14="http://schemas.microsoft.com/office/powerpoint/2010/main" val="1681715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4FFC97-771D-DC55-C26C-5302096C3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5896062"/>
            <a:ext cx="5078413" cy="415498"/>
          </a:xfrm>
        </p:spPr>
        <p:txBody>
          <a:bodyPr/>
          <a:lstStyle/>
          <a:p>
            <a:r>
              <a:rPr lang="en-US" dirty="0"/>
              <a:t>APRÉS SKI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30C6AC-8B8F-101A-45EB-AB148BD5AE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3" y="765175"/>
            <a:ext cx="3492500" cy="304699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Activity 2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69F72101-900E-EE27-ED3D-2184409B265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9904" r="9904"/>
          <a:stretch/>
        </p:blipFill>
        <p:spPr>
          <a:xfrm>
            <a:off x="5521325" y="765175"/>
            <a:ext cx="6670675" cy="554355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EB03CC-D45E-4356-CCC8-E4A9D1763B5E}"/>
              </a:ext>
            </a:extLst>
          </p:cNvPr>
          <p:cNvSpPr txBox="1"/>
          <p:nvPr/>
        </p:nvSpPr>
        <p:spPr>
          <a:xfrm>
            <a:off x="-1058917" y="1237620"/>
            <a:ext cx="3781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3"/>
            <a:r>
              <a:rPr lang="en-US" sz="1800" dirty="0"/>
              <a:t>[short description]</a:t>
            </a:r>
          </a:p>
        </p:txBody>
      </p:sp>
    </p:spTree>
    <p:extLst>
      <p:ext uri="{BB962C8B-B14F-4D97-AF65-F5344CB8AC3E}">
        <p14:creationId xmlns:p14="http://schemas.microsoft.com/office/powerpoint/2010/main" val="3310207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4FFC97-771D-DC55-C26C-5302096C3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5896062"/>
            <a:ext cx="5078413" cy="415498"/>
          </a:xfrm>
        </p:spPr>
        <p:txBody>
          <a:bodyPr/>
          <a:lstStyle/>
          <a:p>
            <a:r>
              <a:rPr lang="en-US" dirty="0"/>
              <a:t>APRÉS SKI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30C6AC-8B8F-101A-45EB-AB148BD5AE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3" y="765175"/>
            <a:ext cx="3492500" cy="304699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Activity 3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69F72101-900E-EE27-ED3D-2184409B265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9911" r="9911"/>
          <a:stretch/>
        </p:blipFill>
        <p:spPr>
          <a:xfrm>
            <a:off x="5521325" y="765175"/>
            <a:ext cx="6670675" cy="554355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EB03CC-D45E-4356-CCC8-E4A9D1763B5E}"/>
              </a:ext>
            </a:extLst>
          </p:cNvPr>
          <p:cNvSpPr txBox="1"/>
          <p:nvPr/>
        </p:nvSpPr>
        <p:spPr>
          <a:xfrm>
            <a:off x="-1058917" y="1237620"/>
            <a:ext cx="3781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3"/>
            <a:r>
              <a:rPr lang="en-US" sz="1800" dirty="0"/>
              <a:t>[short description]</a:t>
            </a:r>
          </a:p>
        </p:txBody>
      </p:sp>
    </p:spTree>
    <p:extLst>
      <p:ext uri="{BB962C8B-B14F-4D97-AF65-F5344CB8AC3E}">
        <p14:creationId xmlns:p14="http://schemas.microsoft.com/office/powerpoint/2010/main" val="2626819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4000" t="-9000" r="-24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AB68F6-067D-5E5A-CB8C-7ADB87D2E4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3" y="1668817"/>
            <a:ext cx="6572250" cy="650563"/>
          </a:xfrm>
        </p:spPr>
        <p:txBody>
          <a:bodyPr wrap="square">
            <a:spAutoFit/>
          </a:bodyPr>
          <a:lstStyle/>
          <a:p>
            <a:pPr lvl="1"/>
            <a:r>
              <a:rPr lang="en-GB" dirty="0"/>
              <a:t>[Insert hotel name here]</a:t>
            </a:r>
          </a:p>
          <a:p>
            <a:pPr lvl="1"/>
            <a:r>
              <a:rPr lang="en-GB" dirty="0"/>
              <a:t>This large 3* hotel is located ...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80E10F-D180-5070-DEF7-1F322488A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5480563"/>
            <a:ext cx="5078413" cy="830997"/>
          </a:xfrm>
        </p:spPr>
        <p:txBody>
          <a:bodyPr/>
          <a:lstStyle/>
          <a:p>
            <a:r>
              <a:rPr lang="en-US" dirty="0"/>
              <a:t>WHERE ARE WE STAYING?</a:t>
            </a:r>
          </a:p>
        </p:txBody>
      </p:sp>
      <p:pic>
        <p:nvPicPr>
          <p:cNvPr id="8" name="Picture 7" descr="A pink circle with white text and snowflake&#10;&#10;Description automatically generated">
            <a:extLst>
              <a:ext uri="{FF2B5EF4-FFF2-40B4-BE49-F238E27FC236}">
                <a16:creationId xmlns:a16="http://schemas.microsoft.com/office/drawing/2014/main" id="{6A9A1BE1-79E7-FE6D-D8B1-D176D93DC4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862"/>
          <a:stretch/>
        </p:blipFill>
        <p:spPr>
          <a:xfrm>
            <a:off x="4979988" y="5731465"/>
            <a:ext cx="1873250" cy="1126535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733FD56-0BE1-5CFE-6F3C-6767244F7041}"/>
              </a:ext>
            </a:extLst>
          </p:cNvPr>
          <p:cNvSpPr txBox="1">
            <a:spLocks/>
          </p:cNvSpPr>
          <p:nvPr/>
        </p:nvSpPr>
        <p:spPr>
          <a:xfrm>
            <a:off x="1812926" y="3248211"/>
            <a:ext cx="4103687" cy="718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-285750" algn="l" defTabSz="914400" rtl="0" eaLnBrk="1" latinLnBrk="0" hangingPunct="1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GB" sz="1600" dirty="0">
                <a:solidFill>
                  <a:schemeClr val="bg1"/>
                </a:solidFill>
                <a:effectLst/>
                <a:latin typeface="+mn-lt"/>
              </a:rPr>
              <a:t>Rooms</a:t>
            </a:r>
          </a:p>
          <a:p>
            <a:pPr lvl="3"/>
            <a:r>
              <a:rPr lang="en-GB" sz="1600" dirty="0">
                <a:solidFill>
                  <a:srgbClr val="1C1B19"/>
                </a:solidFill>
              </a:rPr>
              <a:t>[Use the text and images from your quote or create your own description]</a:t>
            </a:r>
            <a:endParaRPr lang="en-GB" sz="1600" dirty="0">
              <a:solidFill>
                <a:srgbClr val="1C1B19"/>
              </a:solidFill>
              <a:effectLst/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A44E5BE-47DC-D6B5-2500-E9FFDEB5582D}"/>
              </a:ext>
            </a:extLst>
          </p:cNvPr>
          <p:cNvSpPr txBox="1">
            <a:spLocks/>
          </p:cNvSpPr>
          <p:nvPr/>
        </p:nvSpPr>
        <p:spPr>
          <a:xfrm>
            <a:off x="1812926" y="4405498"/>
            <a:ext cx="4103687" cy="718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-285750" algn="l" defTabSz="914400" rtl="0" eaLnBrk="1" latinLnBrk="0" hangingPunct="1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GB" sz="1600" dirty="0">
                <a:solidFill>
                  <a:schemeClr val="bg1"/>
                </a:solidFill>
                <a:effectLst/>
                <a:latin typeface="+mn-lt"/>
              </a:rPr>
              <a:t>Meals</a:t>
            </a:r>
          </a:p>
          <a:p>
            <a:pPr lvl="3"/>
            <a:r>
              <a:rPr lang="en-GB" sz="1600" dirty="0">
                <a:solidFill>
                  <a:srgbClr val="1C1B19"/>
                </a:solidFill>
              </a:rPr>
              <a:t>[Use the text and images from your quote or create your own description]</a:t>
            </a:r>
            <a:endParaRPr lang="en-GB" sz="1600" dirty="0">
              <a:solidFill>
                <a:srgbClr val="1C1B19"/>
              </a:solidFill>
              <a:effectLst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A8D2FAC-612C-71FB-6F1D-118065179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6608" y="4405498"/>
            <a:ext cx="804191" cy="41549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6BE1345-D090-FE92-A305-B489C53588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7676" y="710289"/>
            <a:ext cx="762000" cy="7239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2AC9771-585C-4A18-EDD9-A7D3E88B84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9427" y="3248211"/>
            <a:ext cx="876300" cy="7112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368E4B7-586E-8D2D-AAE1-55E3F8A5180A}"/>
              </a:ext>
            </a:extLst>
          </p:cNvPr>
          <p:cNvSpPr/>
          <p:nvPr/>
        </p:nvSpPr>
        <p:spPr>
          <a:xfrm>
            <a:off x="8072438" y="4286250"/>
            <a:ext cx="4119562" cy="1914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FA02F84-ADB1-7DC7-8232-DA74A617ED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31213" y="5269319"/>
            <a:ext cx="579572" cy="58974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2CB8698-16B2-7C52-584D-7F3A465C1C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48674" y="4508061"/>
            <a:ext cx="508397" cy="589740"/>
          </a:xfrm>
          <a:prstGeom prst="rect">
            <a:avLst/>
          </a:prstGeom>
        </p:spPr>
      </p:pic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400DD54D-DD6B-C815-D818-E800D4390260}"/>
              </a:ext>
            </a:extLst>
          </p:cNvPr>
          <p:cNvSpPr txBox="1">
            <a:spLocks/>
          </p:cNvSpPr>
          <p:nvPr/>
        </p:nvSpPr>
        <p:spPr>
          <a:xfrm>
            <a:off x="9146660" y="4579793"/>
            <a:ext cx="2719276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-285750" algn="l" defTabSz="914400" rtl="0" eaLnBrk="1" latinLnBrk="0" hangingPunct="1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en-GB" sz="1600" b="1" dirty="0">
                <a:solidFill>
                  <a:srgbClr val="1C1B19"/>
                </a:solidFill>
                <a:effectLst/>
              </a:rPr>
              <a:t>USP</a:t>
            </a:r>
            <a:r>
              <a:rPr lang="en-GB" sz="1600" dirty="0">
                <a:solidFill>
                  <a:srgbClr val="1C1B19"/>
                </a:solidFill>
                <a:effectLst/>
              </a:rPr>
              <a:t> [i.e. how far to the slopes/lifts?]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E128089B-D79F-1DE7-5AC2-BDF7236DADF5}"/>
              </a:ext>
            </a:extLst>
          </p:cNvPr>
          <p:cNvSpPr txBox="1">
            <a:spLocks/>
          </p:cNvSpPr>
          <p:nvPr/>
        </p:nvSpPr>
        <p:spPr>
          <a:xfrm>
            <a:off x="9146660" y="5281541"/>
            <a:ext cx="2719276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-285750" algn="l" defTabSz="914400" rtl="0" eaLnBrk="1" latinLnBrk="0" hangingPunct="1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en-GB" sz="1600" b="1" dirty="0">
                <a:solidFill>
                  <a:srgbClr val="1C1B19"/>
                </a:solidFill>
                <a:effectLst/>
              </a:rPr>
              <a:t>USP</a:t>
            </a:r>
            <a:r>
              <a:rPr lang="en-GB" sz="1600" dirty="0">
                <a:solidFill>
                  <a:srgbClr val="1C1B19"/>
                </a:solidFill>
                <a:effectLst/>
              </a:rPr>
              <a:t> [i.e. great facilities like an indoor swimming pool, hot lunches etc.]</a:t>
            </a:r>
          </a:p>
        </p:txBody>
      </p:sp>
    </p:spTree>
    <p:extLst>
      <p:ext uri="{BB962C8B-B14F-4D97-AF65-F5344CB8AC3E}">
        <p14:creationId xmlns:p14="http://schemas.microsoft.com/office/powerpoint/2010/main" val="3642951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alsbury Travel">
      <a:dk1>
        <a:srgbClr val="1C1B19"/>
      </a:dk1>
      <a:lt1>
        <a:srgbClr val="FFFFFF"/>
      </a:lt1>
      <a:dk2>
        <a:srgbClr val="FF473C"/>
      </a:dk2>
      <a:lt2>
        <a:srgbClr val="A5EEE8"/>
      </a:lt2>
      <a:accent1>
        <a:srgbClr val="F3F2EE"/>
      </a:accent1>
      <a:accent2>
        <a:srgbClr val="11C7E0"/>
      </a:accent2>
      <a:accent3>
        <a:srgbClr val="FF6002"/>
      </a:accent3>
      <a:accent4>
        <a:srgbClr val="A50E69"/>
      </a:accent4>
      <a:accent5>
        <a:srgbClr val="45BB50"/>
      </a:accent5>
      <a:accent6>
        <a:srgbClr val="F889D5"/>
      </a:accent6>
      <a:hlink>
        <a:srgbClr val="FDD1DF"/>
      </a:hlink>
      <a:folHlink>
        <a:srgbClr val="F6DEAC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B18D539B-52E3-3D47-B421-8271F3A9512D}" vid="{651E30FA-509D-D74A-8E7C-A45B1D4D19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135e1d2-b53f-4f64-8565-476dc3391ffb" xsi:nil="true"/>
    <_Flow_SignoffStatus xmlns="e4457492-62e4-41a0-92b4-1a369522ea95" xsi:nil="true"/>
    <lcf76f155ced4ddcb4097134ff3c332f xmlns="e4457492-62e4-41a0-92b4-1a369522ea95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EEFB906D246547A674C160FF277BB1" ma:contentTypeVersion="19" ma:contentTypeDescription="Create a new document." ma:contentTypeScope="" ma:versionID="a389153a21fe3e840bcb170f2fda93b4">
  <xsd:schema xmlns:xsd="http://www.w3.org/2001/XMLSchema" xmlns:xs="http://www.w3.org/2001/XMLSchema" xmlns:p="http://schemas.microsoft.com/office/2006/metadata/properties" xmlns:ns2="e4457492-62e4-41a0-92b4-1a369522ea95" xmlns:ns3="6135e1d2-b53f-4f64-8565-476dc3391ffb" targetNamespace="http://schemas.microsoft.com/office/2006/metadata/properties" ma:root="true" ma:fieldsID="f0424b53b6e1bbc4f59468126ca3bbc5" ns2:_="" ns3:_="">
    <xsd:import namespace="e4457492-62e4-41a0-92b4-1a369522ea95"/>
    <xsd:import namespace="6135e1d2-b53f-4f64-8565-476dc3391f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_Flow_SignoffStatu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457492-62e4-41a0-92b4-1a369522ea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77a54d4-473c-46e9-be81-2a95d129e6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Flow_SignoffStatus" ma:index="24" nillable="true" ma:displayName="Sign-off status" ma:internalName="Sign_x002d_off_x0020_status">
      <xsd:simpleType>
        <xsd:restriction base="dms:Text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35e1d2-b53f-4f64-8565-476dc3391ff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3fa2bdd-1146-439d-bc65-4019ffd4e10d}" ma:internalName="TaxCatchAll" ma:showField="CatchAllData" ma:web="6135e1d2-b53f-4f64-8565-476dc3391ff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D1AEC3-2DB6-4065-B7AA-F6F66EDADBF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2EBA3A-74CF-483B-96CE-6D81959A97CD}">
  <ds:schemaRefs>
    <ds:schemaRef ds:uri="http://purl.org/dc/dcmitype/"/>
    <ds:schemaRef ds:uri="http://purl.org/dc/elements/1.1/"/>
    <ds:schemaRef ds:uri="http://www.w3.org/XML/1998/namespace"/>
    <ds:schemaRef ds:uri="6135e1d2-b53f-4f64-8565-476dc3391ffb"/>
    <ds:schemaRef ds:uri="http://schemas.microsoft.com/office/2006/documentManagement/types"/>
    <ds:schemaRef ds:uri="http://schemas.microsoft.com/office/infopath/2007/PartnerControls"/>
    <ds:schemaRef ds:uri="e4457492-62e4-41a0-92b4-1a369522ea95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CC77DB1-B880-4BF7-9C35-C0CF4BBCB9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457492-62e4-41a0-92b4-1a369522ea95"/>
    <ds:schemaRef ds:uri="6135e1d2-b53f-4f64-8565-476dc3391f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</TotalTime>
  <Words>834</Words>
  <Application>Microsoft Macintosh PowerPoint</Application>
  <PresentationFormat>Widescreen</PresentationFormat>
  <Paragraphs>125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Aptos</vt:lpstr>
      <vt:lpstr>Arial</vt:lpstr>
      <vt:lpstr>Calibri</vt:lpstr>
      <vt:lpstr>Epilogue Medium</vt:lpstr>
      <vt:lpstr>Verdana</vt:lpstr>
      <vt:lpstr>Office Theme</vt:lpstr>
      <vt:lpstr>PowerPoint Presentation</vt:lpstr>
      <vt:lpstr>WHAT ARE WE HERE TO TALK ABOUT?</vt:lpstr>
      <vt:lpstr>WHERE, WHEN AND WHY ARE WE GOING?</vt:lpstr>
      <vt:lpstr>WHAT DOES THE RESORT OFFER?</vt:lpstr>
      <vt:lpstr>PISTE MAP</vt:lpstr>
      <vt:lpstr>APRÉS SKI</vt:lpstr>
      <vt:lpstr>APRÉS SKI</vt:lpstr>
      <vt:lpstr>APRÉS SKI</vt:lpstr>
      <vt:lpstr>WHERE ARE WE STAYING?</vt:lpstr>
      <vt:lpstr>WHERE ARE WE STAYING?</vt:lpstr>
      <vt:lpstr>HOW MUCH AND WHO CAN GO?</vt:lpstr>
      <vt:lpstr>WHO’S OUR TOUR OPERATOR?</vt:lpstr>
      <vt:lpstr>ACCREDITATIONS</vt:lpstr>
      <vt:lpstr>HALSBURY REPRESENTATIVE</vt:lpstr>
      <vt:lpstr>ANYTHING ELSE WE SHOULD KNOW?</vt:lpstr>
      <vt:lpstr>PowerPoint Presentation</vt:lpstr>
      <vt:lpstr>WHAT HAPPENS NOW?</vt:lpstr>
      <vt:lpstr>ANY 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Evie Cobbin</dc:creator>
  <cp:lastModifiedBy>Evie Cobbin</cp:lastModifiedBy>
  <cp:revision>2</cp:revision>
  <dcterms:created xsi:type="dcterms:W3CDTF">2025-11-26T10:16:26Z</dcterms:created>
  <dcterms:modified xsi:type="dcterms:W3CDTF">2025-11-26T11:11:39Z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0x01010085EEFB906D246547A674C160FF277BB1</vt:lpwstr>
  </property>
  <property fmtid="{D5CDD505-2E9C-101B-9397-08002B2CF9AE}" pid="3" name="MediaServiceImageTags">
    <vt:lpwstr/>
  </property>
</Properties>
</file>