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480" r:id="rId3"/>
    <p:sldId id="442" r:id="rId4"/>
    <p:sldId id="370" r:id="rId5"/>
    <p:sldId id="409" r:id="rId6"/>
    <p:sldId id="408" r:id="rId7"/>
    <p:sldId id="473" r:id="rId8"/>
    <p:sldId id="420" r:id="rId9"/>
    <p:sldId id="460" r:id="rId10"/>
    <p:sldId id="390" r:id="rId11"/>
    <p:sldId id="464" r:id="rId12"/>
    <p:sldId id="477" r:id="rId13"/>
    <p:sldId id="474" r:id="rId14"/>
    <p:sldId id="482" r:id="rId15"/>
    <p:sldId id="475" r:id="rId16"/>
    <p:sldId id="340" r:id="rId17"/>
    <p:sldId id="329" r:id="rId18"/>
    <p:sldId id="452" r:id="rId19"/>
    <p:sldId id="421" r:id="rId20"/>
    <p:sldId id="489" r:id="rId21"/>
    <p:sldId id="493" r:id="rId22"/>
  </p:sldIdLst>
  <p:sldSz cx="9144000" cy="5143500" type="screen16x9"/>
  <p:notesSz cx="6858000" cy="9144000"/>
  <p:embeddedFontLst>
    <p:embeddedFont>
      <p:font typeface="Montserrat" pitchFamily="2" charset="77"/>
      <p:regular r:id="rId25"/>
      <p:bold r:id="rId26"/>
      <p:italic r:id="rId27"/>
      <p:boldItalic r:id="rId28"/>
    </p:embeddedFont>
    <p:embeddedFont>
      <p:font typeface="Montserrat Light" pitchFamily="2" charset="77"/>
      <p:regular r:id="rId29"/>
      <p:italic r:id="rId30"/>
    </p:embeddedFont>
    <p:embeddedFont>
      <p:font typeface="MyriadPro-Black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C89E664E-A3BD-4739-9BDD-07794DC640DC}">
          <p14:sldIdLst>
            <p14:sldId id="256"/>
            <p14:sldId id="480"/>
            <p14:sldId id="442"/>
            <p14:sldId id="370"/>
            <p14:sldId id="409"/>
            <p14:sldId id="408"/>
            <p14:sldId id="473"/>
            <p14:sldId id="420"/>
            <p14:sldId id="460"/>
            <p14:sldId id="390"/>
            <p14:sldId id="464"/>
            <p14:sldId id="477"/>
            <p14:sldId id="474"/>
            <p14:sldId id="482"/>
            <p14:sldId id="475"/>
            <p14:sldId id="340"/>
            <p14:sldId id="329"/>
            <p14:sldId id="452"/>
            <p14:sldId id="421"/>
          </p14:sldIdLst>
        </p14:section>
        <p14:section name="Appendix" id="{C2536788-4826-4ED5-ABED-3438F1542E92}">
          <p14:sldIdLst>
            <p14:sldId id="489"/>
            <p14:sldId id="4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7" roundtripDataSignature="AMtx7mhCLAYyHUKuO2IDBv8E0bCeaekV/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9DB164-0470-DAC3-ABE7-FABBCFE5BAEC}" name="Jerome VADON" initials="JV" userId="88d44283e5b5aedb" providerId="Windows Live"/>
  <p188:author id="{47EDBDBC-77ED-61A7-1BC3-6C0C6A673BFB}" name="Nejib Zemzemi" initials="NZ" userId="S::nejib.zemzemi@rebrain.eu::247839e0-4cbc-4263-a7d6-0c6ac18a4ec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Calvo" initials="AC" lastIdx="14" clrIdx="0">
    <p:extLst>
      <p:ext uri="{19B8F6BF-5375-455C-9EA6-DF929625EA0E}">
        <p15:presenceInfo xmlns:p15="http://schemas.microsoft.com/office/powerpoint/2012/main" userId="c6ec46eeea2f9b7a" providerId="Windows Live"/>
      </p:ext>
    </p:extLst>
  </p:cmAuthor>
  <p:cmAuthor id="2" name="david caumartin" initials="dc" lastIdx="5" clrIdx="1">
    <p:extLst>
      <p:ext uri="{19B8F6BF-5375-455C-9EA6-DF929625EA0E}">
        <p15:presenceInfo xmlns:p15="http://schemas.microsoft.com/office/powerpoint/2012/main" userId="052cb8f96d9413f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AB5"/>
    <a:srgbClr val="008492"/>
    <a:srgbClr val="000000"/>
    <a:srgbClr val="0097A7"/>
    <a:srgbClr val="4285F4"/>
    <a:srgbClr val="5891AD"/>
    <a:srgbClr val="1C7685"/>
    <a:srgbClr val="33CCCC"/>
    <a:srgbClr val="741B47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5C9014-BF48-4786-8752-87F43D5D5CFA}">
  <a:tblStyle styleId="{335C9014-BF48-4786-8752-87F43D5D5CF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27" autoAdjust="0"/>
    <p:restoredTop sz="96291" autoAdjust="0"/>
  </p:normalViewPr>
  <p:slideViewPr>
    <p:cSldViewPr snapToGrid="0">
      <p:cViewPr varScale="1">
        <p:scale>
          <a:sx n="163" d="100"/>
          <a:sy n="163" d="100"/>
        </p:scale>
        <p:origin x="840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92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11403"/>
    </p:cViewPr>
  </p:sorterViewPr>
  <p:notesViewPr>
    <p:cSldViewPr snapToGrid="0">
      <p:cViewPr varScale="1">
        <p:scale>
          <a:sx n="103" d="100"/>
          <a:sy n="103" d="100"/>
        </p:scale>
        <p:origin x="4241" y="6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67" Type="http://customschemas.google.com/relationships/presentationmetadata" Target="metadata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73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72" Type="http://schemas.openxmlformats.org/officeDocument/2006/relationships/tableStyles" Target="tableStyles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02EFD97-4FA6-1DB7-13AE-9ADD3580F5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51C2A33-427C-D264-0311-A7FF96CB3D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05157-2B3B-484A-873F-D0AB65BB5501}" type="datetimeFigureOut">
              <a:rPr lang="fr-FR" smtClean="0"/>
              <a:t>26/09/2024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765FB69-EBBB-3403-C40D-A034C28DD1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C91FA6C-B23A-33D9-05EA-7A5EE6551A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FD1CF-7464-4F4E-B993-416BDA4435C9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6832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7962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279803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 typeface="Wingdings" pitchFamily="2" charset="2"/>
              <a:buNone/>
            </a:pPr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427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3030373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8445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5780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5661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2062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058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6018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3435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 - Al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B8566038-8114-D168-3D5A-9767328593C1}"/>
              </a:ext>
            </a:extLst>
          </p:cNvPr>
          <p:cNvSpPr/>
          <p:nvPr userDrawn="1"/>
        </p:nvSpPr>
        <p:spPr>
          <a:xfrm>
            <a:off x="5983441" y="0"/>
            <a:ext cx="3160559" cy="5143500"/>
          </a:xfrm>
          <a:custGeom>
            <a:avLst/>
            <a:gdLst>
              <a:gd name="connsiteX0" fmla="*/ 987552 w 4214078"/>
              <a:gd name="connsiteY0" fmla="*/ 0 h 6858000"/>
              <a:gd name="connsiteX1" fmla="*/ 4214078 w 4214078"/>
              <a:gd name="connsiteY1" fmla="*/ 0 h 6858000"/>
              <a:gd name="connsiteX2" fmla="*/ 4214078 w 4214078"/>
              <a:gd name="connsiteY2" fmla="*/ 6858000 h 6858000"/>
              <a:gd name="connsiteX3" fmla="*/ 0 w 421407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4078" h="6858000">
                <a:moveTo>
                  <a:pt x="987552" y="0"/>
                </a:moveTo>
                <a:lnTo>
                  <a:pt x="4214078" y="0"/>
                </a:lnTo>
                <a:lnTo>
                  <a:pt x="4214078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050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3A08E760-8BB8-EE96-4D3B-719BB21156DE}"/>
              </a:ext>
            </a:extLst>
          </p:cNvPr>
          <p:cNvGrpSpPr/>
          <p:nvPr userDrawn="1"/>
        </p:nvGrpSpPr>
        <p:grpSpPr>
          <a:xfrm>
            <a:off x="5983441" y="0"/>
            <a:ext cx="3160559" cy="5143500"/>
            <a:chOff x="0" y="0"/>
            <a:chExt cx="3160559" cy="5143500"/>
          </a:xfrm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9BE47AE8-7463-043D-EB9A-CC9E52F004FF}"/>
                </a:ext>
              </a:extLst>
            </p:cNvPr>
            <p:cNvSpPr/>
            <p:nvPr userDrawn="1"/>
          </p:nvSpPr>
          <p:spPr>
            <a:xfrm>
              <a:off x="0" y="0"/>
              <a:ext cx="3160559" cy="5143500"/>
            </a:xfrm>
            <a:custGeom>
              <a:avLst/>
              <a:gdLst>
                <a:gd name="connsiteX0" fmla="*/ 987552 w 4214078"/>
                <a:gd name="connsiteY0" fmla="*/ 0 h 6858000"/>
                <a:gd name="connsiteX1" fmla="*/ 4214078 w 4214078"/>
                <a:gd name="connsiteY1" fmla="*/ 0 h 6858000"/>
                <a:gd name="connsiteX2" fmla="*/ 4214078 w 4214078"/>
                <a:gd name="connsiteY2" fmla="*/ 6858000 h 6858000"/>
                <a:gd name="connsiteX3" fmla="*/ 0 w 4214078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078" h="6858000">
                  <a:moveTo>
                    <a:pt x="987552" y="0"/>
                  </a:moveTo>
                  <a:lnTo>
                    <a:pt x="4214078" y="0"/>
                  </a:lnTo>
                  <a:lnTo>
                    <a:pt x="4214078" y="6858000"/>
                  </a:lnTo>
                  <a:lnTo>
                    <a:pt x="0" y="685800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25000"/>
                  </a:schemeClr>
                </a:gs>
                <a:gs pos="30000">
                  <a:schemeClr val="tx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sz="1050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F81DA8DE-F4B2-4422-576B-4D664566C6B4}"/>
                </a:ext>
              </a:extLst>
            </p:cNvPr>
            <p:cNvSpPr/>
            <p:nvPr userDrawn="1"/>
          </p:nvSpPr>
          <p:spPr>
            <a:xfrm>
              <a:off x="0" y="0"/>
              <a:ext cx="3160559" cy="5143500"/>
            </a:xfrm>
            <a:custGeom>
              <a:avLst/>
              <a:gdLst>
                <a:gd name="connsiteX0" fmla="*/ 987552 w 4214078"/>
                <a:gd name="connsiteY0" fmla="*/ 0 h 6858000"/>
                <a:gd name="connsiteX1" fmla="*/ 4214078 w 4214078"/>
                <a:gd name="connsiteY1" fmla="*/ 0 h 6858000"/>
                <a:gd name="connsiteX2" fmla="*/ 4214078 w 4214078"/>
                <a:gd name="connsiteY2" fmla="*/ 6858000 h 6858000"/>
                <a:gd name="connsiteX3" fmla="*/ 0 w 4214078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078" h="6858000">
                  <a:moveTo>
                    <a:pt x="987552" y="0"/>
                  </a:moveTo>
                  <a:lnTo>
                    <a:pt x="4214078" y="0"/>
                  </a:lnTo>
                  <a:lnTo>
                    <a:pt x="4214078" y="6858000"/>
                  </a:lnTo>
                  <a:lnTo>
                    <a:pt x="0" y="685800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25000"/>
                  </a:schemeClr>
                </a:gs>
                <a:gs pos="50000">
                  <a:schemeClr val="tx1">
                    <a:alpha val="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sz="1050" dirty="0"/>
            </a:p>
          </p:txBody>
        </p:sp>
      </p:grpSp>
      <p:pic>
        <p:nvPicPr>
          <p:cNvPr id="2" name="Google Shape;55;p1">
            <a:extLst>
              <a:ext uri="{FF2B5EF4-FFF2-40B4-BE49-F238E27FC236}">
                <a16:creationId xmlns:a16="http://schemas.microsoft.com/office/drawing/2014/main" id="{EA93429E-3CED-ADB8-15C8-813A74036D19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7767244" y="358625"/>
            <a:ext cx="1065056" cy="40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3046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Main - Plain - Splitted 1/2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69;g2b38fc72a24_1_74">
            <a:extLst>
              <a:ext uri="{FF2B5EF4-FFF2-40B4-BE49-F238E27FC236}">
                <a16:creationId xmlns:a16="http://schemas.microsoft.com/office/drawing/2014/main" id="{47F6ED04-B89B-54E4-448A-662F937E3578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260800" y="358625"/>
            <a:ext cx="57150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4622B8-0E6B-CEC7-B216-F556F0FDB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28/02/2024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7F3058-5BED-C96D-3800-6EEA29A79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(Modify it in menu not directly)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0F75F1-3F54-7B3F-EF9D-711A04D2F1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Google Shape;7;p37">
            <a:extLst>
              <a:ext uri="{FF2B5EF4-FFF2-40B4-BE49-F238E27FC236}">
                <a16:creationId xmlns:a16="http://schemas.microsoft.com/office/drawing/2014/main" id="{A50E4942-DB0A-0F3A-0623-41DCA4C6A677}"/>
              </a:ext>
            </a:extLst>
          </p:cNvPr>
          <p:cNvSpPr txBox="1">
            <a:spLocks noGrp="1"/>
          </p:cNvSpPr>
          <p:nvPr>
            <p:ph idx="13"/>
          </p:nvPr>
        </p:nvSpPr>
        <p:spPr>
          <a:xfrm>
            <a:off x="4692302" y="1152475"/>
            <a:ext cx="4140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Wingdings" panose="05000000000000000000" pitchFamily="2" charset="2"/>
              <a:buChar char="§"/>
              <a:defRPr sz="14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" name="Google Shape;7;p37">
            <a:extLst>
              <a:ext uri="{FF2B5EF4-FFF2-40B4-BE49-F238E27FC236}">
                <a16:creationId xmlns:a16="http://schemas.microsoft.com/office/drawing/2014/main" id="{E0C1142A-900F-8CBF-15E4-FD8444C87BA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11700" y="1152475"/>
            <a:ext cx="4140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Wingdings" panose="05000000000000000000" pitchFamily="2" charset="2"/>
              <a:buChar char="§"/>
              <a:defRPr sz="14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id="{9AC9EA75-7394-5CC3-CF39-7D99CD3C5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00" y="360000"/>
            <a:ext cx="7200000" cy="2769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noProof="0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7920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Main - Light - Splitted 1/2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EF5A1F29-4752-497C-62E5-6F818FB5E9E4}"/>
              </a:ext>
            </a:extLst>
          </p:cNvPr>
          <p:cNvSpPr/>
          <p:nvPr userDrawn="1"/>
        </p:nvSpPr>
        <p:spPr>
          <a:xfrm>
            <a:off x="4201668" y="0"/>
            <a:ext cx="4942332" cy="5143500"/>
          </a:xfrm>
          <a:custGeom>
            <a:avLst/>
            <a:gdLst>
              <a:gd name="connsiteX0" fmla="*/ 740664 w 4942332"/>
              <a:gd name="connsiteY0" fmla="*/ 0 h 5143500"/>
              <a:gd name="connsiteX1" fmla="*/ 2884932 w 4942332"/>
              <a:gd name="connsiteY1" fmla="*/ 0 h 5143500"/>
              <a:gd name="connsiteX2" fmla="*/ 3160559 w 4942332"/>
              <a:gd name="connsiteY2" fmla="*/ 0 h 5143500"/>
              <a:gd name="connsiteX3" fmla="*/ 3160559 w 4942332"/>
              <a:gd name="connsiteY3" fmla="*/ 0 h 5143500"/>
              <a:gd name="connsiteX4" fmla="*/ 4942332 w 4942332"/>
              <a:gd name="connsiteY4" fmla="*/ 0 h 5143500"/>
              <a:gd name="connsiteX5" fmla="*/ 4942332 w 4942332"/>
              <a:gd name="connsiteY5" fmla="*/ 5143500 h 5143500"/>
              <a:gd name="connsiteX6" fmla="*/ 3160559 w 4942332"/>
              <a:gd name="connsiteY6" fmla="*/ 5143500 h 5143500"/>
              <a:gd name="connsiteX7" fmla="*/ 3160559 w 4942332"/>
              <a:gd name="connsiteY7" fmla="*/ 5143500 h 5143500"/>
              <a:gd name="connsiteX8" fmla="*/ 2884932 w 4942332"/>
              <a:gd name="connsiteY8" fmla="*/ 5143500 h 5143500"/>
              <a:gd name="connsiteX9" fmla="*/ 0 w 4942332"/>
              <a:gd name="connsiteY9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42332" h="5143500">
                <a:moveTo>
                  <a:pt x="740664" y="0"/>
                </a:moveTo>
                <a:lnTo>
                  <a:pt x="2884932" y="0"/>
                </a:lnTo>
                <a:lnTo>
                  <a:pt x="3160559" y="0"/>
                </a:lnTo>
                <a:lnTo>
                  <a:pt x="3160559" y="0"/>
                </a:lnTo>
                <a:lnTo>
                  <a:pt x="4942332" y="0"/>
                </a:lnTo>
                <a:lnTo>
                  <a:pt x="4942332" y="5143500"/>
                </a:lnTo>
                <a:lnTo>
                  <a:pt x="3160559" y="5143500"/>
                </a:lnTo>
                <a:lnTo>
                  <a:pt x="3160559" y="5143500"/>
                </a:lnTo>
                <a:lnTo>
                  <a:pt x="2884932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25000"/>
                </a:schemeClr>
              </a:gs>
              <a:gs pos="30000">
                <a:schemeClr val="accent1"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050" dirty="0"/>
          </a:p>
        </p:txBody>
      </p:sp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D9C5AA42-495C-592F-5875-B50A4BCEE43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11700" y="360000"/>
            <a:ext cx="4140000" cy="2769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05AC6996-2DAB-BFDA-5F15-CA81F1A0EB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dirty="0"/>
              <a:t>28/02/2024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075B533-4AC4-605C-3471-0E0961B6FCF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Title (Modify it in menu not directly)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447F329C-EDE4-6021-DAC5-26528230711F}"/>
              </a:ext>
            </a:extLst>
          </p:cNvPr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4" name="Google Shape;169;g2b38fc72a24_1_74">
            <a:extLst>
              <a:ext uri="{FF2B5EF4-FFF2-40B4-BE49-F238E27FC236}">
                <a16:creationId xmlns:a16="http://schemas.microsoft.com/office/drawing/2014/main" id="{981A43EA-26DA-D290-F9F0-217A5E689DA6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260800" y="358625"/>
            <a:ext cx="57150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7;p37">
            <a:extLst>
              <a:ext uri="{FF2B5EF4-FFF2-40B4-BE49-F238E27FC236}">
                <a16:creationId xmlns:a16="http://schemas.microsoft.com/office/drawing/2014/main" id="{6F7FA89E-B925-641F-EFA5-DB1898915F0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11700" y="1152475"/>
            <a:ext cx="4140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Wingdings" panose="05000000000000000000" pitchFamily="2" charset="2"/>
              <a:buChar char="§"/>
              <a:defRPr sz="14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" name="Google Shape;7;p37">
            <a:extLst>
              <a:ext uri="{FF2B5EF4-FFF2-40B4-BE49-F238E27FC236}">
                <a16:creationId xmlns:a16="http://schemas.microsoft.com/office/drawing/2014/main" id="{F8CD77D7-0C7D-E7F3-6667-131DD4DBF92F}"/>
              </a:ext>
            </a:extLst>
          </p:cNvPr>
          <p:cNvSpPr txBox="1">
            <a:spLocks noGrp="1"/>
          </p:cNvSpPr>
          <p:nvPr>
            <p:ph idx="13"/>
          </p:nvPr>
        </p:nvSpPr>
        <p:spPr>
          <a:xfrm>
            <a:off x="5232300" y="1152475"/>
            <a:ext cx="3600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Wingdings" panose="05000000000000000000" pitchFamily="2" charset="2"/>
              <a:buChar char="§"/>
              <a:defRPr sz="14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7551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Main - Accented - Splitted 1/2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8CA2ECBD-BDBE-2BB9-4857-E42A28FD3F0B}"/>
              </a:ext>
            </a:extLst>
          </p:cNvPr>
          <p:cNvGrpSpPr/>
          <p:nvPr userDrawn="1"/>
        </p:nvGrpSpPr>
        <p:grpSpPr>
          <a:xfrm>
            <a:off x="4201668" y="0"/>
            <a:ext cx="4942332" cy="5143500"/>
            <a:chOff x="4201668" y="0"/>
            <a:chExt cx="4942332" cy="5143500"/>
          </a:xfrm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B4F2180D-4B5E-F697-C5AD-75A6C75302B3}"/>
                </a:ext>
              </a:extLst>
            </p:cNvPr>
            <p:cNvSpPr/>
            <p:nvPr userDrawn="1"/>
          </p:nvSpPr>
          <p:spPr>
            <a:xfrm>
              <a:off x="4201668" y="0"/>
              <a:ext cx="4942332" cy="5143500"/>
            </a:xfrm>
            <a:custGeom>
              <a:avLst/>
              <a:gdLst>
                <a:gd name="connsiteX0" fmla="*/ 740664 w 4942332"/>
                <a:gd name="connsiteY0" fmla="*/ 0 h 5143500"/>
                <a:gd name="connsiteX1" fmla="*/ 2884932 w 4942332"/>
                <a:gd name="connsiteY1" fmla="*/ 0 h 5143500"/>
                <a:gd name="connsiteX2" fmla="*/ 3160559 w 4942332"/>
                <a:gd name="connsiteY2" fmla="*/ 0 h 5143500"/>
                <a:gd name="connsiteX3" fmla="*/ 3160559 w 4942332"/>
                <a:gd name="connsiteY3" fmla="*/ 0 h 5143500"/>
                <a:gd name="connsiteX4" fmla="*/ 4942332 w 4942332"/>
                <a:gd name="connsiteY4" fmla="*/ 0 h 5143500"/>
                <a:gd name="connsiteX5" fmla="*/ 4942332 w 4942332"/>
                <a:gd name="connsiteY5" fmla="*/ 5143500 h 5143500"/>
                <a:gd name="connsiteX6" fmla="*/ 3160559 w 4942332"/>
                <a:gd name="connsiteY6" fmla="*/ 5143500 h 5143500"/>
                <a:gd name="connsiteX7" fmla="*/ 3160559 w 4942332"/>
                <a:gd name="connsiteY7" fmla="*/ 5143500 h 5143500"/>
                <a:gd name="connsiteX8" fmla="*/ 2884932 w 4942332"/>
                <a:gd name="connsiteY8" fmla="*/ 5143500 h 5143500"/>
                <a:gd name="connsiteX9" fmla="*/ 0 w 4942332"/>
                <a:gd name="connsiteY9" fmla="*/ 514350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42332" h="5143500">
                  <a:moveTo>
                    <a:pt x="740664" y="0"/>
                  </a:moveTo>
                  <a:lnTo>
                    <a:pt x="2884932" y="0"/>
                  </a:lnTo>
                  <a:lnTo>
                    <a:pt x="3160559" y="0"/>
                  </a:lnTo>
                  <a:lnTo>
                    <a:pt x="3160559" y="0"/>
                  </a:lnTo>
                  <a:lnTo>
                    <a:pt x="4942332" y="0"/>
                  </a:lnTo>
                  <a:lnTo>
                    <a:pt x="4942332" y="5143500"/>
                  </a:lnTo>
                  <a:lnTo>
                    <a:pt x="3160559" y="5143500"/>
                  </a:lnTo>
                  <a:lnTo>
                    <a:pt x="3160559" y="5143500"/>
                  </a:lnTo>
                  <a:lnTo>
                    <a:pt x="2884932" y="5143500"/>
                  </a:lnTo>
                  <a:lnTo>
                    <a:pt x="0" y="514350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5000"/>
                  </a:schemeClr>
                </a:gs>
                <a:gs pos="30000">
                  <a:schemeClr val="accent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sz="1050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22380626-56E0-8681-57E6-909D3AC1873C}"/>
                </a:ext>
              </a:extLst>
            </p:cNvPr>
            <p:cNvSpPr/>
            <p:nvPr userDrawn="1"/>
          </p:nvSpPr>
          <p:spPr>
            <a:xfrm>
              <a:off x="4201668" y="0"/>
              <a:ext cx="4942332" cy="5143500"/>
            </a:xfrm>
            <a:custGeom>
              <a:avLst/>
              <a:gdLst>
                <a:gd name="connsiteX0" fmla="*/ 740664 w 4942332"/>
                <a:gd name="connsiteY0" fmla="*/ 0 h 5143500"/>
                <a:gd name="connsiteX1" fmla="*/ 2884932 w 4942332"/>
                <a:gd name="connsiteY1" fmla="*/ 0 h 5143500"/>
                <a:gd name="connsiteX2" fmla="*/ 3160559 w 4942332"/>
                <a:gd name="connsiteY2" fmla="*/ 0 h 5143500"/>
                <a:gd name="connsiteX3" fmla="*/ 3160559 w 4942332"/>
                <a:gd name="connsiteY3" fmla="*/ 0 h 5143500"/>
                <a:gd name="connsiteX4" fmla="*/ 4942332 w 4942332"/>
                <a:gd name="connsiteY4" fmla="*/ 0 h 5143500"/>
                <a:gd name="connsiteX5" fmla="*/ 4942332 w 4942332"/>
                <a:gd name="connsiteY5" fmla="*/ 5143500 h 5143500"/>
                <a:gd name="connsiteX6" fmla="*/ 3160559 w 4942332"/>
                <a:gd name="connsiteY6" fmla="*/ 5143500 h 5143500"/>
                <a:gd name="connsiteX7" fmla="*/ 3160559 w 4942332"/>
                <a:gd name="connsiteY7" fmla="*/ 5143500 h 5143500"/>
                <a:gd name="connsiteX8" fmla="*/ 2884932 w 4942332"/>
                <a:gd name="connsiteY8" fmla="*/ 5143500 h 5143500"/>
                <a:gd name="connsiteX9" fmla="*/ 0 w 4942332"/>
                <a:gd name="connsiteY9" fmla="*/ 514350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42332" h="5143500">
                  <a:moveTo>
                    <a:pt x="740664" y="0"/>
                  </a:moveTo>
                  <a:lnTo>
                    <a:pt x="2884932" y="0"/>
                  </a:lnTo>
                  <a:lnTo>
                    <a:pt x="3160559" y="0"/>
                  </a:lnTo>
                  <a:lnTo>
                    <a:pt x="3160559" y="0"/>
                  </a:lnTo>
                  <a:lnTo>
                    <a:pt x="4942332" y="0"/>
                  </a:lnTo>
                  <a:lnTo>
                    <a:pt x="4942332" y="5143500"/>
                  </a:lnTo>
                  <a:lnTo>
                    <a:pt x="3160559" y="5143500"/>
                  </a:lnTo>
                  <a:lnTo>
                    <a:pt x="3160559" y="5143500"/>
                  </a:lnTo>
                  <a:lnTo>
                    <a:pt x="2884932" y="5143500"/>
                  </a:lnTo>
                  <a:lnTo>
                    <a:pt x="0" y="514350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5000"/>
                  </a:schemeClr>
                </a:gs>
                <a:gs pos="50000">
                  <a:schemeClr val="accent1">
                    <a:alpha val="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sz="1050" dirty="0"/>
            </a:p>
          </p:txBody>
        </p:sp>
      </p:grp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0A5D0243-567A-F418-D9C9-1CAC2A37EC4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dirty="0"/>
              <a:t>28/02/2024</a:t>
            </a:r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BACE5885-E482-A135-91B3-C4BF322757D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Title (Modify it in menu not directly)</a:t>
            </a:r>
            <a:endParaRPr lang="fr-FR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ACDB884D-FC50-F609-5295-8B4D3FB246F2}"/>
              </a:ext>
            </a:extLst>
          </p:cNvPr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4" name="Google Shape;169;g2b38fc72a24_1_74">
            <a:extLst>
              <a:ext uri="{FF2B5EF4-FFF2-40B4-BE49-F238E27FC236}">
                <a16:creationId xmlns:a16="http://schemas.microsoft.com/office/drawing/2014/main" id="{8F91E89A-FA51-20E7-506D-DE55C090830C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260800" y="358625"/>
            <a:ext cx="57150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75E7677C-AC87-4FC5-F33A-A41622D84A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00" y="360000"/>
            <a:ext cx="4140000" cy="2769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19" name="Google Shape;7;p37">
            <a:extLst>
              <a:ext uri="{FF2B5EF4-FFF2-40B4-BE49-F238E27FC236}">
                <a16:creationId xmlns:a16="http://schemas.microsoft.com/office/drawing/2014/main" id="{536B4BE7-589F-CFA0-0816-9A8EB520FB2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11700" y="1152475"/>
            <a:ext cx="4140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Wingdings" panose="05000000000000000000" pitchFamily="2" charset="2"/>
              <a:buChar char="§"/>
              <a:defRPr sz="14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0" name="Google Shape;7;p37">
            <a:extLst>
              <a:ext uri="{FF2B5EF4-FFF2-40B4-BE49-F238E27FC236}">
                <a16:creationId xmlns:a16="http://schemas.microsoft.com/office/drawing/2014/main" id="{D45BC6EC-0574-7063-DA90-88FC2EE9B1EF}"/>
              </a:ext>
            </a:extLst>
          </p:cNvPr>
          <p:cNvSpPr txBox="1">
            <a:spLocks noGrp="1"/>
          </p:cNvSpPr>
          <p:nvPr>
            <p:ph idx="13"/>
          </p:nvPr>
        </p:nvSpPr>
        <p:spPr>
          <a:xfrm>
            <a:off x="5232300" y="1152475"/>
            <a:ext cx="3600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Wingdings" panose="05000000000000000000" pitchFamily="2" charset="2"/>
              <a:buChar char="§"/>
              <a:defRPr sz="14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6113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Yale Blue - Slim footer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D9883DF-874C-5335-DE7F-62FD5D1FE977}"/>
              </a:ext>
            </a:extLst>
          </p:cNvPr>
          <p:cNvSpPr/>
          <p:nvPr userDrawn="1"/>
        </p:nvSpPr>
        <p:spPr>
          <a:xfrm>
            <a:off x="0" y="406350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dirty="0"/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515395BA-E9B8-B0E1-ED4D-F8B88F124070}"/>
              </a:ext>
            </a:extLst>
          </p:cNvPr>
          <p:cNvSpPr/>
          <p:nvPr userDrawn="1"/>
        </p:nvSpPr>
        <p:spPr>
          <a:xfrm>
            <a:off x="0" y="4063500"/>
            <a:ext cx="9144000" cy="1080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  <a:gradFill>
            <a:gsLst>
              <a:gs pos="0">
                <a:srgbClr val="000000">
                  <a:alpha val="50000"/>
                </a:srgbClr>
              </a:gs>
              <a:gs pos="54000">
                <a:srgbClr val="000000">
                  <a:alpha val="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050" dirty="0"/>
          </a:p>
        </p:txBody>
      </p:sp>
      <p:sp>
        <p:nvSpPr>
          <p:cNvPr id="5" name="Google Shape;7;p37">
            <a:extLst>
              <a:ext uri="{FF2B5EF4-FFF2-40B4-BE49-F238E27FC236}">
                <a16:creationId xmlns:a16="http://schemas.microsoft.com/office/drawing/2014/main" id="{6A1C0322-90AB-200A-D367-2230B0947F9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11700" y="1152475"/>
            <a:ext cx="8520600" cy="27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Wingdings" panose="05000000000000000000" pitchFamily="2" charset="2"/>
              <a:buChar char="§"/>
              <a:defRPr sz="14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D9C5AA42-495C-592F-5875-B50A4BCEE4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00" y="360000"/>
            <a:ext cx="7200000" cy="2769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noProof="0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pic>
        <p:nvPicPr>
          <p:cNvPr id="11" name="Google Shape;169;g2b38fc72a24_1_74">
            <a:extLst>
              <a:ext uri="{FF2B5EF4-FFF2-40B4-BE49-F238E27FC236}">
                <a16:creationId xmlns:a16="http://schemas.microsoft.com/office/drawing/2014/main" id="{47F6ED04-B89B-54E4-448A-662F937E3578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260800" y="358625"/>
            <a:ext cx="57150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4622B8-0E6B-CEC7-B216-F556F0FDB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28/02/2024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7F3058-5BED-C96D-3800-6EEA29A79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(Modify it in menu not directly)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0F75F1-3F54-7B3F-EF9D-711A04D2F1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0" name="Google Shape;7;p37">
            <a:extLst>
              <a:ext uri="{FF2B5EF4-FFF2-40B4-BE49-F238E27FC236}">
                <a16:creationId xmlns:a16="http://schemas.microsoft.com/office/drawing/2014/main" id="{8DD39989-A655-10AE-7172-6A5642AC1DDC}"/>
              </a:ext>
            </a:extLst>
          </p:cNvPr>
          <p:cNvSpPr txBox="1">
            <a:spLocks noGrp="1"/>
          </p:cNvSpPr>
          <p:nvPr>
            <p:ph idx="13"/>
          </p:nvPr>
        </p:nvSpPr>
        <p:spPr>
          <a:xfrm>
            <a:off x="0" y="4062681"/>
            <a:ext cx="9144000" cy="764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200" tIns="180000" rIns="360000" bIns="180000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Tx/>
              <a:buNone/>
              <a:defRPr sz="1600" b="0" i="0" u="none" strike="noStrike" cap="none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394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D9883DF-874C-5335-DE7F-62FD5D1FE977}"/>
              </a:ext>
            </a:extLst>
          </p:cNvPr>
          <p:cNvSpPr/>
          <p:nvPr userDrawn="1"/>
        </p:nvSpPr>
        <p:spPr>
          <a:xfrm>
            <a:off x="0" y="3523500"/>
            <a:ext cx="9144000" cy="16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dirty="0"/>
          </a:p>
        </p:txBody>
      </p:sp>
      <p:sp>
        <p:nvSpPr>
          <p:cNvPr id="8" name="Forme libre : forme 18">
            <a:extLst>
              <a:ext uri="{FF2B5EF4-FFF2-40B4-BE49-F238E27FC236}">
                <a16:creationId xmlns:a16="http://schemas.microsoft.com/office/drawing/2014/main" id="{348CD93E-413E-8D4C-3365-E0225D35B56F}"/>
              </a:ext>
            </a:extLst>
          </p:cNvPr>
          <p:cNvSpPr/>
          <p:nvPr userDrawn="1"/>
        </p:nvSpPr>
        <p:spPr>
          <a:xfrm>
            <a:off x="0" y="3523500"/>
            <a:ext cx="9144000" cy="1620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  <a:gradFill>
            <a:gsLst>
              <a:gs pos="0">
                <a:srgbClr val="000000">
                  <a:alpha val="50000"/>
                </a:srgbClr>
              </a:gs>
              <a:gs pos="54000">
                <a:srgbClr val="000000">
                  <a:alpha val="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 noProof="0" dirty="0"/>
          </a:p>
        </p:txBody>
      </p:sp>
      <p:sp>
        <p:nvSpPr>
          <p:cNvPr id="5" name="Google Shape;7;p37">
            <a:extLst>
              <a:ext uri="{FF2B5EF4-FFF2-40B4-BE49-F238E27FC236}">
                <a16:creationId xmlns:a16="http://schemas.microsoft.com/office/drawing/2014/main" id="{6A1C0322-90AB-200A-D367-2230B0947F9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11700" y="1152475"/>
            <a:ext cx="8520600" cy="237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Wingdings" panose="05000000000000000000" pitchFamily="2" charset="2"/>
              <a:buChar char="§"/>
              <a:defRPr sz="14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D9C5AA42-495C-592F-5875-B50A4BCEE4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00" y="360000"/>
            <a:ext cx="7200000" cy="2769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noProof="0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pic>
        <p:nvPicPr>
          <p:cNvPr id="11" name="Google Shape;169;g2b38fc72a24_1_74">
            <a:extLst>
              <a:ext uri="{FF2B5EF4-FFF2-40B4-BE49-F238E27FC236}">
                <a16:creationId xmlns:a16="http://schemas.microsoft.com/office/drawing/2014/main" id="{47F6ED04-B89B-54E4-448A-662F937E3578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260800" y="358625"/>
            <a:ext cx="57150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4622B8-0E6B-CEC7-B216-F556F0FDB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28/02/2024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7F3058-5BED-C96D-3800-6EEA29A79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(Modify it in menu not directly)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0F75F1-3F54-7B3F-EF9D-711A04D2F1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0" name="Google Shape;7;p37">
            <a:extLst>
              <a:ext uri="{FF2B5EF4-FFF2-40B4-BE49-F238E27FC236}">
                <a16:creationId xmlns:a16="http://schemas.microsoft.com/office/drawing/2014/main" id="{8DD39989-A655-10AE-7172-6A5642AC1DDC}"/>
              </a:ext>
            </a:extLst>
          </p:cNvPr>
          <p:cNvSpPr txBox="1">
            <a:spLocks noGrp="1"/>
          </p:cNvSpPr>
          <p:nvPr>
            <p:ph idx="13"/>
          </p:nvPr>
        </p:nvSpPr>
        <p:spPr>
          <a:xfrm>
            <a:off x="0" y="3522681"/>
            <a:ext cx="9144000" cy="1304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200" tIns="180000" rIns="360000" bIns="180000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Tx/>
              <a:buNone/>
              <a:defRPr sz="1600" b="0" i="0" u="none" strike="noStrike" cap="none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0316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Yale Blue - Thick footer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D9883DF-874C-5335-DE7F-62FD5D1FE977}"/>
              </a:ext>
            </a:extLst>
          </p:cNvPr>
          <p:cNvSpPr/>
          <p:nvPr userDrawn="1"/>
        </p:nvSpPr>
        <p:spPr>
          <a:xfrm>
            <a:off x="0" y="3163500"/>
            <a:ext cx="9144000" cy="19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dirty="0"/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515395BA-E9B8-B0E1-ED4D-F8B88F124070}"/>
              </a:ext>
            </a:extLst>
          </p:cNvPr>
          <p:cNvSpPr/>
          <p:nvPr userDrawn="1"/>
        </p:nvSpPr>
        <p:spPr>
          <a:xfrm>
            <a:off x="0" y="3163500"/>
            <a:ext cx="9144000" cy="1980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  <a:gradFill>
            <a:gsLst>
              <a:gs pos="0">
                <a:srgbClr val="000000">
                  <a:alpha val="50000"/>
                </a:srgbClr>
              </a:gs>
              <a:gs pos="54000">
                <a:srgbClr val="000000">
                  <a:alpha val="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 noProof="0" dirty="0"/>
          </a:p>
        </p:txBody>
      </p:sp>
      <p:sp>
        <p:nvSpPr>
          <p:cNvPr id="5" name="Google Shape;7;p37">
            <a:extLst>
              <a:ext uri="{FF2B5EF4-FFF2-40B4-BE49-F238E27FC236}">
                <a16:creationId xmlns:a16="http://schemas.microsoft.com/office/drawing/2014/main" id="{6A1C0322-90AB-200A-D367-2230B0947F9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11700" y="1152475"/>
            <a:ext cx="8520600" cy="18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Wingdings" panose="05000000000000000000" pitchFamily="2" charset="2"/>
              <a:buChar char="§"/>
              <a:defRPr sz="14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D9C5AA42-495C-592F-5875-B50A4BCEE4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00" y="360000"/>
            <a:ext cx="7200000" cy="2769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fr-FR" dirty="0"/>
              <a:t>Modifiez le </a:t>
            </a:r>
            <a:r>
              <a:rPr lang="en-US" noProof="0" dirty="0"/>
              <a:t>style</a:t>
            </a:r>
            <a:r>
              <a:rPr lang="fr-FR" dirty="0"/>
              <a:t> du titre</a:t>
            </a:r>
          </a:p>
        </p:txBody>
      </p:sp>
      <p:pic>
        <p:nvPicPr>
          <p:cNvPr id="11" name="Google Shape;169;g2b38fc72a24_1_74">
            <a:extLst>
              <a:ext uri="{FF2B5EF4-FFF2-40B4-BE49-F238E27FC236}">
                <a16:creationId xmlns:a16="http://schemas.microsoft.com/office/drawing/2014/main" id="{47F6ED04-B89B-54E4-448A-662F937E3578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260800" y="358625"/>
            <a:ext cx="57150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4622B8-0E6B-CEC7-B216-F556F0FDB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28/02/2024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7F3058-5BED-C96D-3800-6EEA29A79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(Modify it in menu not directly)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0F75F1-3F54-7B3F-EF9D-711A04D2F1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Google Shape;7;p37">
            <a:extLst>
              <a:ext uri="{FF2B5EF4-FFF2-40B4-BE49-F238E27FC236}">
                <a16:creationId xmlns:a16="http://schemas.microsoft.com/office/drawing/2014/main" id="{F804B9FC-BC73-A49E-A86C-144A570CCF65}"/>
              </a:ext>
            </a:extLst>
          </p:cNvPr>
          <p:cNvSpPr txBox="1">
            <a:spLocks noGrp="1"/>
          </p:cNvSpPr>
          <p:nvPr>
            <p:ph idx="13"/>
          </p:nvPr>
        </p:nvSpPr>
        <p:spPr>
          <a:xfrm>
            <a:off x="0" y="3162681"/>
            <a:ext cx="9144000" cy="1664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200" tIns="180000" rIns="360000" bIns="180000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Tx/>
              <a:buNone/>
              <a:defRPr sz="1600" b="0" i="0" u="none" strike="noStrike" cap="none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6582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1_Title and body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9883DF-874C-5335-DE7F-62FD5D1FE9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dirty="0"/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1154144F-2F52-5646-E437-2C5631870220}"/>
              </a:ext>
            </a:extLst>
          </p:cNvPr>
          <p:cNvSpPr/>
          <p:nvPr userDrawn="1"/>
        </p:nvSpPr>
        <p:spPr>
          <a:xfrm>
            <a:off x="5983441" y="0"/>
            <a:ext cx="3160559" cy="5143500"/>
          </a:xfrm>
          <a:custGeom>
            <a:avLst/>
            <a:gdLst>
              <a:gd name="connsiteX0" fmla="*/ 987552 w 4214078"/>
              <a:gd name="connsiteY0" fmla="*/ 0 h 6858000"/>
              <a:gd name="connsiteX1" fmla="*/ 4214078 w 4214078"/>
              <a:gd name="connsiteY1" fmla="*/ 0 h 6858000"/>
              <a:gd name="connsiteX2" fmla="*/ 4214078 w 4214078"/>
              <a:gd name="connsiteY2" fmla="*/ 6858000 h 6858000"/>
              <a:gd name="connsiteX3" fmla="*/ 0 w 421407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4078" h="6858000">
                <a:moveTo>
                  <a:pt x="987552" y="0"/>
                </a:moveTo>
                <a:lnTo>
                  <a:pt x="4214078" y="0"/>
                </a:lnTo>
                <a:lnTo>
                  <a:pt x="4214078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60000">
                <a:schemeClr val="accent6"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050" dirty="0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08BD1EA7-5220-19D5-237E-45F16A45A4DC}"/>
              </a:ext>
            </a:extLst>
          </p:cNvPr>
          <p:cNvSpPr/>
          <p:nvPr userDrawn="1"/>
        </p:nvSpPr>
        <p:spPr>
          <a:xfrm>
            <a:off x="5983441" y="0"/>
            <a:ext cx="3160559" cy="5143500"/>
          </a:xfrm>
          <a:custGeom>
            <a:avLst/>
            <a:gdLst>
              <a:gd name="connsiteX0" fmla="*/ 987552 w 4214078"/>
              <a:gd name="connsiteY0" fmla="*/ 0 h 6858000"/>
              <a:gd name="connsiteX1" fmla="*/ 4214078 w 4214078"/>
              <a:gd name="connsiteY1" fmla="*/ 0 h 6858000"/>
              <a:gd name="connsiteX2" fmla="*/ 4214078 w 4214078"/>
              <a:gd name="connsiteY2" fmla="*/ 6858000 h 6858000"/>
              <a:gd name="connsiteX3" fmla="*/ 0 w 421407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4078" h="6858000">
                <a:moveTo>
                  <a:pt x="987552" y="0"/>
                </a:moveTo>
                <a:lnTo>
                  <a:pt x="4214078" y="0"/>
                </a:lnTo>
                <a:lnTo>
                  <a:pt x="4214078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30000">
                <a:schemeClr val="accent1"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050" dirty="0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515395BA-E9B8-B0E1-ED4D-F8B88F124070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9144000" cy="1980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  <a:gradFill>
            <a:gsLst>
              <a:gs pos="0">
                <a:srgbClr val="000000">
                  <a:alpha val="50000"/>
                </a:srgbClr>
              </a:gs>
              <a:gs pos="54000">
                <a:srgbClr val="000000">
                  <a:alpha val="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050" dirty="0"/>
          </a:p>
        </p:txBody>
      </p:sp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D9C5AA42-495C-592F-5875-B50A4BCEE4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00" y="360000"/>
            <a:ext cx="5940000" cy="2769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4622B8-0E6B-CEC7-B216-F556F0FDB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28/02/2024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7F3058-5BED-C96D-3800-6EEA29A79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(Modify it in menu not directly)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0F75F1-3F54-7B3F-EF9D-711A04D2F1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Google Shape;7;p37">
            <a:extLst>
              <a:ext uri="{FF2B5EF4-FFF2-40B4-BE49-F238E27FC236}">
                <a16:creationId xmlns:a16="http://schemas.microsoft.com/office/drawing/2014/main" id="{2875769D-1604-DE82-C3F9-8EE7766D2BF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Wingdings" panose="05000000000000000000" pitchFamily="2" charset="2"/>
              <a:buChar char="§"/>
              <a:defRPr sz="1600" b="0" i="0" u="none" strike="noStrike" cap="none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13" name="Google Shape;169;g2b38fc72a24_1_74">
            <a:extLst>
              <a:ext uri="{FF2B5EF4-FFF2-40B4-BE49-F238E27FC236}">
                <a16:creationId xmlns:a16="http://schemas.microsoft.com/office/drawing/2014/main" id="{A55D354C-2D20-6338-8D67-AC695CD5A162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260800" y="358625"/>
            <a:ext cx="571500" cy="21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0805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1_Title and body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;p37">
            <a:extLst>
              <a:ext uri="{FF2B5EF4-FFF2-40B4-BE49-F238E27FC236}">
                <a16:creationId xmlns:a16="http://schemas.microsoft.com/office/drawing/2014/main" id="{6A1C0322-90AB-200A-D367-2230B0947F9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11700" y="1152475"/>
            <a:ext cx="5436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Wingdings" panose="05000000000000000000" pitchFamily="2" charset="2"/>
              <a:buChar char="§"/>
              <a:defRPr sz="14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7" name="Google Shape;169;g2b38fc72a24_1_74">
            <a:extLst>
              <a:ext uri="{FF2B5EF4-FFF2-40B4-BE49-F238E27FC236}">
                <a16:creationId xmlns:a16="http://schemas.microsoft.com/office/drawing/2014/main" id="{2AA87AB0-264E-170F-D4A9-8BA8583D9C4B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7851225" y="445025"/>
            <a:ext cx="981075" cy="37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7297FFB6-B28D-EA98-105A-8D6F5DF13F95}"/>
              </a:ext>
            </a:extLst>
          </p:cNvPr>
          <p:cNvSpPr/>
          <p:nvPr userDrawn="1"/>
        </p:nvSpPr>
        <p:spPr>
          <a:xfrm>
            <a:off x="5983441" y="0"/>
            <a:ext cx="3160559" cy="5143500"/>
          </a:xfrm>
          <a:custGeom>
            <a:avLst/>
            <a:gdLst>
              <a:gd name="connsiteX0" fmla="*/ 987552 w 4214078"/>
              <a:gd name="connsiteY0" fmla="*/ 0 h 6858000"/>
              <a:gd name="connsiteX1" fmla="*/ 4214078 w 4214078"/>
              <a:gd name="connsiteY1" fmla="*/ 0 h 6858000"/>
              <a:gd name="connsiteX2" fmla="*/ 4214078 w 4214078"/>
              <a:gd name="connsiteY2" fmla="*/ 6858000 h 6858000"/>
              <a:gd name="connsiteX3" fmla="*/ 0 w 421407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4078" h="6858000">
                <a:moveTo>
                  <a:pt x="987552" y="0"/>
                </a:moveTo>
                <a:lnTo>
                  <a:pt x="4214078" y="0"/>
                </a:lnTo>
                <a:lnTo>
                  <a:pt x="421407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050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9A2F9C3-CF8C-F212-8EDF-B851E3AE4137}"/>
              </a:ext>
            </a:extLst>
          </p:cNvPr>
          <p:cNvGrpSpPr/>
          <p:nvPr userDrawn="1"/>
        </p:nvGrpSpPr>
        <p:grpSpPr>
          <a:xfrm>
            <a:off x="5983441" y="0"/>
            <a:ext cx="3160559" cy="5143500"/>
            <a:chOff x="5983441" y="0"/>
            <a:chExt cx="3160559" cy="514350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D88D0AF4-F095-D2DA-2D07-E97C41FED983}"/>
                </a:ext>
              </a:extLst>
            </p:cNvPr>
            <p:cNvSpPr/>
            <p:nvPr userDrawn="1"/>
          </p:nvSpPr>
          <p:spPr>
            <a:xfrm>
              <a:off x="5983441" y="0"/>
              <a:ext cx="3160559" cy="5143500"/>
            </a:xfrm>
            <a:custGeom>
              <a:avLst/>
              <a:gdLst>
                <a:gd name="connsiteX0" fmla="*/ 987552 w 4214078"/>
                <a:gd name="connsiteY0" fmla="*/ 0 h 6858000"/>
                <a:gd name="connsiteX1" fmla="*/ 4214078 w 4214078"/>
                <a:gd name="connsiteY1" fmla="*/ 0 h 6858000"/>
                <a:gd name="connsiteX2" fmla="*/ 4214078 w 4214078"/>
                <a:gd name="connsiteY2" fmla="*/ 6858000 h 6858000"/>
                <a:gd name="connsiteX3" fmla="*/ 0 w 4214078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078" h="6858000">
                  <a:moveTo>
                    <a:pt x="987552" y="0"/>
                  </a:moveTo>
                  <a:lnTo>
                    <a:pt x="4214078" y="0"/>
                  </a:lnTo>
                  <a:lnTo>
                    <a:pt x="4214078" y="6858000"/>
                  </a:lnTo>
                  <a:lnTo>
                    <a:pt x="0" y="6858000"/>
                  </a:lnTo>
                  <a:close/>
                </a:path>
              </a:pathLst>
            </a:custGeom>
            <a:gradFill>
              <a:gsLst>
                <a:gs pos="10000">
                  <a:srgbClr val="000000"/>
                </a:gs>
                <a:gs pos="30000">
                  <a:srgbClr val="000000">
                    <a:alpha val="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sz="1050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F25F47EC-EF89-460C-6748-FD85DBD882C9}"/>
                </a:ext>
              </a:extLst>
            </p:cNvPr>
            <p:cNvSpPr/>
            <p:nvPr userDrawn="1"/>
          </p:nvSpPr>
          <p:spPr>
            <a:xfrm>
              <a:off x="5983441" y="0"/>
              <a:ext cx="3160559" cy="5143500"/>
            </a:xfrm>
            <a:custGeom>
              <a:avLst/>
              <a:gdLst>
                <a:gd name="connsiteX0" fmla="*/ 987552 w 4214078"/>
                <a:gd name="connsiteY0" fmla="*/ 0 h 6858000"/>
                <a:gd name="connsiteX1" fmla="*/ 4214078 w 4214078"/>
                <a:gd name="connsiteY1" fmla="*/ 0 h 6858000"/>
                <a:gd name="connsiteX2" fmla="*/ 4214078 w 4214078"/>
                <a:gd name="connsiteY2" fmla="*/ 6858000 h 6858000"/>
                <a:gd name="connsiteX3" fmla="*/ 0 w 4214078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078" h="6858000">
                  <a:moveTo>
                    <a:pt x="987552" y="0"/>
                  </a:moveTo>
                  <a:lnTo>
                    <a:pt x="4214078" y="0"/>
                  </a:lnTo>
                  <a:lnTo>
                    <a:pt x="4214078" y="6858000"/>
                  </a:lnTo>
                  <a:lnTo>
                    <a:pt x="0" y="6858000"/>
                  </a:lnTo>
                  <a:close/>
                </a:path>
              </a:pathLst>
            </a:custGeom>
            <a:gradFill>
              <a:gsLst>
                <a:gs pos="0">
                  <a:srgbClr val="000000">
                    <a:alpha val="75000"/>
                  </a:srgbClr>
                </a:gs>
                <a:gs pos="50000">
                  <a:srgbClr val="000000">
                    <a:alpha val="0"/>
                  </a:srgb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sz="1050" dirty="0"/>
            </a:p>
          </p:txBody>
        </p:sp>
      </p:grpSp>
      <p:sp>
        <p:nvSpPr>
          <p:cNvPr id="19" name="Espace réservé de la date 18">
            <a:extLst>
              <a:ext uri="{FF2B5EF4-FFF2-40B4-BE49-F238E27FC236}">
                <a16:creationId xmlns:a16="http://schemas.microsoft.com/office/drawing/2014/main" id="{4B307B62-E6EA-6746-B7DD-7CF7DB1B186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11700" y="4833911"/>
            <a:ext cx="1080000" cy="153888"/>
          </a:xfrm>
        </p:spPr>
        <p:txBody>
          <a:bodyPr/>
          <a:lstStyle/>
          <a:p>
            <a:r>
              <a:rPr lang="fr-FR" dirty="0"/>
              <a:t>28/02/2024</a:t>
            </a:r>
          </a:p>
        </p:txBody>
      </p:sp>
      <p:sp>
        <p:nvSpPr>
          <p:cNvPr id="20" name="Espace réservé du pied de page 19">
            <a:extLst>
              <a:ext uri="{FF2B5EF4-FFF2-40B4-BE49-F238E27FC236}">
                <a16:creationId xmlns:a16="http://schemas.microsoft.com/office/drawing/2014/main" id="{111029FE-FCE5-ED24-E5BB-D4E1CEFB722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967700" y="4827637"/>
            <a:ext cx="3780000" cy="15388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Title (Modify it in menu not directly)</a:t>
            </a:r>
            <a:endParaRPr lang="fr-FR" dirty="0"/>
          </a:p>
        </p:txBody>
      </p: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80DF3ED9-B897-B5A1-1A8E-1B9BD860CB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200" y="360000"/>
            <a:ext cx="5940000" cy="2769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1D7500E1-210D-67ED-55AC-2A010E9EC355}"/>
              </a:ext>
            </a:extLst>
          </p:cNvPr>
          <p:cNvSpPr/>
          <p:nvPr userDrawn="1"/>
        </p:nvSpPr>
        <p:spPr>
          <a:xfrm>
            <a:off x="5983441" y="0"/>
            <a:ext cx="3160559" cy="5143500"/>
          </a:xfrm>
          <a:custGeom>
            <a:avLst/>
            <a:gdLst>
              <a:gd name="connsiteX0" fmla="*/ 987552 w 4214078"/>
              <a:gd name="connsiteY0" fmla="*/ 0 h 6858000"/>
              <a:gd name="connsiteX1" fmla="*/ 4214078 w 4214078"/>
              <a:gd name="connsiteY1" fmla="*/ 0 h 6858000"/>
              <a:gd name="connsiteX2" fmla="*/ 4214078 w 4214078"/>
              <a:gd name="connsiteY2" fmla="*/ 6858000 h 6858000"/>
              <a:gd name="connsiteX3" fmla="*/ 0 w 421407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4078" h="6858000">
                <a:moveTo>
                  <a:pt x="987552" y="0"/>
                </a:moveTo>
                <a:lnTo>
                  <a:pt x="4214078" y="0"/>
                </a:lnTo>
                <a:lnTo>
                  <a:pt x="4214078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60000">
                <a:schemeClr val="accent6"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050" dirty="0"/>
          </a:p>
        </p:txBody>
      </p:sp>
      <p:pic>
        <p:nvPicPr>
          <p:cNvPr id="15" name="Google Shape;169;g2b38fc72a24_1_74">
            <a:extLst>
              <a:ext uri="{FF2B5EF4-FFF2-40B4-BE49-F238E27FC236}">
                <a16:creationId xmlns:a16="http://schemas.microsoft.com/office/drawing/2014/main" id="{D3D6A8EA-B6D0-D3E1-80F0-0AF43DF26817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260800" y="358625"/>
            <a:ext cx="57150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;p37">
            <a:extLst>
              <a:ext uri="{FF2B5EF4-FFF2-40B4-BE49-F238E27FC236}">
                <a16:creationId xmlns:a16="http://schemas.microsoft.com/office/drawing/2014/main" id="{BD58F824-46CC-2828-9364-6AFA46B62118}"/>
              </a:ext>
            </a:extLst>
          </p:cNvPr>
          <p:cNvSpPr txBox="1">
            <a:spLocks noGrp="1"/>
          </p:cNvSpPr>
          <p:nvPr>
            <p:ph idx="13"/>
          </p:nvPr>
        </p:nvSpPr>
        <p:spPr>
          <a:xfrm>
            <a:off x="6890656" y="1152475"/>
            <a:ext cx="19416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Wingdings" panose="05000000000000000000" pitchFamily="2" charset="2"/>
              <a:buChar char="§"/>
              <a:defRPr sz="1400" b="0" i="0" u="none" strike="noStrike" cap="none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1" name="Espace réservé du numéro de diapositive 20">
            <a:extLst>
              <a:ext uri="{FF2B5EF4-FFF2-40B4-BE49-F238E27FC236}">
                <a16:creationId xmlns:a16="http://schemas.microsoft.com/office/drawing/2014/main" id="{3F55022D-36DD-AEB0-710F-6B1FCDF93CC4}"/>
              </a:ext>
            </a:extLst>
          </p:cNvPr>
          <p:cNvSpPr>
            <a:spLocks noGrp="1"/>
          </p:cNvSpPr>
          <p:nvPr>
            <p:ph type="sldNum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0070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Yale Blue &quot;Reflet&quot; - Splitted 1/2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B99BC923-8173-1CAB-D033-AA076F5C79CD}"/>
              </a:ext>
            </a:extLst>
          </p:cNvPr>
          <p:cNvSpPr/>
          <p:nvPr userDrawn="1"/>
        </p:nvSpPr>
        <p:spPr>
          <a:xfrm>
            <a:off x="4201668" y="0"/>
            <a:ext cx="4942332" cy="5143500"/>
          </a:xfrm>
          <a:custGeom>
            <a:avLst/>
            <a:gdLst>
              <a:gd name="connsiteX0" fmla="*/ 987552 w 6589776"/>
              <a:gd name="connsiteY0" fmla="*/ 0 h 6858000"/>
              <a:gd name="connsiteX1" fmla="*/ 3846576 w 6589776"/>
              <a:gd name="connsiteY1" fmla="*/ 0 h 6858000"/>
              <a:gd name="connsiteX2" fmla="*/ 4214078 w 6589776"/>
              <a:gd name="connsiteY2" fmla="*/ 0 h 6858000"/>
              <a:gd name="connsiteX3" fmla="*/ 6589776 w 6589776"/>
              <a:gd name="connsiteY3" fmla="*/ 0 h 6858000"/>
              <a:gd name="connsiteX4" fmla="*/ 6589776 w 6589776"/>
              <a:gd name="connsiteY4" fmla="*/ 6858000 h 6858000"/>
              <a:gd name="connsiteX5" fmla="*/ 4214078 w 6589776"/>
              <a:gd name="connsiteY5" fmla="*/ 6858000 h 6858000"/>
              <a:gd name="connsiteX6" fmla="*/ 3846576 w 6589776"/>
              <a:gd name="connsiteY6" fmla="*/ 6858000 h 6858000"/>
              <a:gd name="connsiteX7" fmla="*/ 0 w 658977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89776" h="6858000">
                <a:moveTo>
                  <a:pt x="987552" y="0"/>
                </a:moveTo>
                <a:lnTo>
                  <a:pt x="3846576" y="0"/>
                </a:lnTo>
                <a:lnTo>
                  <a:pt x="4214078" y="0"/>
                </a:lnTo>
                <a:lnTo>
                  <a:pt x="6589776" y="0"/>
                </a:lnTo>
                <a:lnTo>
                  <a:pt x="6589776" y="6858000"/>
                </a:lnTo>
                <a:lnTo>
                  <a:pt x="4214078" y="6858000"/>
                </a:lnTo>
                <a:lnTo>
                  <a:pt x="3846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050" dirty="0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C95D5969-14F6-CA41-F9A8-902391F472B9}"/>
              </a:ext>
            </a:extLst>
          </p:cNvPr>
          <p:cNvSpPr/>
          <p:nvPr userDrawn="1"/>
        </p:nvSpPr>
        <p:spPr>
          <a:xfrm>
            <a:off x="4201668" y="0"/>
            <a:ext cx="4942332" cy="5143500"/>
          </a:xfrm>
          <a:custGeom>
            <a:avLst/>
            <a:gdLst>
              <a:gd name="connsiteX0" fmla="*/ 987552 w 6589776"/>
              <a:gd name="connsiteY0" fmla="*/ 0 h 6858000"/>
              <a:gd name="connsiteX1" fmla="*/ 3846576 w 6589776"/>
              <a:gd name="connsiteY1" fmla="*/ 0 h 6858000"/>
              <a:gd name="connsiteX2" fmla="*/ 4214078 w 6589776"/>
              <a:gd name="connsiteY2" fmla="*/ 0 h 6858000"/>
              <a:gd name="connsiteX3" fmla="*/ 6589776 w 6589776"/>
              <a:gd name="connsiteY3" fmla="*/ 0 h 6858000"/>
              <a:gd name="connsiteX4" fmla="*/ 6589776 w 6589776"/>
              <a:gd name="connsiteY4" fmla="*/ 6858000 h 6858000"/>
              <a:gd name="connsiteX5" fmla="*/ 4214078 w 6589776"/>
              <a:gd name="connsiteY5" fmla="*/ 6858000 h 6858000"/>
              <a:gd name="connsiteX6" fmla="*/ 3846576 w 6589776"/>
              <a:gd name="connsiteY6" fmla="*/ 6858000 h 6858000"/>
              <a:gd name="connsiteX7" fmla="*/ 0 w 658977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89776" h="6858000">
                <a:moveTo>
                  <a:pt x="987552" y="0"/>
                </a:moveTo>
                <a:lnTo>
                  <a:pt x="3846576" y="0"/>
                </a:lnTo>
                <a:lnTo>
                  <a:pt x="4214078" y="0"/>
                </a:lnTo>
                <a:lnTo>
                  <a:pt x="6589776" y="0"/>
                </a:lnTo>
                <a:lnTo>
                  <a:pt x="6589776" y="6858000"/>
                </a:lnTo>
                <a:lnTo>
                  <a:pt x="4214078" y="6858000"/>
                </a:lnTo>
                <a:lnTo>
                  <a:pt x="3846576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000000">
                  <a:alpha val="75000"/>
                </a:srgbClr>
              </a:gs>
              <a:gs pos="30000">
                <a:srgbClr val="000000">
                  <a:alpha val="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050" dirty="0"/>
          </a:p>
        </p:txBody>
      </p:sp>
      <p:sp>
        <p:nvSpPr>
          <p:cNvPr id="5" name="Google Shape;7;p37">
            <a:extLst>
              <a:ext uri="{FF2B5EF4-FFF2-40B4-BE49-F238E27FC236}">
                <a16:creationId xmlns:a16="http://schemas.microsoft.com/office/drawing/2014/main" id="{6A1C0322-90AB-200A-D367-2230B0947F9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11700" y="1152475"/>
            <a:ext cx="3600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Wingdings" panose="05000000000000000000" pitchFamily="2" charset="2"/>
              <a:buChar char="§"/>
              <a:defRPr sz="14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7" name="Espace réservé de la date 16">
            <a:extLst>
              <a:ext uri="{FF2B5EF4-FFF2-40B4-BE49-F238E27FC236}">
                <a16:creationId xmlns:a16="http://schemas.microsoft.com/office/drawing/2014/main" id="{F0B55C0D-2B42-3C39-30F8-27CFAE293D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dirty="0"/>
              <a:t>28/02/2024</a:t>
            </a:r>
          </a:p>
        </p:txBody>
      </p:sp>
      <p:sp>
        <p:nvSpPr>
          <p:cNvPr id="21" name="Espace réservé du titre 1">
            <a:extLst>
              <a:ext uri="{FF2B5EF4-FFF2-40B4-BE49-F238E27FC236}">
                <a16:creationId xmlns:a16="http://schemas.microsoft.com/office/drawing/2014/main" id="{788CFFFE-881D-4FCB-8B35-58A229EC4D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00" y="360000"/>
            <a:ext cx="4140000" cy="2769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7711900B-806D-B050-2F9B-9C70A9C24875}"/>
              </a:ext>
            </a:extLst>
          </p:cNvPr>
          <p:cNvSpPr/>
          <p:nvPr userDrawn="1"/>
        </p:nvSpPr>
        <p:spPr>
          <a:xfrm>
            <a:off x="4201668" y="0"/>
            <a:ext cx="4942332" cy="5143500"/>
          </a:xfrm>
          <a:custGeom>
            <a:avLst/>
            <a:gdLst>
              <a:gd name="connsiteX0" fmla="*/ 740664 w 4942332"/>
              <a:gd name="connsiteY0" fmla="*/ 0 h 5143500"/>
              <a:gd name="connsiteX1" fmla="*/ 2522437 w 4942332"/>
              <a:gd name="connsiteY1" fmla="*/ 0 h 5143500"/>
              <a:gd name="connsiteX2" fmla="*/ 3160559 w 4942332"/>
              <a:gd name="connsiteY2" fmla="*/ 0 h 5143500"/>
              <a:gd name="connsiteX3" fmla="*/ 4942332 w 4942332"/>
              <a:gd name="connsiteY3" fmla="*/ 0 h 5143500"/>
              <a:gd name="connsiteX4" fmla="*/ 4942332 w 4942332"/>
              <a:gd name="connsiteY4" fmla="*/ 5143500 h 5143500"/>
              <a:gd name="connsiteX5" fmla="*/ 3160559 w 4942332"/>
              <a:gd name="connsiteY5" fmla="*/ 5143500 h 5143500"/>
              <a:gd name="connsiteX6" fmla="*/ 1781773 w 4942332"/>
              <a:gd name="connsiteY6" fmla="*/ 5143500 h 5143500"/>
              <a:gd name="connsiteX7" fmla="*/ 0 w 4942332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332" h="5143500">
                <a:moveTo>
                  <a:pt x="740664" y="0"/>
                </a:moveTo>
                <a:lnTo>
                  <a:pt x="2522437" y="0"/>
                </a:lnTo>
                <a:lnTo>
                  <a:pt x="3160559" y="0"/>
                </a:lnTo>
                <a:lnTo>
                  <a:pt x="4942332" y="0"/>
                </a:lnTo>
                <a:lnTo>
                  <a:pt x="4942332" y="5143500"/>
                </a:lnTo>
                <a:lnTo>
                  <a:pt x="3160559" y="5143500"/>
                </a:lnTo>
                <a:lnTo>
                  <a:pt x="1781773" y="5143500"/>
                </a:lnTo>
                <a:lnTo>
                  <a:pt x="0" y="514350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60000">
                <a:schemeClr val="accent6"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050" dirty="0"/>
          </a:p>
        </p:txBody>
      </p:sp>
      <p:pic>
        <p:nvPicPr>
          <p:cNvPr id="15" name="Google Shape;169;g2b38fc72a24_1_74">
            <a:extLst>
              <a:ext uri="{FF2B5EF4-FFF2-40B4-BE49-F238E27FC236}">
                <a16:creationId xmlns:a16="http://schemas.microsoft.com/office/drawing/2014/main" id="{D3D6A8EA-B6D0-D3E1-80F0-0AF43DF26817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260800" y="358625"/>
            <a:ext cx="57150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;p37">
            <a:extLst>
              <a:ext uri="{FF2B5EF4-FFF2-40B4-BE49-F238E27FC236}">
                <a16:creationId xmlns:a16="http://schemas.microsoft.com/office/drawing/2014/main" id="{BD58F824-46CC-2828-9364-6AFA46B62118}"/>
              </a:ext>
            </a:extLst>
          </p:cNvPr>
          <p:cNvSpPr txBox="1">
            <a:spLocks noGrp="1"/>
          </p:cNvSpPr>
          <p:nvPr>
            <p:ph idx="13"/>
          </p:nvPr>
        </p:nvSpPr>
        <p:spPr>
          <a:xfrm>
            <a:off x="5232300" y="1152475"/>
            <a:ext cx="3600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Wingdings" panose="05000000000000000000" pitchFamily="2" charset="2"/>
              <a:buChar char="§"/>
              <a:defRPr sz="1400" b="0" i="0" u="none" strike="noStrike" cap="none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8" name="Espace réservé du pied de page 17">
            <a:extLst>
              <a:ext uri="{FF2B5EF4-FFF2-40B4-BE49-F238E27FC236}">
                <a16:creationId xmlns:a16="http://schemas.microsoft.com/office/drawing/2014/main" id="{F0B89AD7-F4D5-68DA-C621-B865CB5D4BD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(Modify it in menu not directly)</a:t>
            </a:r>
            <a:endParaRPr lang="fr-FR" dirty="0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E0EE3A48-B667-62E0-3C57-C9CD0DB130C6}"/>
              </a:ext>
            </a:extLst>
          </p:cNvPr>
          <p:cNvSpPr>
            <a:spLocks noGrp="1"/>
          </p:cNvSpPr>
          <p:nvPr>
            <p:ph type="sldNum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4044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1_Title and body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;p37">
            <a:extLst>
              <a:ext uri="{FF2B5EF4-FFF2-40B4-BE49-F238E27FC236}">
                <a16:creationId xmlns:a16="http://schemas.microsoft.com/office/drawing/2014/main" id="{6A1C0322-90AB-200A-D367-2230B0947F9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Wingdings" panose="05000000000000000000" pitchFamily="2" charset="2"/>
              <a:buChar char="§"/>
              <a:defRPr sz="14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" name="Holder 3">
            <a:extLst>
              <a:ext uri="{FF2B5EF4-FFF2-40B4-BE49-F238E27FC236}">
                <a16:creationId xmlns:a16="http://schemas.microsoft.com/office/drawing/2014/main" id="{849D97C9-D7CA-1B0B-4B71-7A932E65460B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311700" y="691945"/>
            <a:ext cx="7200000" cy="21600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fr-FR" dirty="0"/>
              <a:t>Modifiez le sous-titre de la dispositive</a:t>
            </a:r>
            <a:endParaRPr dirty="0"/>
          </a:p>
        </p:txBody>
      </p:sp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D9C5AA42-495C-592F-5875-B50A4BCEE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60000"/>
            <a:ext cx="7200000" cy="21544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11" name="Google Shape;169;g2b38fc72a24_1_74">
            <a:extLst>
              <a:ext uri="{FF2B5EF4-FFF2-40B4-BE49-F238E27FC236}">
                <a16:creationId xmlns:a16="http://schemas.microsoft.com/office/drawing/2014/main" id="{47F6ED04-B89B-54E4-448A-662F937E3578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0800" y="358625"/>
            <a:ext cx="57150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4622B8-0E6B-CEC7-B216-F556F0FDB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28/02/2024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7F3058-5BED-C96D-3800-6EEA29A79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(Modify it in menu not directly)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0F75F1-3F54-7B3F-EF9D-711A04D2F1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879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 - Al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451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 - Al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4E4AA0A3-56AD-B805-ACCE-B22A399BA6E2}"/>
              </a:ext>
            </a:extLst>
          </p:cNvPr>
          <p:cNvSpPr/>
          <p:nvPr userDrawn="1"/>
        </p:nvSpPr>
        <p:spPr>
          <a:xfrm>
            <a:off x="5983441" y="0"/>
            <a:ext cx="3160559" cy="5143500"/>
          </a:xfrm>
          <a:custGeom>
            <a:avLst/>
            <a:gdLst>
              <a:gd name="connsiteX0" fmla="*/ 987552 w 4214078"/>
              <a:gd name="connsiteY0" fmla="*/ 0 h 6858000"/>
              <a:gd name="connsiteX1" fmla="*/ 4214078 w 4214078"/>
              <a:gd name="connsiteY1" fmla="*/ 0 h 6858000"/>
              <a:gd name="connsiteX2" fmla="*/ 4214078 w 4214078"/>
              <a:gd name="connsiteY2" fmla="*/ 6858000 h 6858000"/>
              <a:gd name="connsiteX3" fmla="*/ 0 w 421407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4078" h="6858000">
                <a:moveTo>
                  <a:pt x="987552" y="0"/>
                </a:moveTo>
                <a:lnTo>
                  <a:pt x="4214078" y="0"/>
                </a:lnTo>
                <a:lnTo>
                  <a:pt x="4214078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bg1">
                  <a:alpha val="25000"/>
                </a:schemeClr>
              </a:gs>
              <a:gs pos="30000">
                <a:schemeClr val="bg1"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050" dirty="0"/>
          </a:p>
        </p:txBody>
      </p:sp>
      <p:pic>
        <p:nvPicPr>
          <p:cNvPr id="5" name="Google Shape;169;g2b38fc72a24_1_74">
            <a:extLst>
              <a:ext uri="{FF2B5EF4-FFF2-40B4-BE49-F238E27FC236}">
                <a16:creationId xmlns:a16="http://schemas.microsoft.com/office/drawing/2014/main" id="{2273962C-5393-F944-1FA7-428B4DEC0586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260800" y="358625"/>
            <a:ext cx="571500" cy="21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9115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Main - Plain - Full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;p37">
            <a:extLst>
              <a:ext uri="{FF2B5EF4-FFF2-40B4-BE49-F238E27FC236}">
                <a16:creationId xmlns:a16="http://schemas.microsoft.com/office/drawing/2014/main" id="{6A1C0322-90AB-200A-D367-2230B0947F9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Wingdings" panose="05000000000000000000" pitchFamily="2" charset="2"/>
              <a:buChar char="§"/>
              <a:defRPr sz="14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D9C5AA42-495C-592F-5875-B50A4BCEE4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00" y="360000"/>
            <a:ext cx="7200000" cy="2769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noProof="0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pic>
        <p:nvPicPr>
          <p:cNvPr id="11" name="Google Shape;169;g2b38fc72a24_1_74">
            <a:extLst>
              <a:ext uri="{FF2B5EF4-FFF2-40B4-BE49-F238E27FC236}">
                <a16:creationId xmlns:a16="http://schemas.microsoft.com/office/drawing/2014/main" id="{47F6ED04-B89B-54E4-448A-662F937E3578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260800" y="358625"/>
            <a:ext cx="57150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4622B8-0E6B-CEC7-B216-F556F0FDB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28/02/2024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7F3058-5BED-C96D-3800-6EEA29A79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(Modify it in menu not directly)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0F75F1-3F54-7B3F-EF9D-711A04D2F1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572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Main - Light - Full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F34BDA64-0B3C-5238-CB01-ED11C56BB164}"/>
              </a:ext>
            </a:extLst>
          </p:cNvPr>
          <p:cNvSpPr/>
          <p:nvPr userDrawn="1"/>
        </p:nvSpPr>
        <p:spPr>
          <a:xfrm>
            <a:off x="5983441" y="0"/>
            <a:ext cx="3160559" cy="5143500"/>
          </a:xfrm>
          <a:custGeom>
            <a:avLst/>
            <a:gdLst>
              <a:gd name="connsiteX0" fmla="*/ 987552 w 4214078"/>
              <a:gd name="connsiteY0" fmla="*/ 0 h 6858000"/>
              <a:gd name="connsiteX1" fmla="*/ 4214078 w 4214078"/>
              <a:gd name="connsiteY1" fmla="*/ 0 h 6858000"/>
              <a:gd name="connsiteX2" fmla="*/ 4214078 w 4214078"/>
              <a:gd name="connsiteY2" fmla="*/ 6858000 h 6858000"/>
              <a:gd name="connsiteX3" fmla="*/ 0 w 421407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4078" h="6858000">
                <a:moveTo>
                  <a:pt x="987552" y="0"/>
                </a:moveTo>
                <a:lnTo>
                  <a:pt x="4214078" y="0"/>
                </a:lnTo>
                <a:lnTo>
                  <a:pt x="4214078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25000"/>
                </a:schemeClr>
              </a:gs>
              <a:gs pos="30000">
                <a:schemeClr val="accent1"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05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C7763F-9109-5CD9-CB85-521205201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28/02/2024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7B81DD-BAF5-2EBE-9BA4-5EBA98ABE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(Modify it in menu not directly)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AD8745-8D17-54EA-7AD2-3BC8AB69F6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8" name="Google Shape;169;g2b38fc72a24_1_74">
            <a:extLst>
              <a:ext uri="{FF2B5EF4-FFF2-40B4-BE49-F238E27FC236}">
                <a16:creationId xmlns:a16="http://schemas.microsoft.com/office/drawing/2014/main" id="{8A67B33D-D661-9BA6-1045-74333FB03C4C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260800" y="358625"/>
            <a:ext cx="57150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Espace réservé du titre 1">
            <a:extLst>
              <a:ext uri="{FF2B5EF4-FFF2-40B4-BE49-F238E27FC236}">
                <a16:creationId xmlns:a16="http://schemas.microsoft.com/office/drawing/2014/main" id="{8A2DF180-715E-0D46-D25D-4D0C194393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00" y="360000"/>
            <a:ext cx="5940000" cy="2769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noProof="0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18" name="Google Shape;7;p37">
            <a:extLst>
              <a:ext uri="{FF2B5EF4-FFF2-40B4-BE49-F238E27FC236}">
                <a16:creationId xmlns:a16="http://schemas.microsoft.com/office/drawing/2014/main" id="{B193F309-DA24-3E88-D78B-C1B38FD10B1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Wingdings" panose="05000000000000000000" pitchFamily="2" charset="2"/>
              <a:buChar char="§"/>
              <a:defRPr sz="14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075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Main - &quot;Reflet&quot; - Full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8C4694B1-1AE1-4FBC-7FCC-DDB354E3283A}"/>
              </a:ext>
            </a:extLst>
          </p:cNvPr>
          <p:cNvSpPr/>
          <p:nvPr userDrawn="1"/>
        </p:nvSpPr>
        <p:spPr>
          <a:xfrm>
            <a:off x="5983441" y="0"/>
            <a:ext cx="3160559" cy="5143500"/>
          </a:xfrm>
          <a:custGeom>
            <a:avLst/>
            <a:gdLst>
              <a:gd name="connsiteX0" fmla="*/ 987552 w 4214078"/>
              <a:gd name="connsiteY0" fmla="*/ 0 h 6858000"/>
              <a:gd name="connsiteX1" fmla="*/ 4214078 w 4214078"/>
              <a:gd name="connsiteY1" fmla="*/ 0 h 6858000"/>
              <a:gd name="connsiteX2" fmla="*/ 4214078 w 4214078"/>
              <a:gd name="connsiteY2" fmla="*/ 6858000 h 6858000"/>
              <a:gd name="connsiteX3" fmla="*/ 0 w 421407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4078" h="6858000">
                <a:moveTo>
                  <a:pt x="987552" y="0"/>
                </a:moveTo>
                <a:lnTo>
                  <a:pt x="4214078" y="0"/>
                </a:lnTo>
                <a:lnTo>
                  <a:pt x="4214078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60000">
                <a:schemeClr val="accent6"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05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C7763F-9109-5CD9-CB85-521205201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28/02/2024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7B81DD-BAF5-2EBE-9BA4-5EBA98ABE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(Modify it in menu not directly)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AD8745-8D17-54EA-7AD2-3BC8AB69F6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3" name="Espace réservé du titre 1">
            <a:extLst>
              <a:ext uri="{FF2B5EF4-FFF2-40B4-BE49-F238E27FC236}">
                <a16:creationId xmlns:a16="http://schemas.microsoft.com/office/drawing/2014/main" id="{8A2DF180-715E-0D46-D25D-4D0C194393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00" y="360000"/>
            <a:ext cx="5940000" cy="2769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noProof="0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18" name="Google Shape;7;p37">
            <a:extLst>
              <a:ext uri="{FF2B5EF4-FFF2-40B4-BE49-F238E27FC236}">
                <a16:creationId xmlns:a16="http://schemas.microsoft.com/office/drawing/2014/main" id="{B193F309-DA24-3E88-D78B-C1B38FD10B1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Wingdings" panose="05000000000000000000" pitchFamily="2" charset="2"/>
              <a:buChar char="§"/>
              <a:defRPr sz="14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3" name="Google Shape;169;g2b38fc72a24_1_74">
            <a:extLst>
              <a:ext uri="{FF2B5EF4-FFF2-40B4-BE49-F238E27FC236}">
                <a16:creationId xmlns:a16="http://schemas.microsoft.com/office/drawing/2014/main" id="{536B2501-3653-7C55-1966-70D1DE9A5B2A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260800" y="358625"/>
            <a:ext cx="571500" cy="21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293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Main - Plain - Splitted  1/3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;p37">
            <a:extLst>
              <a:ext uri="{FF2B5EF4-FFF2-40B4-BE49-F238E27FC236}">
                <a16:creationId xmlns:a16="http://schemas.microsoft.com/office/drawing/2014/main" id="{6A1C0322-90AB-200A-D367-2230B0947F9D}"/>
              </a:ext>
            </a:extLst>
          </p:cNvPr>
          <p:cNvSpPr txBox="1">
            <a:spLocks noGrp="1"/>
          </p:cNvSpPr>
          <p:nvPr userDrawn="1">
            <p:ph idx="1"/>
          </p:nvPr>
        </p:nvSpPr>
        <p:spPr>
          <a:xfrm>
            <a:off x="313200" y="1152475"/>
            <a:ext cx="6300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Wingdings" panose="05000000000000000000" pitchFamily="2" charset="2"/>
              <a:buChar char="§"/>
              <a:defRPr sz="14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6" name="Google Shape;7;p37">
            <a:extLst>
              <a:ext uri="{FF2B5EF4-FFF2-40B4-BE49-F238E27FC236}">
                <a16:creationId xmlns:a16="http://schemas.microsoft.com/office/drawing/2014/main" id="{BD58F824-46CC-2828-9364-6AFA46B62118}"/>
              </a:ext>
            </a:extLst>
          </p:cNvPr>
          <p:cNvSpPr txBox="1">
            <a:spLocks noGrp="1"/>
          </p:cNvSpPr>
          <p:nvPr userDrawn="1">
            <p:ph idx="13"/>
          </p:nvPr>
        </p:nvSpPr>
        <p:spPr>
          <a:xfrm>
            <a:off x="6890656" y="1152475"/>
            <a:ext cx="19416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77800" marR="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Wingdings" panose="05000000000000000000" pitchFamily="2" charset="2"/>
              <a:buChar char="§"/>
              <a:defRPr sz="14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8" name="Espace réservé du pied de page 17">
            <a:extLst>
              <a:ext uri="{FF2B5EF4-FFF2-40B4-BE49-F238E27FC236}">
                <a16:creationId xmlns:a16="http://schemas.microsoft.com/office/drawing/2014/main" id="{6AF74719-747F-879E-EB01-4ED71498C65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Title (Modify it in menu not directly)</a:t>
            </a:r>
            <a:endParaRPr lang="fr-FR" dirty="0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C64A195F-C74F-F69F-D4ED-C60F9DBEAE57}"/>
              </a:ext>
            </a:extLst>
          </p:cNvPr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4" name="Google Shape;169;g2b38fc72a24_1_74">
            <a:extLst>
              <a:ext uri="{FF2B5EF4-FFF2-40B4-BE49-F238E27FC236}">
                <a16:creationId xmlns:a16="http://schemas.microsoft.com/office/drawing/2014/main" id="{3F7A3E92-F10E-4D89-7985-73E7A457203F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260800" y="358625"/>
            <a:ext cx="57150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6F5C91DD-0A4E-1D46-77DA-1B57DB76A6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00" y="360000"/>
            <a:ext cx="7200000" cy="2769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fr-FR" dirty="0"/>
              <a:t>Modifiez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8EF0879C-69E9-FB0B-7495-E04072460B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00" y="4827637"/>
            <a:ext cx="1080000" cy="153888"/>
          </a:xfrm>
        </p:spPr>
        <p:txBody>
          <a:bodyPr/>
          <a:lstStyle/>
          <a:p>
            <a:r>
              <a:rPr lang="fr-FR" dirty="0"/>
              <a:t>28/02/2024</a:t>
            </a:r>
          </a:p>
        </p:txBody>
      </p:sp>
    </p:spTree>
    <p:extLst>
      <p:ext uri="{BB962C8B-B14F-4D97-AF65-F5344CB8AC3E}">
        <p14:creationId xmlns:p14="http://schemas.microsoft.com/office/powerpoint/2010/main" val="4186368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Main - Light - Splitted  1/3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543BDD62-265C-EB3A-BE2E-B41A813F4891}"/>
              </a:ext>
            </a:extLst>
          </p:cNvPr>
          <p:cNvSpPr/>
          <p:nvPr userDrawn="1"/>
        </p:nvSpPr>
        <p:spPr>
          <a:xfrm>
            <a:off x="5983441" y="0"/>
            <a:ext cx="3160559" cy="5143500"/>
          </a:xfrm>
          <a:custGeom>
            <a:avLst/>
            <a:gdLst>
              <a:gd name="connsiteX0" fmla="*/ 987552 w 4214078"/>
              <a:gd name="connsiteY0" fmla="*/ 0 h 6858000"/>
              <a:gd name="connsiteX1" fmla="*/ 4214078 w 4214078"/>
              <a:gd name="connsiteY1" fmla="*/ 0 h 6858000"/>
              <a:gd name="connsiteX2" fmla="*/ 4214078 w 4214078"/>
              <a:gd name="connsiteY2" fmla="*/ 6858000 h 6858000"/>
              <a:gd name="connsiteX3" fmla="*/ 0 w 421407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4078" h="6858000">
                <a:moveTo>
                  <a:pt x="987552" y="0"/>
                </a:moveTo>
                <a:lnTo>
                  <a:pt x="4214078" y="0"/>
                </a:lnTo>
                <a:lnTo>
                  <a:pt x="4214078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25000"/>
                </a:schemeClr>
              </a:gs>
              <a:gs pos="30000">
                <a:schemeClr val="accent1"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050" dirty="0"/>
          </a:p>
        </p:txBody>
      </p:sp>
      <p:sp>
        <p:nvSpPr>
          <p:cNvPr id="17" name="Espace réservé de la date 16">
            <a:extLst>
              <a:ext uri="{FF2B5EF4-FFF2-40B4-BE49-F238E27FC236}">
                <a16:creationId xmlns:a16="http://schemas.microsoft.com/office/drawing/2014/main" id="{16DB644E-392E-6C6F-8C8A-9003A3D357D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dirty="0"/>
              <a:t>28/02/2024</a:t>
            </a:r>
          </a:p>
        </p:txBody>
      </p:sp>
      <p:sp>
        <p:nvSpPr>
          <p:cNvPr id="18" name="Espace réservé du pied de page 17">
            <a:extLst>
              <a:ext uri="{FF2B5EF4-FFF2-40B4-BE49-F238E27FC236}">
                <a16:creationId xmlns:a16="http://schemas.microsoft.com/office/drawing/2014/main" id="{6AF74719-747F-879E-EB01-4ED71498C65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Title (Modify it in menu not directly)</a:t>
            </a:r>
            <a:endParaRPr lang="fr-FR" dirty="0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C64A195F-C74F-F69F-D4ED-C60F9DBEAE57}"/>
              </a:ext>
            </a:extLst>
          </p:cNvPr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20" name="Google Shape;169;g2b38fc72a24_1_74">
            <a:extLst>
              <a:ext uri="{FF2B5EF4-FFF2-40B4-BE49-F238E27FC236}">
                <a16:creationId xmlns:a16="http://schemas.microsoft.com/office/drawing/2014/main" id="{D07EFAA9-CC61-B398-2DB4-8A22AAD65B9C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260800" y="358625"/>
            <a:ext cx="57150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Espace réservé du titre 1">
            <a:extLst>
              <a:ext uri="{FF2B5EF4-FFF2-40B4-BE49-F238E27FC236}">
                <a16:creationId xmlns:a16="http://schemas.microsoft.com/office/drawing/2014/main" id="{BF3C6299-A670-9981-2306-1EFE3C23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60000"/>
            <a:ext cx="5940000" cy="21544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25" name="Google Shape;7;p37">
            <a:extLst>
              <a:ext uri="{FF2B5EF4-FFF2-40B4-BE49-F238E27FC236}">
                <a16:creationId xmlns:a16="http://schemas.microsoft.com/office/drawing/2014/main" id="{ADB1A0B5-B3FF-2F38-8C16-C0A9077B41F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13200" y="1152475"/>
            <a:ext cx="5938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Wingdings" panose="05000000000000000000" pitchFamily="2" charset="2"/>
              <a:buChar char="§"/>
              <a:defRPr sz="14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6" name="Google Shape;7;p37">
            <a:extLst>
              <a:ext uri="{FF2B5EF4-FFF2-40B4-BE49-F238E27FC236}">
                <a16:creationId xmlns:a16="http://schemas.microsoft.com/office/drawing/2014/main" id="{5D95E280-FCE4-CE4A-5A92-B3971A6F8FF8}"/>
              </a:ext>
            </a:extLst>
          </p:cNvPr>
          <p:cNvSpPr txBox="1">
            <a:spLocks noGrp="1"/>
          </p:cNvSpPr>
          <p:nvPr>
            <p:ph idx="13"/>
          </p:nvPr>
        </p:nvSpPr>
        <p:spPr>
          <a:xfrm>
            <a:off x="6890656" y="1152475"/>
            <a:ext cx="19416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77800" marR="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Wingdings" panose="05000000000000000000" pitchFamily="2" charset="2"/>
              <a:buChar char="§"/>
              <a:defRPr sz="14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258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Main - Accented - Splitted  1/3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A0CEE933-F532-8A5F-03AF-98C1E13CDD45}"/>
              </a:ext>
            </a:extLst>
          </p:cNvPr>
          <p:cNvGrpSpPr/>
          <p:nvPr userDrawn="1"/>
        </p:nvGrpSpPr>
        <p:grpSpPr>
          <a:xfrm>
            <a:off x="5983441" y="0"/>
            <a:ext cx="3160559" cy="5143500"/>
            <a:chOff x="5983441" y="0"/>
            <a:chExt cx="3160559" cy="5143500"/>
          </a:xfrm>
        </p:grpSpPr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543BDD62-265C-EB3A-BE2E-B41A813F4891}"/>
                </a:ext>
              </a:extLst>
            </p:cNvPr>
            <p:cNvSpPr/>
            <p:nvPr userDrawn="1"/>
          </p:nvSpPr>
          <p:spPr>
            <a:xfrm>
              <a:off x="5983441" y="0"/>
              <a:ext cx="3160559" cy="5143500"/>
            </a:xfrm>
            <a:custGeom>
              <a:avLst/>
              <a:gdLst>
                <a:gd name="connsiteX0" fmla="*/ 987552 w 4214078"/>
                <a:gd name="connsiteY0" fmla="*/ 0 h 6858000"/>
                <a:gd name="connsiteX1" fmla="*/ 4214078 w 4214078"/>
                <a:gd name="connsiteY1" fmla="*/ 0 h 6858000"/>
                <a:gd name="connsiteX2" fmla="*/ 4214078 w 4214078"/>
                <a:gd name="connsiteY2" fmla="*/ 6858000 h 6858000"/>
                <a:gd name="connsiteX3" fmla="*/ 0 w 4214078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078" h="6858000">
                  <a:moveTo>
                    <a:pt x="987552" y="0"/>
                  </a:moveTo>
                  <a:lnTo>
                    <a:pt x="4214078" y="0"/>
                  </a:lnTo>
                  <a:lnTo>
                    <a:pt x="4214078" y="6858000"/>
                  </a:lnTo>
                  <a:lnTo>
                    <a:pt x="0" y="685800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5000"/>
                  </a:schemeClr>
                </a:gs>
                <a:gs pos="30000">
                  <a:schemeClr val="accent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sz="1050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DCA5052C-4710-CA51-1535-AB38C3BF69A8}"/>
                </a:ext>
              </a:extLst>
            </p:cNvPr>
            <p:cNvSpPr/>
            <p:nvPr userDrawn="1"/>
          </p:nvSpPr>
          <p:spPr>
            <a:xfrm>
              <a:off x="5983441" y="0"/>
              <a:ext cx="3160559" cy="5143500"/>
            </a:xfrm>
            <a:custGeom>
              <a:avLst/>
              <a:gdLst>
                <a:gd name="connsiteX0" fmla="*/ 987552 w 4214078"/>
                <a:gd name="connsiteY0" fmla="*/ 0 h 6858000"/>
                <a:gd name="connsiteX1" fmla="*/ 4214078 w 4214078"/>
                <a:gd name="connsiteY1" fmla="*/ 0 h 6858000"/>
                <a:gd name="connsiteX2" fmla="*/ 4214078 w 4214078"/>
                <a:gd name="connsiteY2" fmla="*/ 6858000 h 6858000"/>
                <a:gd name="connsiteX3" fmla="*/ 0 w 4214078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078" h="6858000">
                  <a:moveTo>
                    <a:pt x="987552" y="0"/>
                  </a:moveTo>
                  <a:lnTo>
                    <a:pt x="4214078" y="0"/>
                  </a:lnTo>
                  <a:lnTo>
                    <a:pt x="4214078" y="6858000"/>
                  </a:lnTo>
                  <a:lnTo>
                    <a:pt x="0" y="685800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5000"/>
                  </a:schemeClr>
                </a:gs>
                <a:gs pos="50000">
                  <a:schemeClr val="accent1">
                    <a:alpha val="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sz="1050" dirty="0"/>
            </a:p>
          </p:txBody>
        </p:sp>
      </p:grp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F0BE3D-8962-F717-7E5D-901F7FE77707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r-FR" dirty="0"/>
              <a:t>28/02/2024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CD87771E-2F7B-0D09-878E-385850F1C0D8}"/>
              </a:ext>
            </a:extLst>
          </p:cNvPr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/>
          <a:p>
            <a:r>
              <a:rPr lang="en-US" dirty="0"/>
              <a:t>Title (Modify it in menu not directly)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22AD413-9E6C-39C0-7B79-93469363A912}"/>
              </a:ext>
            </a:extLst>
          </p:cNvPr>
          <p:cNvSpPr>
            <a:spLocks noGrp="1"/>
          </p:cNvSpPr>
          <p:nvPr userDrawn="1">
            <p:ph type="sldNum" idx="16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Google Shape;169;g2b38fc72a24_1_74">
            <a:extLst>
              <a:ext uri="{FF2B5EF4-FFF2-40B4-BE49-F238E27FC236}">
                <a16:creationId xmlns:a16="http://schemas.microsoft.com/office/drawing/2014/main" id="{C676E9E2-FD89-D3EB-37EE-0A60DA659C7C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260800" y="358625"/>
            <a:ext cx="57150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Espace réservé du titre 1">
            <a:extLst>
              <a:ext uri="{FF2B5EF4-FFF2-40B4-BE49-F238E27FC236}">
                <a16:creationId xmlns:a16="http://schemas.microsoft.com/office/drawing/2014/main" id="{F336FB8C-AB85-9FFB-4BD8-CAA5B0A1F5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00" y="360000"/>
            <a:ext cx="5940000" cy="2769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noProof="0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21" name="Google Shape;7;p37">
            <a:extLst>
              <a:ext uri="{FF2B5EF4-FFF2-40B4-BE49-F238E27FC236}">
                <a16:creationId xmlns:a16="http://schemas.microsoft.com/office/drawing/2014/main" id="{4EFA5974-69B7-0484-9965-CC71545A332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13200" y="1152475"/>
            <a:ext cx="5938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0" bIns="0" anchor="t" anchorCtr="0">
            <a:noAutofit/>
          </a:bodyPr>
          <a:lstStyle>
            <a:lvl1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Wingdings" panose="05000000000000000000" pitchFamily="2" charset="2"/>
              <a:buChar char="§"/>
              <a:defRPr sz="14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2" name="Google Shape;7;p37">
            <a:extLst>
              <a:ext uri="{FF2B5EF4-FFF2-40B4-BE49-F238E27FC236}">
                <a16:creationId xmlns:a16="http://schemas.microsoft.com/office/drawing/2014/main" id="{928948F1-CB50-F7F8-8C6A-8D193B116478}"/>
              </a:ext>
            </a:extLst>
          </p:cNvPr>
          <p:cNvSpPr txBox="1">
            <a:spLocks noGrp="1"/>
          </p:cNvSpPr>
          <p:nvPr>
            <p:ph idx="13"/>
          </p:nvPr>
        </p:nvSpPr>
        <p:spPr>
          <a:xfrm>
            <a:off x="6890656" y="1152475"/>
            <a:ext cx="19416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77800" marR="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Wingdings" panose="05000000000000000000" pitchFamily="2" charset="2"/>
              <a:buChar char="§"/>
              <a:defRPr sz="14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6379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Google Shape;8;p37"/>
          <p:cNvSpPr txBox="1">
            <a:spLocks noGrp="1"/>
          </p:cNvSpPr>
          <p:nvPr>
            <p:ph type="sldNum" idx="12"/>
          </p:nvPr>
        </p:nvSpPr>
        <p:spPr>
          <a:xfrm>
            <a:off x="8283600" y="4858414"/>
            <a:ext cx="548700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600" b="0" i="0" u="none" strike="noStrike" cap="none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9AC1C93-8D34-7FE0-E915-19B53EF81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60000"/>
            <a:ext cx="7200000" cy="2769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noProof="0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94A1D40-F0EA-7935-992B-F72906251B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1700" y="4858414"/>
            <a:ext cx="108000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/>
              <a:t>28/02/2024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C5366D-2EEB-A188-CA09-EABF2B4089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73900" y="4858414"/>
            <a:ext cx="378000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/>
              <a:t>Title (Modify it in menu not directly)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0" r:id="rId1"/>
    <p:sldLayoutId id="2147483699" r:id="rId2"/>
    <p:sldLayoutId id="2147483718" r:id="rId3"/>
    <p:sldLayoutId id="2147483695" r:id="rId4"/>
    <p:sldLayoutId id="2147483693" r:id="rId5"/>
    <p:sldLayoutId id="2147483722" r:id="rId6"/>
    <p:sldLayoutId id="2147483697" r:id="rId7"/>
    <p:sldLayoutId id="2147483681" r:id="rId8"/>
    <p:sldLayoutId id="2147483694" r:id="rId9"/>
    <p:sldLayoutId id="2147483698" r:id="rId10"/>
    <p:sldLayoutId id="2147483692" r:id="rId11"/>
    <p:sldLayoutId id="2147483696" r:id="rId12"/>
    <p:sldLayoutId id="2147483700" r:id="rId13"/>
    <p:sldLayoutId id="2147483728" r:id="rId14"/>
    <p:sldLayoutId id="2147483701" r:id="rId15"/>
    <p:sldLayoutId id="2147483726" r:id="rId16"/>
    <p:sldLayoutId id="2147483727" r:id="rId17"/>
    <p:sldLayoutId id="2147483724" r:id="rId18"/>
    <p:sldLayoutId id="214748372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1" i="0" u="none" strike="noStrike" cap="none">
          <a:solidFill>
            <a:schemeClr val="tx1"/>
          </a:solidFill>
          <a:latin typeface="+mj-lt"/>
          <a:ea typeface="American Type ITC Pro LtCd" panose="020903060305050203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ebrain.eu/deck-videos/RebrAin-testimonial-jean.mp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hyperlink" Target="https://rebrain.eu/deck-videos/RebrAin-testimonial-francois.mp4" TargetMode="Externa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7.sv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6.png"/><Relationship Id="rId3" Type="http://schemas.openxmlformats.org/officeDocument/2006/relationships/image" Target="../media/image3.png"/><Relationship Id="rId7" Type="http://schemas.openxmlformats.org/officeDocument/2006/relationships/image" Target="../media/image42.png"/><Relationship Id="rId12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44.png"/><Relationship Id="rId5" Type="http://schemas.openxmlformats.org/officeDocument/2006/relationships/image" Target="../media/image9.png"/><Relationship Id="rId10" Type="http://schemas.openxmlformats.org/officeDocument/2006/relationships/image" Target="../media/image43.pn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">
            <a:extLst>
              <a:ext uri="{FF2B5EF4-FFF2-40B4-BE49-F238E27FC236}">
                <a16:creationId xmlns:a16="http://schemas.microsoft.com/office/drawing/2014/main" id="{E2297691-BB78-A32F-D2F5-2824618A456F}"/>
              </a:ext>
            </a:extLst>
          </p:cNvPr>
          <p:cNvSpPr txBox="1">
            <a:spLocks/>
          </p:cNvSpPr>
          <p:nvPr/>
        </p:nvSpPr>
        <p:spPr>
          <a:xfrm>
            <a:off x="1" y="2571750"/>
            <a:ext cx="9144000" cy="2571750"/>
          </a:xfrm>
          <a:prstGeom prst="rect">
            <a:avLst/>
          </a:prstGeom>
          <a:gradFill>
            <a:gsLst>
              <a:gs pos="94175">
                <a:schemeClr val="accent1">
                  <a:alpha val="80000"/>
                </a:schemeClr>
              </a:gs>
              <a:gs pos="0">
                <a:schemeClr val="accent6">
                  <a:alpha val="25000"/>
                </a:schemeClr>
              </a:gs>
              <a:gs pos="42000">
                <a:schemeClr val="accent1">
                  <a:lumMod val="50000"/>
                  <a:alpha val="9000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</p:spPr>
        <p:txBody>
          <a:bodyPr spcFirstLastPara="1" vert="horz" wrap="square" lIns="360000" tIns="360000" rIns="360000" bIns="36000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1" i="0" u="none" strike="noStrike" cap="none">
                <a:solidFill>
                  <a:schemeClr val="tx1"/>
                </a:solidFill>
                <a:latin typeface="+mj-lt"/>
                <a:ea typeface="American Type ITC Pro LtCd" panose="02090306030505020304" pitchFamily="18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75000"/>
              </a:lnSpc>
              <a:buSzPts val="1100"/>
            </a:pPr>
            <a:r>
              <a:rPr lang="en-US" sz="4000" b="0" noProof="1">
                <a:solidFill>
                  <a:schemeClr val="bg1"/>
                </a:solidFill>
                <a:ea typeface="Montserrat"/>
                <a:cs typeface="Montserrat"/>
                <a:sym typeface="Montserrat"/>
              </a:rPr>
              <a:t>Achieve </a:t>
            </a:r>
            <a:r>
              <a:rPr lang="en-US" sz="4000" noProof="1">
                <a:solidFill>
                  <a:schemeClr val="bg1"/>
                </a:solidFill>
                <a:ea typeface="Montserrat"/>
                <a:cs typeface="Montserrat"/>
                <a:sym typeface="Montserrat"/>
              </a:rPr>
              <a:t>Precise Brain</a:t>
            </a:r>
          </a:p>
          <a:p>
            <a:pPr algn="ctr">
              <a:lnSpc>
                <a:spcPct val="75000"/>
              </a:lnSpc>
              <a:spcAft>
                <a:spcPts val="1200"/>
              </a:spcAft>
              <a:buSzPts val="1100"/>
            </a:pPr>
            <a:r>
              <a:rPr lang="en-US" sz="4000" noProof="1">
                <a:solidFill>
                  <a:schemeClr val="bg1"/>
                </a:solidFill>
                <a:ea typeface="Montserrat"/>
                <a:cs typeface="Montserrat"/>
                <a:sym typeface="Montserrat"/>
              </a:rPr>
              <a:t>Targeting</a:t>
            </a:r>
            <a:r>
              <a:rPr lang="en-US" sz="4000" b="0" noProof="1">
                <a:solidFill>
                  <a:schemeClr val="bg1"/>
                </a:solidFill>
                <a:ea typeface="Montserrat"/>
                <a:cs typeface="Montserrat"/>
                <a:sym typeface="Montserrat"/>
              </a:rPr>
              <a:t> for Neurosurgery</a:t>
            </a:r>
          </a:p>
          <a:p>
            <a:pPr algn="ctr">
              <a:lnSpc>
                <a:spcPct val="90000"/>
              </a:lnSpc>
              <a:spcAft>
                <a:spcPts val="1200"/>
              </a:spcAft>
              <a:buSzPts val="1100"/>
            </a:pPr>
            <a:r>
              <a:rPr lang="en-US" sz="1400" b="0" noProof="1">
                <a:solidFill>
                  <a:schemeClr val="bg1"/>
                </a:solidFill>
                <a:ea typeface="Montserrat"/>
                <a:cs typeface="Montserrat"/>
                <a:sym typeface="Montserrat"/>
              </a:rPr>
              <a:t>RebrAIn services aim to enhance patient outcomes</a:t>
            </a:r>
            <a:br>
              <a:rPr lang="en-US" sz="1400" b="0" noProof="1">
                <a:solidFill>
                  <a:schemeClr val="bg1"/>
                </a:solidFill>
                <a:ea typeface="Montserrat"/>
                <a:cs typeface="Montserrat"/>
                <a:sym typeface="Montserrat"/>
              </a:rPr>
            </a:br>
            <a:r>
              <a:rPr lang="en-US" sz="1400" b="0" noProof="1">
                <a:solidFill>
                  <a:schemeClr val="bg1"/>
                </a:solidFill>
                <a:ea typeface="Montserrat"/>
                <a:cs typeface="Montserrat"/>
                <a:sym typeface="Montserrat"/>
              </a:rPr>
              <a:t>in Parkinson’s Disease and Essential Tremor treatments by</a:t>
            </a:r>
            <a:br>
              <a:rPr lang="en-US" sz="1400" b="0" noProof="1">
                <a:solidFill>
                  <a:schemeClr val="bg1"/>
                </a:solidFill>
                <a:ea typeface="Montserrat"/>
                <a:cs typeface="Montserrat"/>
                <a:sym typeface="Montserrat"/>
              </a:rPr>
            </a:br>
            <a:r>
              <a:rPr lang="en-US" sz="1400" b="0" noProof="1">
                <a:solidFill>
                  <a:schemeClr val="bg1"/>
                </a:solidFill>
                <a:ea typeface="Montserrat"/>
                <a:cs typeface="Montserrat"/>
                <a:sym typeface="Montserrat"/>
              </a:rPr>
              <a:t>combining peer innovation with Best-in-Class supervised AI. </a:t>
            </a:r>
            <a:endParaRPr lang="en-US" sz="1400" b="0" noProof="1">
              <a:solidFill>
                <a:schemeClr val="bg1"/>
              </a:solidFill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ontent Placeholder 68">
            <a:extLst>
              <a:ext uri="{FF2B5EF4-FFF2-40B4-BE49-F238E27FC236}">
                <a16:creationId xmlns:a16="http://schemas.microsoft.com/office/drawing/2014/main" id="{D53216DD-80E7-4A1F-56BA-156A7983D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360000" tIns="360000" numCol="4">
            <a:normAutofit/>
          </a:bodyPr>
          <a:lstStyle/>
          <a:p>
            <a:pPr marL="2700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</a:pPr>
            <a:r>
              <a:rPr lang="en-US" sz="1200" b="1" noProof="1">
                <a:solidFill>
                  <a:schemeClr val="lt1"/>
                </a:solidFill>
                <a:latin typeface="+mj-lt"/>
              </a:rPr>
              <a:t>Surgery under AG</a:t>
            </a:r>
          </a:p>
          <a:p>
            <a:pPr marL="2700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</a:pPr>
            <a:r>
              <a:rPr lang="en-US" sz="1200" noProof="1">
                <a:solidFill>
                  <a:schemeClr val="lt1"/>
                </a:solidFill>
                <a:latin typeface="+mj-lt"/>
              </a:rPr>
              <a:t>Less traumatic procedure</a:t>
            </a:r>
          </a:p>
          <a:p>
            <a:pPr marL="2700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</a:pPr>
            <a:r>
              <a:rPr lang="en-US" sz="1200" b="1" noProof="1">
                <a:solidFill>
                  <a:schemeClr val="lt1"/>
                </a:solidFill>
                <a:latin typeface="+mj-lt"/>
              </a:rPr>
              <a:t>Fast workflow</a:t>
            </a:r>
          </a:p>
          <a:p>
            <a:pPr marL="2700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</a:pPr>
            <a:r>
              <a:rPr lang="en-US" sz="1200" noProof="1">
                <a:solidFill>
                  <a:schemeClr val="lt1"/>
                </a:solidFill>
                <a:latin typeface="+mj-lt"/>
              </a:rPr>
              <a:t>Reduced surgery and recovery time</a:t>
            </a:r>
          </a:p>
          <a:p>
            <a:pPr marL="2700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</a:pPr>
            <a:r>
              <a:rPr lang="en-US" sz="1200" b="1" noProof="1">
                <a:solidFill>
                  <a:schemeClr val="lt1"/>
                </a:solidFill>
                <a:latin typeface="+mj-lt"/>
              </a:rPr>
              <a:t>Precise surgery</a:t>
            </a:r>
          </a:p>
          <a:p>
            <a:pPr marL="2700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</a:pPr>
            <a:r>
              <a:rPr lang="en-US" sz="1200" noProof="1">
                <a:solidFill>
                  <a:schemeClr val="lt1"/>
                </a:solidFill>
                <a:latin typeface="+mj-lt"/>
              </a:rPr>
              <a:t>Improved targeting and outcomes</a:t>
            </a:r>
          </a:p>
          <a:p>
            <a:pPr marL="2700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</a:pPr>
            <a:r>
              <a:rPr lang="en-US" sz="1200" b="1" noProof="1">
                <a:solidFill>
                  <a:schemeClr val="lt1"/>
                </a:solidFill>
                <a:latin typeface="+mj-lt"/>
              </a:rPr>
              <a:t>Safe and efficient</a:t>
            </a:r>
          </a:p>
          <a:p>
            <a:pPr marL="2700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</a:pPr>
            <a:r>
              <a:rPr lang="en-US" sz="1200" noProof="1">
                <a:solidFill>
                  <a:schemeClr val="lt1"/>
                </a:solidFill>
                <a:latin typeface="+mj-lt"/>
              </a:rPr>
              <a:t>Minimized risk</a:t>
            </a:r>
          </a:p>
          <a:p>
            <a:pPr marL="2700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</a:pPr>
            <a:r>
              <a:rPr lang="en-US" sz="1200" noProof="1">
                <a:solidFill>
                  <a:schemeClr val="lt1"/>
                </a:solidFill>
                <a:latin typeface="+mj-lt"/>
              </a:rPr>
              <a:t>and complications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683D1-6719-CA0D-DC68-1D5C01A49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60000"/>
            <a:ext cx="7200000" cy="276999"/>
          </a:xfrm>
        </p:spPr>
        <p:txBody>
          <a:bodyPr/>
          <a:lstStyle/>
          <a:p>
            <a:r>
              <a:rPr lang="en-US" noProof="1">
                <a:latin typeface="+mj-lt"/>
              </a:rPr>
              <a:t>Less invasive, with better outcomes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5DDDC89-CAF1-C840-A547-90ED82E5E8B5}"/>
              </a:ext>
            </a:extLst>
          </p:cNvPr>
          <p:cNvSpPr txBox="1">
            <a:spLocks/>
          </p:cNvSpPr>
          <p:nvPr/>
        </p:nvSpPr>
        <p:spPr>
          <a:xfrm>
            <a:off x="311700" y="1152475"/>
            <a:ext cx="85206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Wingdings" panose="05000000000000000000" pitchFamily="2" charset="2"/>
              <a:buChar char="§"/>
              <a:defRPr sz="14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1" noProof="1">
                <a:latin typeface="+mj-lt"/>
              </a:rPr>
              <a:t>RebrAIn’ Service </a:t>
            </a:r>
            <a:r>
              <a:rPr lang="en-US" noProof="1">
                <a:latin typeface="+mj-lt"/>
              </a:rPr>
              <a:t>simplifies surgery planning and significantly shortens operation time and minimizes health risks and complications.</a:t>
            </a:r>
          </a:p>
        </p:txBody>
      </p:sp>
      <p:sp>
        <p:nvSpPr>
          <p:cNvPr id="7" name="Content Placeholder 68">
            <a:extLst>
              <a:ext uri="{FF2B5EF4-FFF2-40B4-BE49-F238E27FC236}">
                <a16:creationId xmlns:a16="http://schemas.microsoft.com/office/drawing/2014/main" id="{B8AB65A8-D33C-046E-E914-B937EE4326D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0" y="4062681"/>
            <a:ext cx="9144000" cy="764956"/>
          </a:xfrm>
        </p:spPr>
        <p:txBody>
          <a:bodyPr lIns="360000" tIns="360000" numCol="4"/>
          <a:lstStyle/>
          <a:p>
            <a:pPr marL="2700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</a:pPr>
            <a:r>
              <a:rPr lang="en-US" sz="1200" b="1" noProof="1">
                <a:solidFill>
                  <a:schemeClr val="lt1"/>
                </a:solidFill>
                <a:latin typeface="+mj-lt"/>
              </a:rPr>
              <a:t>Surgery under AG</a:t>
            </a:r>
          </a:p>
          <a:p>
            <a:pPr marL="2700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</a:pPr>
            <a:r>
              <a:rPr lang="en-US" sz="1200" noProof="1">
                <a:solidFill>
                  <a:schemeClr val="lt1"/>
                </a:solidFill>
                <a:latin typeface="+mj-lt"/>
              </a:rPr>
              <a:t>Less traumatic procedure</a:t>
            </a:r>
          </a:p>
          <a:p>
            <a:pPr marL="2700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</a:pPr>
            <a:r>
              <a:rPr lang="en-US" sz="1200" b="1" noProof="1">
                <a:solidFill>
                  <a:schemeClr val="lt1"/>
                </a:solidFill>
                <a:latin typeface="+mj-lt"/>
              </a:rPr>
              <a:t>Fast workflow</a:t>
            </a:r>
          </a:p>
          <a:p>
            <a:pPr marL="2700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</a:pPr>
            <a:r>
              <a:rPr lang="en-US" sz="1200" noProof="1">
                <a:solidFill>
                  <a:schemeClr val="lt1"/>
                </a:solidFill>
                <a:latin typeface="+mj-lt"/>
              </a:rPr>
              <a:t>Reduced surgery and recovery time</a:t>
            </a:r>
          </a:p>
          <a:p>
            <a:pPr marL="2700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</a:pPr>
            <a:r>
              <a:rPr lang="en-US" sz="1200" b="1" noProof="1">
                <a:solidFill>
                  <a:schemeClr val="lt1"/>
                </a:solidFill>
                <a:latin typeface="+mj-lt"/>
              </a:rPr>
              <a:t>Precise surgery</a:t>
            </a:r>
          </a:p>
          <a:p>
            <a:pPr marL="2700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</a:pPr>
            <a:r>
              <a:rPr lang="en-US" sz="1200" noProof="1">
                <a:solidFill>
                  <a:schemeClr val="lt1"/>
                </a:solidFill>
                <a:latin typeface="+mj-lt"/>
              </a:rPr>
              <a:t>Improved targeting and outcomes</a:t>
            </a:r>
          </a:p>
          <a:p>
            <a:pPr marL="2700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</a:pPr>
            <a:r>
              <a:rPr lang="en-US" sz="1200" b="1" noProof="1">
                <a:solidFill>
                  <a:schemeClr val="lt1"/>
                </a:solidFill>
                <a:latin typeface="+mj-lt"/>
              </a:rPr>
              <a:t>Safe and efficient</a:t>
            </a:r>
          </a:p>
          <a:p>
            <a:pPr marL="2700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</a:pPr>
            <a:r>
              <a:rPr lang="en-US" sz="1200" noProof="1">
                <a:solidFill>
                  <a:schemeClr val="lt1"/>
                </a:solidFill>
                <a:latin typeface="+mj-lt"/>
              </a:rPr>
              <a:t>Minimized risk</a:t>
            </a:r>
          </a:p>
          <a:p>
            <a:pPr marL="2700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</a:pPr>
            <a:r>
              <a:rPr lang="en-US" sz="1200" noProof="1">
                <a:solidFill>
                  <a:schemeClr val="lt1"/>
                </a:solidFill>
                <a:latin typeface="+mj-lt"/>
              </a:rPr>
              <a:t>and complications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7BD03B-DFFD-4C18-5C58-169C48ABA2CB}"/>
              </a:ext>
            </a:extLst>
          </p:cNvPr>
          <p:cNvSpPr txBox="1"/>
          <p:nvPr/>
        </p:nvSpPr>
        <p:spPr>
          <a:xfrm>
            <a:off x="3830899" y="2073721"/>
            <a:ext cx="1549400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800" dirty="0">
                <a:latin typeface="+mj-lt"/>
              </a:rPr>
              <a:t>Testimony of a Parkinsonian patient operated on with the help of RebrAIn’s technology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9F55FA-2A94-167B-4EE5-3A8ED95F0196}"/>
              </a:ext>
            </a:extLst>
          </p:cNvPr>
          <p:cNvSpPr txBox="1"/>
          <p:nvPr/>
        </p:nvSpPr>
        <p:spPr>
          <a:xfrm>
            <a:off x="3876236" y="2990998"/>
            <a:ext cx="1444820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800" dirty="0">
                <a:latin typeface="+mj-lt"/>
              </a:rPr>
              <a:t>Testimony of an Essential Tremor Patient operated on with the help of  RebrAIn’s technology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583AB89-1240-C8AC-24DE-C8907E38B591}"/>
              </a:ext>
            </a:extLst>
          </p:cNvPr>
          <p:cNvSpPr/>
          <p:nvPr/>
        </p:nvSpPr>
        <p:spPr>
          <a:xfrm rot="2700000">
            <a:off x="4528193" y="2833548"/>
            <a:ext cx="802582" cy="802582"/>
          </a:xfrm>
          <a:custGeom>
            <a:avLst/>
            <a:gdLst>
              <a:gd name="connsiteX0" fmla="*/ 0 w 802582"/>
              <a:gd name="connsiteY0" fmla="*/ 0 h 802582"/>
              <a:gd name="connsiteX1" fmla="*/ 802582 w 802582"/>
              <a:gd name="connsiteY1" fmla="*/ 0 h 802582"/>
              <a:gd name="connsiteX2" fmla="*/ 802582 w 802582"/>
              <a:gd name="connsiteY2" fmla="*/ 802582 h 802582"/>
              <a:gd name="connsiteX3" fmla="*/ 587055 w 802582"/>
              <a:gd name="connsiteY3" fmla="*/ 802582 h 802582"/>
              <a:gd name="connsiteX4" fmla="*/ 587055 w 802582"/>
              <a:gd name="connsiteY4" fmla="*/ 215527 h 802582"/>
              <a:gd name="connsiteX5" fmla="*/ 0 w 802582"/>
              <a:gd name="connsiteY5" fmla="*/ 215527 h 8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2582" h="802582">
                <a:moveTo>
                  <a:pt x="0" y="0"/>
                </a:moveTo>
                <a:lnTo>
                  <a:pt x="802582" y="0"/>
                </a:lnTo>
                <a:lnTo>
                  <a:pt x="802582" y="802582"/>
                </a:lnTo>
                <a:lnTo>
                  <a:pt x="587055" y="802582"/>
                </a:lnTo>
                <a:lnTo>
                  <a:pt x="587055" y="215527"/>
                </a:lnTo>
                <a:lnTo>
                  <a:pt x="0" y="215527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D130A0E-3325-FAF5-31E3-D4F19693C38D}"/>
              </a:ext>
            </a:extLst>
          </p:cNvPr>
          <p:cNvSpPr/>
          <p:nvPr/>
        </p:nvSpPr>
        <p:spPr>
          <a:xfrm rot="18900000" flipH="1">
            <a:off x="3772527" y="1841375"/>
            <a:ext cx="802582" cy="802582"/>
          </a:xfrm>
          <a:custGeom>
            <a:avLst/>
            <a:gdLst>
              <a:gd name="connsiteX0" fmla="*/ 0 w 802582"/>
              <a:gd name="connsiteY0" fmla="*/ 0 h 802582"/>
              <a:gd name="connsiteX1" fmla="*/ 802582 w 802582"/>
              <a:gd name="connsiteY1" fmla="*/ 0 h 802582"/>
              <a:gd name="connsiteX2" fmla="*/ 802582 w 802582"/>
              <a:gd name="connsiteY2" fmla="*/ 802582 h 802582"/>
              <a:gd name="connsiteX3" fmla="*/ 587055 w 802582"/>
              <a:gd name="connsiteY3" fmla="*/ 802582 h 802582"/>
              <a:gd name="connsiteX4" fmla="*/ 587055 w 802582"/>
              <a:gd name="connsiteY4" fmla="*/ 215527 h 802582"/>
              <a:gd name="connsiteX5" fmla="*/ 0 w 802582"/>
              <a:gd name="connsiteY5" fmla="*/ 215527 h 8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2582" h="802582">
                <a:moveTo>
                  <a:pt x="0" y="0"/>
                </a:moveTo>
                <a:lnTo>
                  <a:pt x="802582" y="0"/>
                </a:lnTo>
                <a:lnTo>
                  <a:pt x="802582" y="802582"/>
                </a:lnTo>
                <a:lnTo>
                  <a:pt x="587055" y="802582"/>
                </a:lnTo>
                <a:lnTo>
                  <a:pt x="587055" y="215527"/>
                </a:lnTo>
                <a:lnTo>
                  <a:pt x="0" y="215527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04ED2D-285E-4042-A94A-42AF2036965E}"/>
              </a:ext>
            </a:extLst>
          </p:cNvPr>
          <p:cNvGrpSpPr/>
          <p:nvPr/>
        </p:nvGrpSpPr>
        <p:grpSpPr>
          <a:xfrm rot="-480000">
            <a:off x="345025" y="1946777"/>
            <a:ext cx="2914856" cy="1691999"/>
            <a:chOff x="5822729" y="1946777"/>
            <a:chExt cx="2914856" cy="1691999"/>
          </a:xfrm>
        </p:grpSpPr>
        <p:pic>
          <p:nvPicPr>
            <p:cNvPr id="12" name="Picture 2">
              <a:hlinkClick r:id="rId3"/>
              <a:extLst>
                <a:ext uri="{FF2B5EF4-FFF2-40B4-BE49-F238E27FC236}">
                  <a16:creationId xmlns:a16="http://schemas.microsoft.com/office/drawing/2014/main" id="{74EF2673-0422-9DB2-EA60-1065A06EC0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/>
          </p:blipFill>
          <p:spPr bwMode="auto">
            <a:xfrm rot="180000">
              <a:off x="5857585" y="1946777"/>
              <a:ext cx="2880000" cy="1691999"/>
            </a:xfrm>
            <a:prstGeom prst="rect">
              <a:avLst/>
            </a:prstGeom>
            <a:noFill/>
            <a:effectLst>
              <a:outerShdw blurRad="254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11B2CA1-6EDD-BEE7-821D-DB1C495B3628}"/>
                </a:ext>
              </a:extLst>
            </p:cNvPr>
            <p:cNvGrpSpPr/>
            <p:nvPr/>
          </p:nvGrpSpPr>
          <p:grpSpPr>
            <a:xfrm>
              <a:off x="7027585" y="2522776"/>
              <a:ext cx="540000" cy="540000"/>
              <a:chOff x="7027585" y="2522776"/>
              <a:chExt cx="540000" cy="540000"/>
            </a:xfrm>
          </p:grpSpPr>
          <p:sp>
            <p:nvSpPr>
              <p:cNvPr id="17" name="Oval 16">
                <a:hlinkClick r:id="rId3"/>
                <a:extLst>
                  <a:ext uri="{FF2B5EF4-FFF2-40B4-BE49-F238E27FC236}">
                    <a16:creationId xmlns:a16="http://schemas.microsoft.com/office/drawing/2014/main" id="{E5CAAC03-949B-8E1E-C039-93726C79399E}"/>
                  </a:ext>
                </a:extLst>
              </p:cNvPr>
              <p:cNvSpPr/>
              <p:nvPr/>
            </p:nvSpPr>
            <p:spPr>
              <a:xfrm rot="180000">
                <a:off x="7027585" y="2522776"/>
                <a:ext cx="540000" cy="5400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8" name="Freeform: Shape 17">
                <a:hlinkClick r:id="rId3"/>
                <a:extLst>
                  <a:ext uri="{FF2B5EF4-FFF2-40B4-BE49-F238E27FC236}">
                    <a16:creationId xmlns:a16="http://schemas.microsoft.com/office/drawing/2014/main" id="{9EA51559-0665-9C9D-CC07-9D5950AC580A}"/>
                  </a:ext>
                </a:extLst>
              </p:cNvPr>
              <p:cNvSpPr/>
              <p:nvPr/>
            </p:nvSpPr>
            <p:spPr>
              <a:xfrm rot="180000">
                <a:off x="7226390" y="2656284"/>
                <a:ext cx="183205" cy="270580"/>
              </a:xfrm>
              <a:custGeom>
                <a:avLst/>
                <a:gdLst>
                  <a:gd name="connsiteX0" fmla="*/ 0 w 243750"/>
                  <a:gd name="connsiteY0" fmla="*/ 0 h 487501"/>
                  <a:gd name="connsiteX1" fmla="*/ 243750 w 243750"/>
                  <a:gd name="connsiteY1" fmla="*/ 243751 h 487501"/>
                  <a:gd name="connsiteX2" fmla="*/ 0 w 243750"/>
                  <a:gd name="connsiteY2" fmla="*/ 487501 h 487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3750" h="487501">
                    <a:moveTo>
                      <a:pt x="0" y="0"/>
                    </a:moveTo>
                    <a:lnTo>
                      <a:pt x="243750" y="243751"/>
                    </a:lnTo>
                    <a:lnTo>
                      <a:pt x="0" y="48750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B563318-F683-7C43-BF24-528CC323F453}"/>
                </a:ext>
              </a:extLst>
            </p:cNvPr>
            <p:cNvGrpSpPr/>
            <p:nvPr/>
          </p:nvGrpSpPr>
          <p:grpSpPr>
            <a:xfrm>
              <a:off x="5822729" y="3277863"/>
              <a:ext cx="2880000" cy="360000"/>
              <a:chOff x="5822729" y="3277863"/>
              <a:chExt cx="2880000" cy="360000"/>
            </a:xfrm>
          </p:grpSpPr>
          <p:sp>
            <p:nvSpPr>
              <p:cNvPr id="15" name="Rectangle 14">
                <a:hlinkClick r:id="rId3"/>
                <a:extLst>
                  <a:ext uri="{FF2B5EF4-FFF2-40B4-BE49-F238E27FC236}">
                    <a16:creationId xmlns:a16="http://schemas.microsoft.com/office/drawing/2014/main" id="{6E35615E-B4BB-EDB9-245C-0A708EED9BC9}"/>
                  </a:ext>
                </a:extLst>
              </p:cNvPr>
              <p:cNvSpPr/>
              <p:nvPr/>
            </p:nvSpPr>
            <p:spPr>
              <a:xfrm rot="180000">
                <a:off x="5822729" y="3277863"/>
                <a:ext cx="2880000" cy="360000"/>
              </a:xfrm>
              <a:prstGeom prst="rect">
                <a:avLst/>
              </a:prstGeom>
              <a:solidFill>
                <a:schemeClr val="tx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6" name="Rectangle 15">
                <a:hlinkClick r:id="rId3"/>
                <a:extLst>
                  <a:ext uri="{FF2B5EF4-FFF2-40B4-BE49-F238E27FC236}">
                    <a16:creationId xmlns:a16="http://schemas.microsoft.com/office/drawing/2014/main" id="{C760DD80-1A73-7070-2EB7-32CAB7980967}"/>
                  </a:ext>
                </a:extLst>
              </p:cNvPr>
              <p:cNvSpPr/>
              <p:nvPr/>
            </p:nvSpPr>
            <p:spPr>
              <a:xfrm rot="180000">
                <a:off x="5912729" y="3419763"/>
                <a:ext cx="2700000" cy="762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6730621-B3AE-04AA-BAEB-F7BE30161DDB}"/>
              </a:ext>
            </a:extLst>
          </p:cNvPr>
          <p:cNvGrpSpPr/>
          <p:nvPr/>
        </p:nvGrpSpPr>
        <p:grpSpPr>
          <a:xfrm rot="480000">
            <a:off x="5813889" y="1945575"/>
            <a:ext cx="2914855" cy="1691999"/>
            <a:chOff x="342728" y="1945574"/>
            <a:chExt cx="2914855" cy="1691999"/>
          </a:xfrm>
        </p:grpSpPr>
        <p:pic>
          <p:nvPicPr>
            <p:cNvPr id="20" name="Picture 2">
              <a:hlinkClick r:id="rId5"/>
              <a:extLst>
                <a:ext uri="{FF2B5EF4-FFF2-40B4-BE49-F238E27FC236}">
                  <a16:creationId xmlns:a16="http://schemas.microsoft.com/office/drawing/2014/main" id="{AD2FC34A-5C03-8220-AA2A-42CA3AE159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 rot="21420000">
              <a:off x="342728" y="1945574"/>
              <a:ext cx="2879998" cy="1691999"/>
            </a:xfrm>
            <a:prstGeom prst="rect">
              <a:avLst/>
            </a:prstGeom>
            <a:noFill/>
            <a:effectLst>
              <a:outerShdw blurRad="254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6CD3124-F7C7-48CE-72E0-5220751453DF}"/>
                </a:ext>
              </a:extLst>
            </p:cNvPr>
            <p:cNvGrpSpPr/>
            <p:nvPr/>
          </p:nvGrpSpPr>
          <p:grpSpPr>
            <a:xfrm>
              <a:off x="1512727" y="2521573"/>
              <a:ext cx="540000" cy="540000"/>
              <a:chOff x="1512727" y="2521573"/>
              <a:chExt cx="540000" cy="540000"/>
            </a:xfrm>
          </p:grpSpPr>
          <p:sp>
            <p:nvSpPr>
              <p:cNvPr id="25" name="Oval 24">
                <a:hlinkClick r:id="rId5"/>
                <a:extLst>
                  <a:ext uri="{FF2B5EF4-FFF2-40B4-BE49-F238E27FC236}">
                    <a16:creationId xmlns:a16="http://schemas.microsoft.com/office/drawing/2014/main" id="{6F85099D-D20A-3D00-A5DD-9332B27D37C5}"/>
                  </a:ext>
                </a:extLst>
              </p:cNvPr>
              <p:cNvSpPr/>
              <p:nvPr/>
            </p:nvSpPr>
            <p:spPr>
              <a:xfrm rot="21420000">
                <a:off x="1512727" y="2521573"/>
                <a:ext cx="540000" cy="5400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" name="Freeform: Shape 25">
                <a:hlinkClick r:id="rId5"/>
                <a:extLst>
                  <a:ext uri="{FF2B5EF4-FFF2-40B4-BE49-F238E27FC236}">
                    <a16:creationId xmlns:a16="http://schemas.microsoft.com/office/drawing/2014/main" id="{0544D88C-179D-D25B-7220-F8250DC1682F}"/>
                  </a:ext>
                </a:extLst>
              </p:cNvPr>
              <p:cNvSpPr/>
              <p:nvPr/>
            </p:nvSpPr>
            <p:spPr>
              <a:xfrm rot="21420000">
                <a:off x="1711295" y="2652954"/>
                <a:ext cx="183205" cy="270580"/>
              </a:xfrm>
              <a:custGeom>
                <a:avLst/>
                <a:gdLst>
                  <a:gd name="connsiteX0" fmla="*/ 0 w 243750"/>
                  <a:gd name="connsiteY0" fmla="*/ 0 h 487501"/>
                  <a:gd name="connsiteX1" fmla="*/ 243750 w 243750"/>
                  <a:gd name="connsiteY1" fmla="*/ 243751 h 487501"/>
                  <a:gd name="connsiteX2" fmla="*/ 0 w 243750"/>
                  <a:gd name="connsiteY2" fmla="*/ 487501 h 487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3750" h="487501">
                    <a:moveTo>
                      <a:pt x="0" y="0"/>
                    </a:moveTo>
                    <a:lnTo>
                      <a:pt x="243750" y="243751"/>
                    </a:lnTo>
                    <a:lnTo>
                      <a:pt x="0" y="48750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95D0B45-3160-4A38-810B-EFB56209D9BB}"/>
                </a:ext>
              </a:extLst>
            </p:cNvPr>
            <p:cNvGrpSpPr/>
            <p:nvPr/>
          </p:nvGrpSpPr>
          <p:grpSpPr>
            <a:xfrm>
              <a:off x="377583" y="3276660"/>
              <a:ext cx="2880000" cy="360000"/>
              <a:chOff x="377583" y="3276660"/>
              <a:chExt cx="2880000" cy="360000"/>
            </a:xfrm>
          </p:grpSpPr>
          <p:sp>
            <p:nvSpPr>
              <p:cNvPr id="23" name="Rectangle 22">
                <a:hlinkClick r:id="rId5"/>
                <a:extLst>
                  <a:ext uri="{FF2B5EF4-FFF2-40B4-BE49-F238E27FC236}">
                    <a16:creationId xmlns:a16="http://schemas.microsoft.com/office/drawing/2014/main" id="{BE5129DE-AB4B-42C3-ABE0-D0417A463809}"/>
                  </a:ext>
                </a:extLst>
              </p:cNvPr>
              <p:cNvSpPr/>
              <p:nvPr/>
            </p:nvSpPr>
            <p:spPr>
              <a:xfrm rot="21420000">
                <a:off x="377583" y="3276660"/>
                <a:ext cx="2880000" cy="360000"/>
              </a:xfrm>
              <a:prstGeom prst="rect">
                <a:avLst/>
              </a:prstGeom>
              <a:solidFill>
                <a:schemeClr val="tx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4" name="Rectangle 23">
                <a:hlinkClick r:id="rId5"/>
                <a:extLst>
                  <a:ext uri="{FF2B5EF4-FFF2-40B4-BE49-F238E27FC236}">
                    <a16:creationId xmlns:a16="http://schemas.microsoft.com/office/drawing/2014/main" id="{5BD28B11-1C0E-C521-A212-6033514F0B7E}"/>
                  </a:ext>
                </a:extLst>
              </p:cNvPr>
              <p:cNvSpPr/>
              <p:nvPr/>
            </p:nvSpPr>
            <p:spPr>
              <a:xfrm rot="21420000">
                <a:off x="467583" y="3418560"/>
                <a:ext cx="2700000" cy="762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9882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662E5-66DA-6B04-D5B8-BB77A0B81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52475"/>
            <a:ext cx="8520600" cy="387798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noProof="1">
                <a:latin typeface="+mj-lt"/>
              </a:rPr>
              <a:t>From MRI upload to surgery planning</a:t>
            </a:r>
            <a:r>
              <a:rPr lang="en-US" noProof="1">
                <a:latin typeface="+mj-lt"/>
              </a:rPr>
              <a:t>, RebrAIn’ Service </a:t>
            </a:r>
            <a:r>
              <a:rPr lang="en-US" b="1" noProof="1">
                <a:latin typeface="+mj-lt"/>
              </a:rPr>
              <a:t>streamlines</a:t>
            </a:r>
            <a:br>
              <a:rPr lang="en-US" b="1" noProof="1">
                <a:latin typeface="+mj-lt"/>
              </a:rPr>
            </a:br>
            <a:r>
              <a:rPr lang="en-US" b="1" noProof="1">
                <a:latin typeface="+mj-lt"/>
              </a:rPr>
              <a:t>the pre-surgical planning process</a:t>
            </a:r>
            <a:r>
              <a:rPr lang="en-US" noProof="1">
                <a:latin typeface="+mj-lt"/>
              </a:rPr>
              <a:t>, reduces operation time, and minimizes patient risk.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683D1-6719-CA0D-DC68-1D5C01A49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60000"/>
            <a:ext cx="7200000" cy="276999"/>
          </a:xfrm>
        </p:spPr>
        <p:txBody>
          <a:bodyPr/>
          <a:lstStyle/>
          <a:p>
            <a:r>
              <a:rPr lang="en-US" noProof="1">
                <a:latin typeface="+mj-lt"/>
              </a:rPr>
              <a:t>Providing a shorter, safer and streamlined workflow</a:t>
            </a:r>
          </a:p>
        </p:txBody>
      </p:sp>
      <p:sp>
        <p:nvSpPr>
          <p:cNvPr id="45" name="Google Shape;232;g2b9cb88cb50_0_180">
            <a:extLst>
              <a:ext uri="{FF2B5EF4-FFF2-40B4-BE49-F238E27FC236}">
                <a16:creationId xmlns:a16="http://schemas.microsoft.com/office/drawing/2014/main" id="{76A60747-4034-4ADC-838B-A6274C357FE8}"/>
              </a:ext>
            </a:extLst>
          </p:cNvPr>
          <p:cNvSpPr txBox="1"/>
          <p:nvPr/>
        </p:nvSpPr>
        <p:spPr>
          <a:xfrm>
            <a:off x="306201" y="2213850"/>
            <a:ext cx="8646367" cy="429312"/>
          </a:xfrm>
          <a:prstGeom prst="rect">
            <a:avLst/>
          </a:prstGeom>
          <a:gradFill>
            <a:gsLst>
              <a:gs pos="0">
                <a:schemeClr val="bg1">
                  <a:lumMod val="50000"/>
                  <a:alpha val="25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19500000" scaled="0"/>
          </a:gradFill>
          <a:ln>
            <a:noFill/>
          </a:ln>
        </p:spPr>
        <p:txBody>
          <a:bodyPr spcFirstLastPara="1" wrap="square" lIns="0" tIns="252000" rIns="0" bIns="36000" anchor="ctr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000" dirty="0">
                <a:solidFill>
                  <a:schemeClr val="dk1"/>
                </a:solidFill>
                <a:latin typeface="+mj-lt"/>
              </a:rPr>
              <a:t>Patient Cycle -  6 to 8h with asleep / awake patient in 1 -3 steps </a:t>
            </a:r>
            <a:endParaRPr sz="10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46" name="Google Shape;231;g2b9cb88cb50_0_180">
            <a:extLst>
              <a:ext uri="{FF2B5EF4-FFF2-40B4-BE49-F238E27FC236}">
                <a16:creationId xmlns:a16="http://schemas.microsoft.com/office/drawing/2014/main" id="{1376A184-EE34-CC66-3B3C-1FC8C6FEAC86}"/>
              </a:ext>
            </a:extLst>
          </p:cNvPr>
          <p:cNvSpPr txBox="1"/>
          <p:nvPr/>
        </p:nvSpPr>
        <p:spPr>
          <a:xfrm>
            <a:off x="311355" y="2781789"/>
            <a:ext cx="3555460" cy="193899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DBS </a:t>
            </a:r>
            <a:r>
              <a:rPr lang="fr" b="1" dirty="0">
                <a:latin typeface="+mj-lt"/>
              </a:rPr>
              <a:t>w</a:t>
            </a:r>
            <a:r>
              <a:rPr lang="fr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orkflow </a:t>
            </a:r>
            <a:r>
              <a:rPr lang="fr" b="1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WITH </a:t>
            </a:r>
            <a:r>
              <a:rPr lang="fr-FR" b="1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RebrAIn</a:t>
            </a:r>
            <a:r>
              <a:rPr lang="fr" b="1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b="1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OptiMRI</a:t>
            </a:r>
            <a:endParaRPr lang="en-US" sz="1000" b="0" i="0" u="none" strike="noStrike" cap="none" dirty="0">
              <a:solidFill>
                <a:schemeClr val="accen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7" name="Google Shape;232;g2b9cb88cb50_0_180">
            <a:extLst>
              <a:ext uri="{FF2B5EF4-FFF2-40B4-BE49-F238E27FC236}">
                <a16:creationId xmlns:a16="http://schemas.microsoft.com/office/drawing/2014/main" id="{8CF78F12-B5F3-CBD7-B81B-7EBFE8E6F9DF}"/>
              </a:ext>
            </a:extLst>
          </p:cNvPr>
          <p:cNvSpPr txBox="1"/>
          <p:nvPr/>
        </p:nvSpPr>
        <p:spPr>
          <a:xfrm>
            <a:off x="306201" y="1748864"/>
            <a:ext cx="3172343" cy="193899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DBS Workflow </a:t>
            </a:r>
            <a:r>
              <a:rPr lang="fr" b="1" dirty="0">
                <a:solidFill>
                  <a:schemeClr val="accent5"/>
                </a:solidFill>
                <a:latin typeface="+mj-lt"/>
              </a:rPr>
              <a:t>WITHOUT RebrAln</a:t>
            </a:r>
            <a:endParaRPr sz="1000" dirty="0">
              <a:solidFill>
                <a:schemeClr val="accent5"/>
              </a:solidFill>
              <a:latin typeface="+mj-lt"/>
            </a:endParaRPr>
          </a:p>
        </p:txBody>
      </p:sp>
      <p:grpSp>
        <p:nvGrpSpPr>
          <p:cNvPr id="48" name="Groupe 13">
            <a:extLst>
              <a:ext uri="{FF2B5EF4-FFF2-40B4-BE49-F238E27FC236}">
                <a16:creationId xmlns:a16="http://schemas.microsoft.com/office/drawing/2014/main" id="{DB733B74-655D-DF15-A97E-6F4F0319DC00}"/>
              </a:ext>
            </a:extLst>
          </p:cNvPr>
          <p:cNvGrpSpPr/>
          <p:nvPr/>
        </p:nvGrpSpPr>
        <p:grpSpPr>
          <a:xfrm>
            <a:off x="306201" y="1987039"/>
            <a:ext cx="8646367" cy="431100"/>
            <a:chOff x="306201" y="2865941"/>
            <a:chExt cx="8646367" cy="431100"/>
          </a:xfr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9500000" scaled="0"/>
          </a:gradFill>
        </p:grpSpPr>
        <p:sp>
          <p:nvSpPr>
            <p:cNvPr id="49" name="Google Shape;234;g2b9cb88cb50_0_180">
              <a:extLst>
                <a:ext uri="{FF2B5EF4-FFF2-40B4-BE49-F238E27FC236}">
                  <a16:creationId xmlns:a16="http://schemas.microsoft.com/office/drawing/2014/main" id="{43F701D4-CB6D-8F17-DA11-84865BADE307}"/>
                </a:ext>
              </a:extLst>
            </p:cNvPr>
            <p:cNvSpPr/>
            <p:nvPr/>
          </p:nvSpPr>
          <p:spPr>
            <a:xfrm>
              <a:off x="306201" y="2865941"/>
              <a:ext cx="900000" cy="431100"/>
            </a:xfrm>
            <a:prstGeom prst="homePlate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27000" dist="20000" dir="5400000" rotWithShape="0">
                <a:schemeClr val="tx1">
                  <a:alpha val="50000"/>
                </a:schemeClr>
              </a:outerShdw>
            </a:effectLst>
          </p:spPr>
          <p:txBody>
            <a:bodyPr spcFirstLastPara="1" wrap="square" lIns="36000" tIns="0" rIns="180000" bIns="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b="0" i="0" u="none" strike="noStrike" cap="none" dirty="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Selection</a:t>
              </a:r>
              <a:br>
                <a:rPr lang="en-US" sz="600" b="0" i="0" u="none" strike="noStrike" cap="none" dirty="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</a:br>
              <a:r>
                <a:rPr lang="en-US" sz="600" b="0" i="0" u="none" strike="noStrike" cap="none" dirty="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patient </a:t>
              </a:r>
              <a:endParaRPr lang="en-US" sz="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35;g2b9cb88cb50_0_180">
              <a:extLst>
                <a:ext uri="{FF2B5EF4-FFF2-40B4-BE49-F238E27FC236}">
                  <a16:creationId xmlns:a16="http://schemas.microsoft.com/office/drawing/2014/main" id="{ECED2C37-BE12-0540-C0C2-FE42BFFD2C08}"/>
                </a:ext>
              </a:extLst>
            </p:cNvPr>
            <p:cNvSpPr/>
            <p:nvPr/>
          </p:nvSpPr>
          <p:spPr>
            <a:xfrm>
              <a:off x="970211" y="2866073"/>
              <a:ext cx="1080000" cy="430837"/>
            </a:xfrm>
            <a:prstGeom prst="chevron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27000" dist="20000" dir="5400000" rotWithShape="0">
                <a:schemeClr val="tx1">
                  <a:alpha val="50000"/>
                </a:schemeClr>
              </a:outerShdw>
            </a:effectLst>
          </p:spPr>
          <p:txBody>
            <a:bodyPr spcFirstLastPara="1" wrap="square" lIns="36000" tIns="0" rIns="0" bIns="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b="0" i="0" u="none" strike="noStrike" cap="none" dirty="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Local Anesthesia Frame insertion</a:t>
              </a:r>
              <a:endParaRPr lang="en-US" sz="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36;g2b9cb88cb50_0_180">
              <a:extLst>
                <a:ext uri="{FF2B5EF4-FFF2-40B4-BE49-F238E27FC236}">
                  <a16:creationId xmlns:a16="http://schemas.microsoft.com/office/drawing/2014/main" id="{E1D96ADC-EB7C-3BA0-ABA3-DE997E5F57D2}"/>
                </a:ext>
              </a:extLst>
            </p:cNvPr>
            <p:cNvSpPr/>
            <p:nvPr/>
          </p:nvSpPr>
          <p:spPr>
            <a:xfrm>
              <a:off x="1837793" y="2866073"/>
              <a:ext cx="1080000" cy="430837"/>
            </a:xfrm>
            <a:prstGeom prst="chevron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27000" dist="20000" dir="5400000" rotWithShape="0">
                <a:schemeClr val="tx1">
                  <a:alpha val="50000"/>
                </a:schemeClr>
              </a:outerShdw>
            </a:effectLst>
          </p:spPr>
          <p:txBody>
            <a:bodyPr spcFirstLastPara="1" wrap="square" lIns="36000" tIns="0" rIns="0" bIns="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b="0" i="0" u="none" strike="noStrike" cap="none" dirty="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Operating Room</a:t>
              </a:r>
              <a:endParaRPr lang="en-US" sz="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37;g2b9cb88cb50_0_180">
              <a:extLst>
                <a:ext uri="{FF2B5EF4-FFF2-40B4-BE49-F238E27FC236}">
                  <a16:creationId xmlns:a16="http://schemas.microsoft.com/office/drawing/2014/main" id="{7B60366F-29E5-73AF-99BC-F1ABA4CC86D8}"/>
                </a:ext>
              </a:extLst>
            </p:cNvPr>
            <p:cNvSpPr/>
            <p:nvPr/>
          </p:nvSpPr>
          <p:spPr>
            <a:xfrm>
              <a:off x="2697028" y="2865941"/>
              <a:ext cx="1440000" cy="431100"/>
            </a:xfrm>
            <a:prstGeom prst="chevron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27000" dist="20000" dir="5400000" rotWithShape="0">
                <a:schemeClr val="tx1">
                  <a:alpha val="50000"/>
                </a:schemeClr>
              </a:outerShdw>
            </a:effectLst>
          </p:spPr>
          <p:txBody>
            <a:bodyPr spcFirstLastPara="1" wrap="square" lIns="36000" tIns="0" rIns="0" bIns="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b="0" i="0" u="none" strike="noStrike" cap="none" dirty="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Targeting with Neurologist - Patient under </a:t>
              </a:r>
              <a:r>
                <a:rPr lang="en-US" sz="600" b="0" i="0" u="none" strike="noStrike" cap="none" dirty="0" err="1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consious</a:t>
              </a:r>
              <a:r>
                <a:rPr lang="en-US" sz="600" b="0" i="0" u="none" strike="noStrike" cap="none" dirty="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 sedation</a:t>
              </a:r>
              <a:endParaRPr lang="en-US" sz="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38;g2b9cb88cb50_0_180">
              <a:extLst>
                <a:ext uri="{FF2B5EF4-FFF2-40B4-BE49-F238E27FC236}">
                  <a16:creationId xmlns:a16="http://schemas.microsoft.com/office/drawing/2014/main" id="{FE8F69A0-B960-5D6F-2343-9CE81623E671}"/>
                </a:ext>
              </a:extLst>
            </p:cNvPr>
            <p:cNvSpPr/>
            <p:nvPr/>
          </p:nvSpPr>
          <p:spPr>
            <a:xfrm>
              <a:off x="3916263" y="2865941"/>
              <a:ext cx="1080000" cy="431100"/>
            </a:xfrm>
            <a:prstGeom prst="chevron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27000" dist="20000" dir="5400000" rotWithShape="0">
                <a:schemeClr val="tx1">
                  <a:alpha val="50000"/>
                </a:schemeClr>
              </a:outerShdw>
            </a:effectLst>
          </p:spPr>
          <p:txBody>
            <a:bodyPr spcFirstLastPara="1" wrap="square" lIns="36000" tIns="0" rIns="0" bIns="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b="0" i="0" u="none" strike="noStrike" cap="none" dirty="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Micro Electric Recording</a:t>
              </a:r>
              <a:endParaRPr lang="en-US" sz="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39;g2b9cb88cb50_0_180">
              <a:extLst>
                <a:ext uri="{FF2B5EF4-FFF2-40B4-BE49-F238E27FC236}">
                  <a16:creationId xmlns:a16="http://schemas.microsoft.com/office/drawing/2014/main" id="{E0AAE2EB-8E5F-CED3-D9EA-14B2364F41F8}"/>
                </a:ext>
              </a:extLst>
            </p:cNvPr>
            <p:cNvSpPr/>
            <p:nvPr/>
          </p:nvSpPr>
          <p:spPr>
            <a:xfrm>
              <a:off x="4761742" y="2865941"/>
              <a:ext cx="1440000" cy="431100"/>
            </a:xfrm>
            <a:prstGeom prst="chevron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27000" dist="20000" dir="5400000" rotWithShape="0">
                <a:schemeClr val="tx1">
                  <a:alpha val="50000"/>
                </a:schemeClr>
              </a:outerShdw>
            </a:effectLst>
          </p:spPr>
          <p:txBody>
            <a:bodyPr spcFirstLastPara="1" wrap="square" lIns="36000" tIns="0" rIns="0" bIns="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b="0" i="0" u="none" strike="noStrike" cap="none" dirty="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Patient under</a:t>
              </a:r>
              <a:br>
                <a:rPr lang="en-US" sz="600" b="0" i="0" u="none" strike="noStrike" cap="none" dirty="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</a:br>
              <a:r>
                <a:rPr lang="en-US" sz="600" b="0" i="0" u="none" strike="noStrike" cap="none" dirty="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General Anesthesia</a:t>
              </a:r>
              <a:endParaRPr lang="en-US" sz="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40;g2b9cb88cb50_0_180">
              <a:extLst>
                <a:ext uri="{FF2B5EF4-FFF2-40B4-BE49-F238E27FC236}">
                  <a16:creationId xmlns:a16="http://schemas.microsoft.com/office/drawing/2014/main" id="{BBFCA0EA-FB4F-64FF-E472-3DDD193DFA65}"/>
                </a:ext>
              </a:extLst>
            </p:cNvPr>
            <p:cNvSpPr/>
            <p:nvPr/>
          </p:nvSpPr>
          <p:spPr>
            <a:xfrm>
              <a:off x="5987854" y="2865941"/>
              <a:ext cx="1080000" cy="431100"/>
            </a:xfrm>
            <a:prstGeom prst="chevron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27000" dist="20000" dir="5400000" rotWithShape="0">
                <a:schemeClr val="tx1">
                  <a:alpha val="50000"/>
                </a:schemeClr>
              </a:outerShdw>
            </a:effectLst>
          </p:spPr>
          <p:txBody>
            <a:bodyPr spcFirstLastPara="1" wrap="square" lIns="36000" tIns="0" rIns="0" bIns="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b="0" i="0" u="none" strike="noStrike" cap="none" dirty="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Electrode</a:t>
              </a:r>
              <a:br>
                <a:rPr lang="en-US" sz="600" b="0" i="0" u="none" strike="noStrike" cap="none" dirty="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</a:br>
              <a:r>
                <a:rPr lang="en-US" sz="600" b="0" i="0" u="none" strike="noStrike" cap="none" dirty="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&amp; Generator implantation </a:t>
              </a:r>
              <a:endParaRPr lang="en-US" sz="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41;g2b9cb88cb50_0_180">
              <a:extLst>
                <a:ext uri="{FF2B5EF4-FFF2-40B4-BE49-F238E27FC236}">
                  <a16:creationId xmlns:a16="http://schemas.microsoft.com/office/drawing/2014/main" id="{4066A435-ED55-7EAE-B36E-A15A5C260D97}"/>
                </a:ext>
              </a:extLst>
            </p:cNvPr>
            <p:cNvSpPr/>
            <p:nvPr/>
          </p:nvSpPr>
          <p:spPr>
            <a:xfrm>
              <a:off x="6833333" y="2865941"/>
              <a:ext cx="1080000" cy="431100"/>
            </a:xfrm>
            <a:prstGeom prst="chevron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27000" dist="20000" dir="5400000" rotWithShape="0">
                <a:schemeClr val="tx1">
                  <a:alpha val="50000"/>
                </a:schemeClr>
              </a:outerShdw>
            </a:effectLst>
          </p:spPr>
          <p:txBody>
            <a:bodyPr spcFirstLastPara="1" wrap="square" lIns="36000" tIns="0" rIns="0" bIns="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b="0" i="0" u="none" strike="noStrike" cap="none" dirty="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Post operative control </a:t>
              </a:r>
              <a:endParaRPr lang="en-US" sz="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42;g2b9cb88cb50_0_180">
              <a:extLst>
                <a:ext uri="{FF2B5EF4-FFF2-40B4-BE49-F238E27FC236}">
                  <a16:creationId xmlns:a16="http://schemas.microsoft.com/office/drawing/2014/main" id="{B4B47023-4ACC-BC17-2817-EA33509CCAD9}"/>
                </a:ext>
              </a:extLst>
            </p:cNvPr>
            <p:cNvSpPr/>
            <p:nvPr/>
          </p:nvSpPr>
          <p:spPr>
            <a:xfrm>
              <a:off x="7692568" y="2866073"/>
              <a:ext cx="1260000" cy="430837"/>
            </a:xfrm>
            <a:prstGeom prst="chevron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27000" dist="20000" dir="5400000" rotWithShape="0">
                <a:schemeClr val="tx1">
                  <a:alpha val="50000"/>
                </a:schemeClr>
              </a:outerShdw>
            </a:effectLst>
          </p:spPr>
          <p:txBody>
            <a:bodyPr spcFirstLastPara="1" wrap="square" lIns="36000" tIns="0" rIns="0" bIns="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b="0" i="0" u="none" strike="noStrike" cap="none" dirty="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Post operative clinical evaluation </a:t>
              </a:r>
              <a:endParaRPr lang="en-US" sz="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232;g2b9cb88cb50_0_180">
            <a:extLst>
              <a:ext uri="{FF2B5EF4-FFF2-40B4-BE49-F238E27FC236}">
                <a16:creationId xmlns:a16="http://schemas.microsoft.com/office/drawing/2014/main" id="{F4CA2860-B05C-E95D-06F4-1C1C5AA86BB5}"/>
              </a:ext>
            </a:extLst>
          </p:cNvPr>
          <p:cNvSpPr txBox="1"/>
          <p:nvPr/>
        </p:nvSpPr>
        <p:spPr>
          <a:xfrm>
            <a:off x="306201" y="3262379"/>
            <a:ext cx="5126169" cy="567811"/>
          </a:xfrm>
          <a:prstGeom prst="rect">
            <a:avLst/>
          </a:pr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2">
                  <a:alpha val="0"/>
                </a:schemeClr>
              </a:gs>
            </a:gsLst>
            <a:lin ang="19500000" scaled="0"/>
          </a:gradFill>
          <a:ln>
            <a:noFill/>
          </a:ln>
        </p:spPr>
        <p:txBody>
          <a:bodyPr spcFirstLastPara="1" wrap="square" lIns="0" tIns="252000" rIns="0" bIns="36000" anchor="ctr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dirty="0">
                <a:solidFill>
                  <a:schemeClr val="dk1"/>
                </a:solidFill>
                <a:latin typeface="+mj-lt"/>
              </a:rPr>
              <a:t>Surgery skin to skin - 2h50 +/- 1h00 (min: 1h30 Max 4h50 min) under AG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dirty="0">
                <a:solidFill>
                  <a:schemeClr val="dk1"/>
                </a:solidFill>
                <a:latin typeface="+mj-lt"/>
              </a:rPr>
              <a:t>The mean distance between the target and the leads : 0,9 mm</a:t>
            </a:r>
            <a:endParaRPr sz="1000" dirty="0">
              <a:solidFill>
                <a:schemeClr val="dk1"/>
              </a:solidFill>
              <a:latin typeface="+mj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FCF4276-E29A-4A12-0633-E59915301168}"/>
              </a:ext>
            </a:extLst>
          </p:cNvPr>
          <p:cNvGrpSpPr/>
          <p:nvPr/>
        </p:nvGrpSpPr>
        <p:grpSpPr>
          <a:xfrm>
            <a:off x="306199" y="3039390"/>
            <a:ext cx="5126172" cy="433206"/>
            <a:chOff x="306199" y="3039390"/>
            <a:chExt cx="5126172" cy="433206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9500000" scaled="0"/>
          </a:gradFill>
        </p:grpSpPr>
        <p:sp>
          <p:nvSpPr>
            <p:cNvPr id="60" name="Google Shape;234;g2b9cb88cb50_0_180">
              <a:extLst>
                <a:ext uri="{FF2B5EF4-FFF2-40B4-BE49-F238E27FC236}">
                  <a16:creationId xmlns:a16="http://schemas.microsoft.com/office/drawing/2014/main" id="{09F85820-8366-E0EF-539B-8814F78036CF}"/>
                </a:ext>
              </a:extLst>
            </p:cNvPr>
            <p:cNvSpPr/>
            <p:nvPr/>
          </p:nvSpPr>
          <p:spPr>
            <a:xfrm>
              <a:off x="306199" y="3041496"/>
              <a:ext cx="900000" cy="431100"/>
            </a:xfrm>
            <a:prstGeom prst="homePlate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27000" dist="20000" dir="5400000" rotWithShape="0">
                <a:schemeClr val="tx1">
                  <a:alpha val="50000"/>
                </a:schemeClr>
              </a:outerShdw>
            </a:effectLst>
          </p:spPr>
          <p:txBody>
            <a:bodyPr spcFirstLastPara="1" wrap="square" lIns="36000" tIns="0" rIns="180000" bIns="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i="0" u="none" strike="noStrike" cap="none" dirty="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Selection</a:t>
              </a:r>
              <a:br>
                <a:rPr lang="en-US" sz="600" i="0" u="none" strike="noStrike" cap="none" dirty="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</a:br>
              <a:r>
                <a:rPr lang="en-US" sz="600" i="0" u="none" strike="noStrike" cap="none" dirty="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patient </a:t>
              </a:r>
              <a:endParaRPr lang="en-US" sz="60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235;g2b9cb88cb50_0_180">
              <a:extLst>
                <a:ext uri="{FF2B5EF4-FFF2-40B4-BE49-F238E27FC236}">
                  <a16:creationId xmlns:a16="http://schemas.microsoft.com/office/drawing/2014/main" id="{129062AC-632C-7E4A-F733-36C6FEB9DB12}"/>
                </a:ext>
              </a:extLst>
            </p:cNvPr>
            <p:cNvSpPr/>
            <p:nvPr/>
          </p:nvSpPr>
          <p:spPr>
            <a:xfrm>
              <a:off x="970211" y="3041628"/>
              <a:ext cx="1080000" cy="430837"/>
            </a:xfrm>
            <a:prstGeom prst="chevron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27000" dist="20000" dir="5400000" rotWithShape="0">
                <a:schemeClr val="tx1">
                  <a:alpha val="50000"/>
                </a:schemeClr>
              </a:outerShdw>
            </a:effectLst>
          </p:spPr>
          <p:txBody>
            <a:bodyPr spcFirstLastPara="1" wrap="square" lIns="3600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i="0" u="none" strike="noStrike" cap="none" dirty="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General Anesthesia Frame insertion</a:t>
              </a:r>
            </a:p>
          </p:txBody>
        </p:sp>
        <p:sp>
          <p:nvSpPr>
            <p:cNvPr id="62" name="Google Shape;236;g2b9cb88cb50_0_180">
              <a:extLst>
                <a:ext uri="{FF2B5EF4-FFF2-40B4-BE49-F238E27FC236}">
                  <a16:creationId xmlns:a16="http://schemas.microsoft.com/office/drawing/2014/main" id="{AF34E345-3D79-228B-28A4-E4927562810D}"/>
                </a:ext>
              </a:extLst>
            </p:cNvPr>
            <p:cNvSpPr/>
            <p:nvPr/>
          </p:nvSpPr>
          <p:spPr>
            <a:xfrm>
              <a:off x="1812855" y="3041628"/>
              <a:ext cx="1080000" cy="430837"/>
            </a:xfrm>
            <a:prstGeom prst="chevron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27000" dist="20000" dir="5400000" rotWithShape="0">
                <a:schemeClr val="tx1">
                  <a:alpha val="50000"/>
                </a:schemeClr>
              </a:outerShdw>
            </a:effectLst>
          </p:spPr>
          <p:txBody>
            <a:bodyPr spcFirstLastPara="1" wrap="square" lIns="3600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i="0" u="none" strike="noStrike" cap="none" dirty="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Operating</a:t>
              </a:r>
              <a:br>
                <a:rPr lang="en-US" sz="600" i="0" u="none" strike="noStrike" cap="none" dirty="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</a:br>
              <a:r>
                <a:rPr lang="en-US" sz="600" i="0" u="none" strike="noStrike" cap="none" dirty="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Room</a:t>
              </a:r>
            </a:p>
          </p:txBody>
        </p:sp>
        <p:sp>
          <p:nvSpPr>
            <p:cNvPr id="63" name="Google Shape;237;g2b9cb88cb50_0_180">
              <a:extLst>
                <a:ext uri="{FF2B5EF4-FFF2-40B4-BE49-F238E27FC236}">
                  <a16:creationId xmlns:a16="http://schemas.microsoft.com/office/drawing/2014/main" id="{A445137C-4D92-7A4B-DAE0-EDC3AEAE6B41}"/>
                </a:ext>
              </a:extLst>
            </p:cNvPr>
            <p:cNvSpPr/>
            <p:nvPr/>
          </p:nvSpPr>
          <p:spPr>
            <a:xfrm>
              <a:off x="2656867" y="3041496"/>
              <a:ext cx="1080000" cy="431100"/>
            </a:xfrm>
            <a:prstGeom prst="chevron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27000" dist="20000" dir="5400000" rotWithShape="0">
                <a:schemeClr val="tx1">
                  <a:alpha val="50000"/>
                </a:schemeClr>
              </a:outerShdw>
            </a:effectLst>
          </p:spPr>
          <p:txBody>
            <a:bodyPr spcFirstLastPara="1" wrap="square" lIns="3600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i="0" u="none" strike="noStrike" cap="none" dirty="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Electrode &amp; Generator implantation </a:t>
              </a:r>
            </a:p>
          </p:txBody>
        </p:sp>
        <p:sp>
          <p:nvSpPr>
            <p:cNvPr id="64" name="Google Shape;237;g2b9cb88cb50_0_180">
              <a:extLst>
                <a:ext uri="{FF2B5EF4-FFF2-40B4-BE49-F238E27FC236}">
                  <a16:creationId xmlns:a16="http://schemas.microsoft.com/office/drawing/2014/main" id="{CA8B4E45-B80F-F89B-3965-B940EC617D12}"/>
                </a:ext>
              </a:extLst>
            </p:cNvPr>
            <p:cNvSpPr/>
            <p:nvPr/>
          </p:nvSpPr>
          <p:spPr>
            <a:xfrm>
              <a:off x="3500879" y="3040443"/>
              <a:ext cx="1080000" cy="431100"/>
            </a:xfrm>
            <a:prstGeom prst="chevron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27000" dist="20000" dir="5400000" rotWithShape="0">
                <a:schemeClr val="tx1">
                  <a:alpha val="50000"/>
                </a:schemeClr>
              </a:outerShdw>
            </a:effectLst>
          </p:spPr>
          <p:txBody>
            <a:bodyPr spcFirstLastPara="1" wrap="square" lIns="36000" tIns="0" rIns="0" bIns="0" anchor="ctr" anchorCtr="0">
              <a:noAutofit/>
            </a:bodyPr>
            <a:lstStyle/>
            <a:p>
              <a:pPr marL="0" marR="0" lvl="0" indent="0" algn="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i="0" u="none" strike="noStrike" cap="none" dirty="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Post operative control </a:t>
              </a:r>
            </a:p>
          </p:txBody>
        </p:sp>
        <p:sp>
          <p:nvSpPr>
            <p:cNvPr id="65" name="Google Shape;237;g2b9cb88cb50_0_180">
              <a:extLst>
                <a:ext uri="{FF2B5EF4-FFF2-40B4-BE49-F238E27FC236}">
                  <a16:creationId xmlns:a16="http://schemas.microsoft.com/office/drawing/2014/main" id="{9A01F0B9-0E12-16AE-1754-72B096EDF76C}"/>
                </a:ext>
              </a:extLst>
            </p:cNvPr>
            <p:cNvSpPr/>
            <p:nvPr/>
          </p:nvSpPr>
          <p:spPr>
            <a:xfrm>
              <a:off x="4352371" y="3039390"/>
              <a:ext cx="1080000" cy="431100"/>
            </a:xfrm>
            <a:prstGeom prst="chevron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27000" dist="20000" dir="5400000" rotWithShape="0">
                <a:schemeClr val="tx1">
                  <a:alpha val="50000"/>
                </a:schemeClr>
              </a:outerShdw>
            </a:effectLst>
          </p:spPr>
          <p:txBody>
            <a:bodyPr spcFirstLastPara="1" wrap="square" lIns="36000" tIns="0" rIns="0" bIns="0" anchor="ctr" anchorCtr="0">
              <a:noAutofit/>
            </a:bodyPr>
            <a:lstStyle/>
            <a:p>
              <a:pPr marL="0" marR="0" lvl="0" indent="0" algn="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i="0" u="none" strike="noStrike" cap="none" dirty="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Post operative clinical evaluation </a:t>
              </a:r>
            </a:p>
          </p:txBody>
        </p:sp>
      </p:grpSp>
      <p:sp>
        <p:nvSpPr>
          <p:cNvPr id="9" name="Content Placeholder 68">
            <a:extLst>
              <a:ext uri="{FF2B5EF4-FFF2-40B4-BE49-F238E27FC236}">
                <a16:creationId xmlns:a16="http://schemas.microsoft.com/office/drawing/2014/main" id="{C92B8FFA-276F-577F-7E06-8E008A1EB51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0" y="4062681"/>
            <a:ext cx="9144000" cy="764956"/>
          </a:xfrm>
        </p:spPr>
        <p:txBody>
          <a:bodyPr lIns="360000" tIns="360000" numCol="3"/>
          <a:lstStyle/>
          <a:p>
            <a:pPr marL="27599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</a:pPr>
            <a:r>
              <a:rPr lang="en-US" sz="1400" b="1" noProof="1">
                <a:solidFill>
                  <a:schemeClr val="lt1"/>
                </a:solidFill>
                <a:latin typeface="+mj-lt"/>
              </a:rPr>
              <a:t>Peace of mind</a:t>
            </a:r>
          </a:p>
          <a:p>
            <a:pPr marL="199049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Wingdings" panose="05000000000000000000" pitchFamily="2" charset="2"/>
              <a:buChar char="§"/>
            </a:pPr>
            <a:r>
              <a:rPr lang="en-US" sz="1200" noProof="1">
                <a:solidFill>
                  <a:schemeClr val="lt1"/>
                </a:solidFill>
                <a:latin typeface="+mj-lt"/>
              </a:rPr>
              <a:t>Targeting simplification </a:t>
            </a:r>
          </a:p>
          <a:p>
            <a:pPr marL="199049" indent="-171450" algn="l">
              <a:buClr>
                <a:schemeClr val="lt1"/>
              </a:buClr>
              <a:buSzPts val="900"/>
              <a:buFont typeface="Wingdings" panose="05000000000000000000" pitchFamily="2" charset="2"/>
              <a:buChar char="§"/>
            </a:pPr>
            <a:r>
              <a:rPr lang="en-US" sz="1200" noProof="1">
                <a:solidFill>
                  <a:schemeClr val="lt1"/>
                </a:solidFill>
                <a:latin typeface="+mj-lt"/>
              </a:rPr>
              <a:t>Standardization of DBS </a:t>
            </a:r>
          </a:p>
          <a:p>
            <a:pPr marL="27599" algn="l">
              <a:buClr>
                <a:schemeClr val="lt1"/>
              </a:buClr>
              <a:buSzPts val="900"/>
            </a:pPr>
            <a:r>
              <a:rPr lang="en-US" sz="1400" b="1" noProof="1">
                <a:solidFill>
                  <a:schemeClr val="lt1"/>
                </a:solidFill>
                <a:latin typeface="+mj-lt"/>
              </a:rPr>
              <a:t>Time reduction</a:t>
            </a:r>
            <a:endParaRPr lang="en-US" sz="1400" noProof="1">
              <a:solidFill>
                <a:schemeClr val="lt1"/>
              </a:solidFill>
              <a:latin typeface="+mj-lt"/>
            </a:endParaRPr>
          </a:p>
          <a:p>
            <a:pPr marL="199049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Wingdings" panose="05000000000000000000" pitchFamily="2" charset="2"/>
              <a:buChar char="§"/>
            </a:pPr>
            <a:r>
              <a:rPr lang="en-US" sz="1200" noProof="1">
                <a:solidFill>
                  <a:schemeClr val="lt1"/>
                </a:solidFill>
                <a:latin typeface="+mj-lt"/>
              </a:rPr>
              <a:t>Decreased surgical duration</a:t>
            </a:r>
          </a:p>
          <a:p>
            <a:pPr marL="199049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Wingdings" panose="05000000000000000000" pitchFamily="2" charset="2"/>
              <a:buChar char="§"/>
            </a:pPr>
            <a:r>
              <a:rPr lang="en-US" sz="1200" noProof="1">
                <a:solidFill>
                  <a:schemeClr val="lt1"/>
                </a:solidFill>
                <a:latin typeface="+mj-lt"/>
              </a:rPr>
              <a:t>Time freed up for other tasks</a:t>
            </a:r>
          </a:p>
          <a:p>
            <a:pPr marL="27599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</a:pPr>
            <a:r>
              <a:rPr lang="en-US" sz="1400" b="1" noProof="1">
                <a:solidFill>
                  <a:schemeClr val="lt1"/>
                </a:solidFill>
                <a:latin typeface="+mj-lt"/>
              </a:rPr>
              <a:t>Affordable Growth</a:t>
            </a:r>
          </a:p>
          <a:p>
            <a:pPr marL="199049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Wingdings" panose="05000000000000000000" pitchFamily="2" charset="2"/>
              <a:buChar char="§"/>
            </a:pPr>
            <a:r>
              <a:rPr lang="en-US" sz="1200" noProof="1">
                <a:solidFill>
                  <a:schemeClr val="lt1"/>
                </a:solidFill>
                <a:latin typeface="+mj-lt"/>
              </a:rPr>
              <a:t>Reduced operational costs</a:t>
            </a:r>
          </a:p>
          <a:p>
            <a:pPr marL="199049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Wingdings" panose="05000000000000000000" pitchFamily="2" charset="2"/>
              <a:buChar char="§"/>
            </a:pPr>
            <a:r>
              <a:rPr lang="en-US" sz="1200" noProof="1">
                <a:solidFill>
                  <a:schemeClr val="lt1"/>
                </a:solidFill>
                <a:latin typeface="+mj-lt"/>
              </a:rPr>
              <a:t>Increased patient intake</a:t>
            </a:r>
            <a:endParaRPr lang="en-US" sz="1200" noProof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2586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ZoneTexte 46">
            <a:extLst>
              <a:ext uri="{FF2B5EF4-FFF2-40B4-BE49-F238E27FC236}">
                <a16:creationId xmlns:a16="http://schemas.microsoft.com/office/drawing/2014/main" id="{A5AE1B2C-C721-AD03-769A-0258FC6D0D51}"/>
              </a:ext>
            </a:extLst>
          </p:cNvPr>
          <p:cNvSpPr txBox="1">
            <a:spLocks/>
          </p:cNvSpPr>
          <p:nvPr/>
        </p:nvSpPr>
        <p:spPr>
          <a:xfrm>
            <a:off x="311700" y="3396343"/>
            <a:ext cx="1989006" cy="1169408"/>
          </a:xfrm>
          <a:custGeom>
            <a:avLst/>
            <a:gdLst>
              <a:gd name="connsiteX0" fmla="*/ 0 w 1989006"/>
              <a:gd name="connsiteY0" fmla="*/ 0 h 1328097"/>
              <a:gd name="connsiteX1" fmla="*/ 1989006 w 1989006"/>
              <a:gd name="connsiteY1" fmla="*/ 0 h 1328097"/>
              <a:gd name="connsiteX2" fmla="*/ 1989006 w 1989006"/>
              <a:gd name="connsiteY2" fmla="*/ 1234808 h 1328097"/>
              <a:gd name="connsiteX3" fmla="*/ 1895717 w 1989006"/>
              <a:gd name="connsiteY3" fmla="*/ 1328097 h 1328097"/>
              <a:gd name="connsiteX4" fmla="*/ 93289 w 1989006"/>
              <a:gd name="connsiteY4" fmla="*/ 1328097 h 1328097"/>
              <a:gd name="connsiteX5" fmla="*/ 0 w 1989006"/>
              <a:gd name="connsiteY5" fmla="*/ 1234808 h 1328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9006" h="1328097">
                <a:moveTo>
                  <a:pt x="0" y="0"/>
                </a:moveTo>
                <a:lnTo>
                  <a:pt x="1989006" y="0"/>
                </a:lnTo>
                <a:lnTo>
                  <a:pt x="1989006" y="1234808"/>
                </a:lnTo>
                <a:cubicBezTo>
                  <a:pt x="1989006" y="1286330"/>
                  <a:pt x="1947239" y="1328097"/>
                  <a:pt x="1895717" y="1328097"/>
                </a:cubicBezTo>
                <a:lnTo>
                  <a:pt x="93289" y="1328097"/>
                </a:lnTo>
                <a:cubicBezTo>
                  <a:pt x="41767" y="1328097"/>
                  <a:pt x="0" y="1286330"/>
                  <a:pt x="0" y="1234808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50000"/>
                </a:schemeClr>
              </a:gs>
              <a:gs pos="59000">
                <a:schemeClr val="accent1"/>
              </a:gs>
            </a:gsLst>
            <a:lin ang="5400000" scaled="0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0000">
                  <a:schemeClr val="bg1"/>
                </a:gs>
              </a:gsLst>
              <a:lin ang="5400000" scaled="0"/>
            </a:gradFill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18000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600"/>
              </a:spcAft>
              <a:buFont typeface="Arial"/>
              <a:buNone/>
            </a:pPr>
            <a:r>
              <a:rPr lang="en-US" sz="1200" b="1" dirty="0">
                <a:solidFill>
                  <a:schemeClr val="bg1"/>
                </a:solidFill>
                <a:latin typeface="+mj-lt"/>
              </a:rPr>
              <a:t>Cost-effective</a:t>
            </a:r>
          </a:p>
          <a:p>
            <a:pPr marL="0" indent="0" algn="ctr">
              <a:lnSpc>
                <a:spcPct val="90000"/>
              </a:lnSpc>
              <a:spcAft>
                <a:spcPts val="600"/>
              </a:spcAft>
              <a:buFont typeface="Arial"/>
              <a:buNone/>
            </a:pPr>
            <a:r>
              <a:rPr lang="en-US" sz="800" dirty="0">
                <a:solidFill>
                  <a:schemeClr val="bg1"/>
                </a:solidFill>
                <a:latin typeface="+mj-lt"/>
              </a:rPr>
              <a:t>Affordable solution</a:t>
            </a:r>
            <a:br>
              <a:rPr lang="en-US" sz="800" dirty="0">
                <a:solidFill>
                  <a:schemeClr val="bg1"/>
                </a:solidFill>
                <a:latin typeface="+mj-lt"/>
              </a:rPr>
            </a:br>
            <a:r>
              <a:rPr lang="en-US" sz="800" dirty="0">
                <a:solidFill>
                  <a:schemeClr val="bg1"/>
                </a:solidFill>
                <a:latin typeface="+mj-lt"/>
              </a:rPr>
              <a:t>promoting healthcare</a:t>
            </a:r>
            <a:br>
              <a:rPr lang="en-US" sz="800" dirty="0">
                <a:solidFill>
                  <a:schemeClr val="bg1"/>
                </a:solidFill>
                <a:latin typeface="+mj-lt"/>
              </a:rPr>
            </a:br>
            <a:r>
              <a:rPr lang="en-US" sz="800" dirty="0">
                <a:solidFill>
                  <a:schemeClr val="bg1"/>
                </a:solidFill>
                <a:latin typeface="+mj-lt"/>
              </a:rPr>
              <a:t>cost-savings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064C887E-6A33-8A2F-57F2-824DE1E3AD07}"/>
              </a:ext>
            </a:extLst>
          </p:cNvPr>
          <p:cNvSpPr txBox="1">
            <a:spLocks/>
          </p:cNvSpPr>
          <p:nvPr/>
        </p:nvSpPr>
        <p:spPr>
          <a:xfrm>
            <a:off x="2472924" y="3396343"/>
            <a:ext cx="1989006" cy="1169408"/>
          </a:xfrm>
          <a:custGeom>
            <a:avLst/>
            <a:gdLst>
              <a:gd name="connsiteX0" fmla="*/ 0 w 1989006"/>
              <a:gd name="connsiteY0" fmla="*/ 0 h 1328097"/>
              <a:gd name="connsiteX1" fmla="*/ 1989006 w 1989006"/>
              <a:gd name="connsiteY1" fmla="*/ 0 h 1328097"/>
              <a:gd name="connsiteX2" fmla="*/ 1989006 w 1989006"/>
              <a:gd name="connsiteY2" fmla="*/ 1234808 h 1328097"/>
              <a:gd name="connsiteX3" fmla="*/ 1895717 w 1989006"/>
              <a:gd name="connsiteY3" fmla="*/ 1328097 h 1328097"/>
              <a:gd name="connsiteX4" fmla="*/ 93289 w 1989006"/>
              <a:gd name="connsiteY4" fmla="*/ 1328097 h 1328097"/>
              <a:gd name="connsiteX5" fmla="*/ 0 w 1989006"/>
              <a:gd name="connsiteY5" fmla="*/ 1234808 h 1328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9006" h="1328097">
                <a:moveTo>
                  <a:pt x="0" y="0"/>
                </a:moveTo>
                <a:lnTo>
                  <a:pt x="1989006" y="0"/>
                </a:lnTo>
                <a:lnTo>
                  <a:pt x="1989006" y="1234808"/>
                </a:lnTo>
                <a:cubicBezTo>
                  <a:pt x="1989006" y="1286330"/>
                  <a:pt x="1947239" y="1328097"/>
                  <a:pt x="1895717" y="1328097"/>
                </a:cubicBezTo>
                <a:lnTo>
                  <a:pt x="93289" y="1328097"/>
                </a:lnTo>
                <a:cubicBezTo>
                  <a:pt x="41767" y="1328097"/>
                  <a:pt x="0" y="1286330"/>
                  <a:pt x="0" y="1234808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50000"/>
                </a:schemeClr>
              </a:gs>
              <a:gs pos="59000">
                <a:schemeClr val="accent1"/>
              </a:gs>
            </a:gsLst>
            <a:lin ang="5400000" scaled="0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0000">
                  <a:schemeClr val="bg1"/>
                </a:gs>
              </a:gsLst>
              <a:lin ang="5400000" scaled="0"/>
            </a:gradFill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18000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600"/>
              </a:spcAft>
              <a:buFont typeface="Arial"/>
              <a:buNone/>
            </a:pPr>
            <a:r>
              <a:rPr lang="en-US" sz="1200" b="1" dirty="0">
                <a:solidFill>
                  <a:schemeClr val="bg1"/>
                </a:solidFill>
                <a:latin typeface="+mj-lt"/>
              </a:rPr>
              <a:t>Precision &amp; Speed</a:t>
            </a:r>
          </a:p>
          <a:p>
            <a:pPr marL="0" indent="0" algn="ctr">
              <a:lnSpc>
                <a:spcPct val="90000"/>
              </a:lnSpc>
              <a:spcAft>
                <a:spcPts val="600"/>
              </a:spcAft>
              <a:buFont typeface="Arial"/>
              <a:buNone/>
            </a:pPr>
            <a:r>
              <a:rPr lang="en-US" sz="800" dirty="0">
                <a:solidFill>
                  <a:schemeClr val="bg1"/>
                </a:solidFill>
                <a:latin typeface="+mj-lt"/>
              </a:rPr>
              <a:t>AI driven,</a:t>
            </a:r>
            <a:br>
              <a:rPr lang="en-US" sz="800" dirty="0">
                <a:solidFill>
                  <a:schemeClr val="bg1"/>
                </a:solidFill>
                <a:latin typeface="+mj-lt"/>
              </a:rPr>
            </a:br>
            <a:r>
              <a:rPr lang="en-US" sz="800" dirty="0">
                <a:solidFill>
                  <a:schemeClr val="bg1"/>
                </a:solidFill>
                <a:latin typeface="+mj-lt"/>
              </a:rPr>
              <a:t>rapid and accurate</a:t>
            </a:r>
            <a:br>
              <a:rPr lang="en-US" sz="800" dirty="0">
                <a:solidFill>
                  <a:schemeClr val="bg1"/>
                </a:solidFill>
                <a:latin typeface="+mj-lt"/>
              </a:rPr>
            </a:br>
            <a:r>
              <a:rPr lang="en-US" sz="800" dirty="0">
                <a:solidFill>
                  <a:schemeClr val="bg1"/>
                </a:solidFill>
                <a:latin typeface="+mj-lt"/>
              </a:rPr>
              <a:t>neurosurgery planning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9DB5DBCF-5F95-E330-0116-41E99E23216D}"/>
              </a:ext>
            </a:extLst>
          </p:cNvPr>
          <p:cNvSpPr txBox="1">
            <a:spLocks/>
          </p:cNvSpPr>
          <p:nvPr/>
        </p:nvSpPr>
        <p:spPr>
          <a:xfrm>
            <a:off x="4657646" y="3396343"/>
            <a:ext cx="1989006" cy="1169408"/>
          </a:xfrm>
          <a:custGeom>
            <a:avLst/>
            <a:gdLst>
              <a:gd name="connsiteX0" fmla="*/ 0 w 1989006"/>
              <a:gd name="connsiteY0" fmla="*/ 0 h 1328097"/>
              <a:gd name="connsiteX1" fmla="*/ 1989006 w 1989006"/>
              <a:gd name="connsiteY1" fmla="*/ 0 h 1328097"/>
              <a:gd name="connsiteX2" fmla="*/ 1989006 w 1989006"/>
              <a:gd name="connsiteY2" fmla="*/ 1234808 h 1328097"/>
              <a:gd name="connsiteX3" fmla="*/ 1895717 w 1989006"/>
              <a:gd name="connsiteY3" fmla="*/ 1328097 h 1328097"/>
              <a:gd name="connsiteX4" fmla="*/ 93289 w 1989006"/>
              <a:gd name="connsiteY4" fmla="*/ 1328097 h 1328097"/>
              <a:gd name="connsiteX5" fmla="*/ 0 w 1989006"/>
              <a:gd name="connsiteY5" fmla="*/ 1234808 h 1328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9006" h="1328097">
                <a:moveTo>
                  <a:pt x="0" y="0"/>
                </a:moveTo>
                <a:lnTo>
                  <a:pt x="1989006" y="0"/>
                </a:lnTo>
                <a:lnTo>
                  <a:pt x="1989006" y="1234808"/>
                </a:lnTo>
                <a:cubicBezTo>
                  <a:pt x="1989006" y="1286330"/>
                  <a:pt x="1947239" y="1328097"/>
                  <a:pt x="1895717" y="1328097"/>
                </a:cubicBezTo>
                <a:lnTo>
                  <a:pt x="93289" y="1328097"/>
                </a:lnTo>
                <a:cubicBezTo>
                  <a:pt x="41767" y="1328097"/>
                  <a:pt x="0" y="1286330"/>
                  <a:pt x="0" y="1234808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50000"/>
                </a:schemeClr>
              </a:gs>
              <a:gs pos="59000">
                <a:schemeClr val="accent1"/>
              </a:gs>
            </a:gsLst>
            <a:lin ang="5400000" scaled="0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0000">
                  <a:schemeClr val="bg1"/>
                </a:gs>
              </a:gsLst>
              <a:lin ang="5400000" scaled="0"/>
            </a:gradFill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18000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600"/>
              </a:spcAft>
              <a:buFont typeface="Arial"/>
              <a:buNone/>
            </a:pPr>
            <a:r>
              <a:rPr lang="en-US" sz="1200" b="1" dirty="0">
                <a:solidFill>
                  <a:schemeClr val="bg1"/>
                </a:solidFill>
                <a:latin typeface="+mj-lt"/>
              </a:rPr>
              <a:t>Integration &amp; Access</a:t>
            </a:r>
          </a:p>
          <a:p>
            <a:pPr marL="0" indent="0" algn="ctr">
              <a:lnSpc>
                <a:spcPct val="90000"/>
              </a:lnSpc>
              <a:spcAft>
                <a:spcPts val="600"/>
              </a:spcAft>
              <a:buFont typeface="Arial"/>
              <a:buNone/>
            </a:pPr>
            <a:r>
              <a:rPr lang="en-US" sz="800" dirty="0">
                <a:solidFill>
                  <a:schemeClr val="bg1"/>
                </a:solidFill>
                <a:latin typeface="+mj-lt"/>
              </a:rPr>
              <a:t>User-friendly platform, No additional SW install. required. GDPR cloud-based service.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A3E16FA-000D-5CF6-E543-CB1683E0788C}"/>
              </a:ext>
            </a:extLst>
          </p:cNvPr>
          <p:cNvSpPr txBox="1">
            <a:spLocks/>
          </p:cNvSpPr>
          <p:nvPr/>
        </p:nvSpPr>
        <p:spPr>
          <a:xfrm>
            <a:off x="6830620" y="3396343"/>
            <a:ext cx="1989006" cy="1169408"/>
          </a:xfrm>
          <a:custGeom>
            <a:avLst/>
            <a:gdLst>
              <a:gd name="connsiteX0" fmla="*/ 0 w 1989006"/>
              <a:gd name="connsiteY0" fmla="*/ 0 h 1328097"/>
              <a:gd name="connsiteX1" fmla="*/ 1989006 w 1989006"/>
              <a:gd name="connsiteY1" fmla="*/ 0 h 1328097"/>
              <a:gd name="connsiteX2" fmla="*/ 1989006 w 1989006"/>
              <a:gd name="connsiteY2" fmla="*/ 1234808 h 1328097"/>
              <a:gd name="connsiteX3" fmla="*/ 1895717 w 1989006"/>
              <a:gd name="connsiteY3" fmla="*/ 1328097 h 1328097"/>
              <a:gd name="connsiteX4" fmla="*/ 93289 w 1989006"/>
              <a:gd name="connsiteY4" fmla="*/ 1328097 h 1328097"/>
              <a:gd name="connsiteX5" fmla="*/ 0 w 1989006"/>
              <a:gd name="connsiteY5" fmla="*/ 1234808 h 1328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9006" h="1328097">
                <a:moveTo>
                  <a:pt x="0" y="0"/>
                </a:moveTo>
                <a:lnTo>
                  <a:pt x="1989006" y="0"/>
                </a:lnTo>
                <a:lnTo>
                  <a:pt x="1989006" y="1234808"/>
                </a:lnTo>
                <a:cubicBezTo>
                  <a:pt x="1989006" y="1286330"/>
                  <a:pt x="1947239" y="1328097"/>
                  <a:pt x="1895717" y="1328097"/>
                </a:cubicBezTo>
                <a:lnTo>
                  <a:pt x="93289" y="1328097"/>
                </a:lnTo>
                <a:cubicBezTo>
                  <a:pt x="41767" y="1328097"/>
                  <a:pt x="0" y="1286330"/>
                  <a:pt x="0" y="1234808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50000"/>
                </a:schemeClr>
              </a:gs>
              <a:gs pos="59000">
                <a:schemeClr val="accent1"/>
              </a:gs>
            </a:gsLst>
            <a:lin ang="5400000" scaled="0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0000">
                  <a:schemeClr val="bg1"/>
                </a:gs>
              </a:gsLst>
              <a:lin ang="5400000" scaled="0"/>
            </a:gradFill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18000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600"/>
              </a:spcAft>
              <a:buFont typeface="Arial"/>
              <a:buNone/>
            </a:pPr>
            <a:r>
              <a:rPr lang="en-US" sz="1200" b="1" dirty="0">
                <a:solidFill>
                  <a:schemeClr val="bg1"/>
                </a:solidFill>
                <a:latin typeface="+mj-lt"/>
              </a:rPr>
              <a:t>Driving Innovation</a:t>
            </a:r>
          </a:p>
          <a:p>
            <a:pPr marL="0" indent="0" algn="ctr">
              <a:lnSpc>
                <a:spcPct val="90000"/>
              </a:lnSpc>
              <a:spcAft>
                <a:spcPts val="600"/>
              </a:spcAft>
              <a:buFont typeface="Arial"/>
              <a:buNone/>
            </a:pPr>
            <a:r>
              <a:rPr lang="en-US" sz="800" dirty="0">
                <a:solidFill>
                  <a:schemeClr val="bg1"/>
                </a:solidFill>
                <a:latin typeface="+mj-lt"/>
              </a:rPr>
              <a:t>Advanced AI</a:t>
            </a:r>
            <a:br>
              <a:rPr lang="en-US" sz="800" dirty="0">
                <a:solidFill>
                  <a:schemeClr val="bg1"/>
                </a:solidFill>
                <a:latin typeface="+mj-lt"/>
              </a:rPr>
            </a:br>
            <a:r>
              <a:rPr lang="en-US" sz="800" dirty="0">
                <a:solidFill>
                  <a:schemeClr val="bg1"/>
                </a:solidFill>
                <a:latin typeface="+mj-lt"/>
              </a:rPr>
              <a:t>algorithms to provide</a:t>
            </a:r>
            <a:br>
              <a:rPr lang="en-US" sz="800" dirty="0">
                <a:solidFill>
                  <a:schemeClr val="bg1"/>
                </a:solidFill>
                <a:latin typeface="+mj-lt"/>
              </a:rPr>
            </a:br>
            <a:r>
              <a:rPr lang="en-US" sz="800" dirty="0">
                <a:solidFill>
                  <a:schemeClr val="bg1"/>
                </a:solidFill>
                <a:latin typeface="+mj-lt"/>
              </a:rPr>
              <a:t>detailed targeting </a:t>
            </a:r>
          </a:p>
        </p:txBody>
      </p:sp>
      <p:sp>
        <p:nvSpPr>
          <p:cNvPr id="28" name="Google Shape;112;g2b9cb88cb50_0_32">
            <a:extLst>
              <a:ext uri="{FF2B5EF4-FFF2-40B4-BE49-F238E27FC236}">
                <a16:creationId xmlns:a16="http://schemas.microsoft.com/office/drawing/2014/main" id="{9797436B-978A-7175-EAD5-779340CD67EF}"/>
              </a:ext>
            </a:extLst>
          </p:cNvPr>
          <p:cNvSpPr txBox="1"/>
          <p:nvPr/>
        </p:nvSpPr>
        <p:spPr>
          <a:xfrm>
            <a:off x="321351" y="1153912"/>
            <a:ext cx="2686121" cy="2209773"/>
          </a:xfrm>
          <a:prstGeom prst="round2SameRect">
            <a:avLst>
              <a:gd name="adj1" fmla="val 4477"/>
              <a:gd name="adj2" fmla="val 0"/>
            </a:avLst>
          </a:prstGeom>
          <a:solidFill>
            <a:schemeClr val="bg1"/>
          </a:solidFill>
          <a:ln w="25400">
            <a:solidFill>
              <a:schemeClr val="bg1"/>
            </a:solidFill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144000" tIns="540000" rIns="180000" bIns="180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1400"/>
            </a:pPr>
            <a:r>
              <a:rPr lang="en-US" b="1" i="0" u="none" strike="noStrike" cap="none" dirty="0">
                <a:solidFill>
                  <a:schemeClr val="tx1"/>
                </a:solidFill>
                <a:latin typeface="+mj-lt"/>
                <a:sym typeface="Arial"/>
              </a:rPr>
              <a:t>NEUROSURGEONS</a:t>
            </a:r>
          </a:p>
          <a:p>
            <a:pPr marL="144000" indent="-144000">
              <a:lnSpc>
                <a:spcPct val="90000"/>
              </a:lnSpc>
              <a:spcAft>
                <a:spcPts val="100"/>
              </a:spcAft>
              <a:buClr>
                <a:schemeClr val="tx1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tx1"/>
                </a:solidFill>
                <a:latin typeface="+mj-lt"/>
              </a:rPr>
              <a:t>Targeting simplification</a:t>
            </a:r>
          </a:p>
          <a:p>
            <a:pPr marL="144000" indent="-144000">
              <a:lnSpc>
                <a:spcPct val="90000"/>
              </a:lnSpc>
              <a:spcAft>
                <a:spcPts val="100"/>
              </a:spcAft>
              <a:buClr>
                <a:schemeClr val="tx1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tx1"/>
                </a:solidFill>
                <a:latin typeface="+mj-lt"/>
              </a:rPr>
              <a:t>Standardization of techniques</a:t>
            </a:r>
          </a:p>
          <a:p>
            <a:pPr marL="144000" indent="-144000">
              <a:lnSpc>
                <a:spcPct val="90000"/>
              </a:lnSpc>
              <a:spcAft>
                <a:spcPts val="100"/>
              </a:spcAft>
              <a:buClr>
                <a:schemeClr val="tx1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tx1"/>
                </a:solidFill>
                <a:latin typeface="+mj-lt"/>
              </a:rPr>
              <a:t>Fastest workflow </a:t>
            </a:r>
          </a:p>
          <a:p>
            <a:pPr marL="144000" indent="-144000">
              <a:lnSpc>
                <a:spcPct val="90000"/>
              </a:lnSpc>
              <a:spcAft>
                <a:spcPts val="100"/>
              </a:spcAft>
              <a:buClr>
                <a:schemeClr val="tx1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tx1"/>
                </a:solidFill>
                <a:latin typeface="+mj-lt"/>
              </a:rPr>
              <a:t>More patients treated</a:t>
            </a:r>
          </a:p>
          <a:p>
            <a:pPr marL="144000" indent="-144000">
              <a:lnSpc>
                <a:spcPct val="90000"/>
              </a:lnSpc>
              <a:spcAft>
                <a:spcPts val="100"/>
              </a:spcAft>
              <a:buClr>
                <a:schemeClr val="tx1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tx1"/>
                </a:solidFill>
                <a:latin typeface="+mj-lt"/>
              </a:rPr>
              <a:t>Fastest learning curve</a:t>
            </a:r>
            <a:br>
              <a:rPr lang="en-US" sz="1000" dirty="0">
                <a:solidFill>
                  <a:schemeClr val="tx1"/>
                </a:solidFill>
                <a:latin typeface="+mj-lt"/>
              </a:rPr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for fellows</a:t>
            </a:r>
          </a:p>
          <a:p>
            <a:pPr marL="144000" indent="-144000">
              <a:lnSpc>
                <a:spcPct val="90000"/>
              </a:lnSpc>
              <a:spcAft>
                <a:spcPts val="100"/>
              </a:spcAft>
              <a:buClr>
                <a:schemeClr val="tx1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tx1"/>
                </a:solidFill>
                <a:latin typeface="+mj-lt"/>
              </a:rPr>
              <a:t>New optimized workflow for younger neurosurgeons</a:t>
            </a:r>
          </a:p>
        </p:txBody>
      </p:sp>
      <p:sp>
        <p:nvSpPr>
          <p:cNvPr id="29" name="Google Shape;112;g2b9cb88cb50_0_32">
            <a:extLst>
              <a:ext uri="{FF2B5EF4-FFF2-40B4-BE49-F238E27FC236}">
                <a16:creationId xmlns:a16="http://schemas.microsoft.com/office/drawing/2014/main" id="{17AC0963-7189-7511-5465-E114DBF1AAEE}"/>
              </a:ext>
            </a:extLst>
          </p:cNvPr>
          <p:cNvSpPr txBox="1"/>
          <p:nvPr/>
        </p:nvSpPr>
        <p:spPr>
          <a:xfrm>
            <a:off x="6136529" y="1153912"/>
            <a:ext cx="2686121" cy="2209773"/>
          </a:xfrm>
          <a:prstGeom prst="round2SameRect">
            <a:avLst>
              <a:gd name="adj1" fmla="val 4477"/>
              <a:gd name="adj2" fmla="val 0"/>
            </a:avLst>
          </a:prstGeom>
          <a:solidFill>
            <a:schemeClr val="bg1"/>
          </a:solidFill>
          <a:ln w="25400">
            <a:solidFill>
              <a:schemeClr val="bg1"/>
            </a:solidFill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144000" tIns="540000" rIns="180000" bIns="180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1400"/>
            </a:pPr>
            <a:r>
              <a:rPr lang="en-US" b="1" i="0" u="none" strike="noStrike" cap="none" dirty="0">
                <a:solidFill>
                  <a:schemeClr val="tx1"/>
                </a:solidFill>
                <a:latin typeface="+mj-lt"/>
                <a:sym typeface="Arial"/>
              </a:rPr>
              <a:t>HOSPITALS</a:t>
            </a:r>
          </a:p>
          <a:p>
            <a:pPr marL="144000" indent="-144000">
              <a:lnSpc>
                <a:spcPct val="90000"/>
              </a:lnSpc>
              <a:spcAft>
                <a:spcPts val="100"/>
              </a:spcAft>
              <a:buClr>
                <a:schemeClr val="tx1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tx1"/>
                </a:solidFill>
                <a:latin typeface="+mj-lt"/>
              </a:rPr>
              <a:t>More affordable solution</a:t>
            </a:r>
            <a:br>
              <a:rPr lang="en-US" sz="1000" dirty="0">
                <a:solidFill>
                  <a:schemeClr val="tx1"/>
                </a:solidFill>
                <a:latin typeface="+mj-lt"/>
              </a:rPr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(cost-savings of 20%/30%)</a:t>
            </a:r>
          </a:p>
          <a:p>
            <a:pPr marL="144000" indent="-144000">
              <a:lnSpc>
                <a:spcPct val="90000"/>
              </a:lnSpc>
              <a:spcAft>
                <a:spcPts val="100"/>
              </a:spcAft>
              <a:buClr>
                <a:schemeClr val="tx1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tx1"/>
                </a:solidFill>
                <a:latin typeface="+mj-lt"/>
              </a:rPr>
              <a:t>Centers of excellence</a:t>
            </a:r>
            <a:br>
              <a:rPr lang="en-US" sz="1000" dirty="0">
                <a:solidFill>
                  <a:schemeClr val="tx1"/>
                </a:solidFill>
                <a:latin typeface="+mj-lt"/>
              </a:rPr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&amp; attract new patients</a:t>
            </a:r>
          </a:p>
          <a:p>
            <a:pPr marL="144000" indent="-144000">
              <a:lnSpc>
                <a:spcPct val="90000"/>
              </a:lnSpc>
              <a:spcAft>
                <a:spcPts val="100"/>
              </a:spcAft>
              <a:buClr>
                <a:schemeClr val="tx1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tx1"/>
                </a:solidFill>
                <a:latin typeface="+mj-lt"/>
              </a:rPr>
              <a:t>More surgeries performed</a:t>
            </a:r>
          </a:p>
          <a:p>
            <a:pPr marL="144000" indent="-144000">
              <a:lnSpc>
                <a:spcPct val="90000"/>
              </a:lnSpc>
              <a:spcAft>
                <a:spcPts val="100"/>
              </a:spcAft>
              <a:buClr>
                <a:schemeClr val="tx1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tx1"/>
                </a:solidFill>
                <a:latin typeface="+mj-lt"/>
              </a:rPr>
              <a:t>Workflow traceability</a:t>
            </a:r>
          </a:p>
          <a:p>
            <a:pPr marL="144000" indent="-144000">
              <a:lnSpc>
                <a:spcPct val="90000"/>
              </a:lnSpc>
              <a:spcAft>
                <a:spcPts val="100"/>
              </a:spcAft>
              <a:buClr>
                <a:schemeClr val="tx1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tx1"/>
                </a:solidFill>
                <a:latin typeface="+mj-lt"/>
              </a:rPr>
              <a:t>Stress free planning</a:t>
            </a:r>
            <a:br>
              <a:rPr lang="en-US" sz="1000" dirty="0">
                <a:solidFill>
                  <a:schemeClr val="tx1"/>
                </a:solidFill>
                <a:latin typeface="+mj-lt"/>
              </a:rPr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for seasoned and young</a:t>
            </a:r>
          </a:p>
        </p:txBody>
      </p:sp>
      <p:sp>
        <p:nvSpPr>
          <p:cNvPr id="12" name="Google Shape;112;g2b9cb88cb50_0_32">
            <a:extLst>
              <a:ext uri="{FF2B5EF4-FFF2-40B4-BE49-F238E27FC236}">
                <a16:creationId xmlns:a16="http://schemas.microsoft.com/office/drawing/2014/main" id="{947DA2EB-6CD6-D636-F17A-C684B2DF826A}"/>
              </a:ext>
            </a:extLst>
          </p:cNvPr>
          <p:cNvSpPr txBox="1"/>
          <p:nvPr/>
        </p:nvSpPr>
        <p:spPr>
          <a:xfrm>
            <a:off x="3243587" y="1153913"/>
            <a:ext cx="2686121" cy="2209773"/>
          </a:xfrm>
          <a:prstGeom prst="round2SameRect">
            <a:avLst>
              <a:gd name="adj1" fmla="val 4477"/>
              <a:gd name="adj2" fmla="val 0"/>
            </a:avLst>
          </a:prstGeom>
          <a:solidFill>
            <a:schemeClr val="bg1"/>
          </a:solidFill>
          <a:ln w="25400">
            <a:solidFill>
              <a:schemeClr val="bg1"/>
            </a:solidFill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144000" tIns="540000" rIns="180000" bIns="180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1400"/>
            </a:pPr>
            <a:r>
              <a:rPr lang="en-GB" b="1" i="0" u="none" strike="noStrike" cap="none" dirty="0">
                <a:solidFill>
                  <a:schemeClr val="tx1"/>
                </a:solidFill>
                <a:latin typeface="+mj-lt"/>
                <a:sym typeface="Arial"/>
              </a:rPr>
              <a:t>PATIENTS</a:t>
            </a:r>
            <a:endParaRPr b="1" i="0" u="none" strike="noStrike" cap="none" dirty="0">
              <a:solidFill>
                <a:schemeClr val="tx1"/>
              </a:solidFill>
              <a:latin typeface="+mj-lt"/>
              <a:sym typeface="Arial"/>
            </a:endParaRPr>
          </a:p>
          <a:p>
            <a:pPr marL="144000" marR="0" lvl="0" indent="-144000" rtl="0">
              <a:lnSpc>
                <a:spcPct val="900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SzPts val="1200"/>
              <a:buFont typeface="Wingdings" panose="05000000000000000000" pitchFamily="2" charset="2"/>
              <a:buChar char="§"/>
            </a:pPr>
            <a:r>
              <a:rPr lang="en-GB" sz="1000" dirty="0">
                <a:solidFill>
                  <a:schemeClr val="tx1"/>
                </a:solidFill>
                <a:latin typeface="+mj-lt"/>
              </a:rPr>
              <a:t>Surgery under general anaesthesia</a:t>
            </a:r>
          </a:p>
          <a:p>
            <a:pPr marL="144000" marR="0" lvl="0" indent="-144000" rtl="0">
              <a:lnSpc>
                <a:spcPct val="900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tx1"/>
                </a:solidFill>
                <a:latin typeface="+mj-lt"/>
              </a:rPr>
              <a:t>Less traumatic procedure</a:t>
            </a:r>
            <a:br>
              <a:rPr lang="en-US" sz="1000" dirty="0">
                <a:solidFill>
                  <a:schemeClr val="tx1"/>
                </a:solidFill>
                <a:latin typeface="+mj-lt"/>
              </a:rPr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by eventually avoid MER</a:t>
            </a:r>
          </a:p>
          <a:p>
            <a:pPr marL="144000" marR="0" lvl="0" indent="-144000" rtl="0">
              <a:lnSpc>
                <a:spcPct val="900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SzPts val="1200"/>
              <a:buFont typeface="Wingdings" panose="05000000000000000000" pitchFamily="2" charset="2"/>
              <a:buChar char="§"/>
            </a:pPr>
            <a:r>
              <a:rPr lang="en-GB" sz="1000" b="0" i="0" u="none" strike="noStrike" cap="none" dirty="0">
                <a:solidFill>
                  <a:schemeClr val="tx1"/>
                </a:solidFill>
                <a:latin typeface="+mj-lt"/>
                <a:sym typeface="Arial"/>
              </a:rPr>
              <a:t>Fastest workflow (2-3h)</a:t>
            </a:r>
          </a:p>
          <a:p>
            <a:pPr marL="144000" marR="0" lvl="0" indent="-144000" rtl="0">
              <a:lnSpc>
                <a:spcPct val="900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SzPts val="1200"/>
              <a:buFont typeface="Wingdings" panose="05000000000000000000" pitchFamily="2" charset="2"/>
              <a:buChar char="§"/>
            </a:pPr>
            <a:r>
              <a:rPr lang="en-GB" sz="1000" b="0" i="0" u="none" strike="noStrike" cap="none" dirty="0">
                <a:solidFill>
                  <a:schemeClr val="tx1"/>
                </a:solidFill>
                <a:latin typeface="+mj-lt"/>
                <a:sym typeface="Arial"/>
              </a:rPr>
              <a:t>Safe and efficient</a:t>
            </a:r>
          </a:p>
          <a:p>
            <a:pPr marL="144000" marR="0" lvl="0" indent="-144000" rtl="0">
              <a:lnSpc>
                <a:spcPct val="900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+mj-lt"/>
                <a:sym typeface="Arial"/>
              </a:rPr>
              <a:t>Reversible Therapy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8181DF61-2B94-1673-4A59-B20ACC6B9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latin typeface="+mj-lt"/>
              </a:rPr>
              <a:t>Value proposition and benefits of OptimMRI</a:t>
            </a:r>
            <a:endParaRPr lang="en-US" noProof="1">
              <a:latin typeface="+mj-lt"/>
            </a:endParaRPr>
          </a:p>
        </p:txBody>
      </p:sp>
      <p:pic>
        <p:nvPicPr>
          <p:cNvPr id="67" name="Graphique 66">
            <a:extLst>
              <a:ext uri="{FF2B5EF4-FFF2-40B4-BE49-F238E27FC236}">
                <a16:creationId xmlns:a16="http://schemas.microsoft.com/office/drawing/2014/main" id="{6779A0A6-5184-E0EC-C228-B0CAAF769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41889" y="1251706"/>
            <a:ext cx="275400" cy="360000"/>
          </a:xfrm>
          <a:prstGeom prst="rect">
            <a:avLst/>
          </a:prstGeom>
        </p:spPr>
      </p:pic>
      <p:pic>
        <p:nvPicPr>
          <p:cNvPr id="69" name="Graphique 68">
            <a:extLst>
              <a:ext uri="{FF2B5EF4-FFF2-40B4-BE49-F238E27FC236}">
                <a16:creationId xmlns:a16="http://schemas.microsoft.com/office/drawing/2014/main" id="{3A3D3C35-03F1-86CF-E0B7-9DFCD7859A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08891" y="1251706"/>
            <a:ext cx="311040" cy="360000"/>
          </a:xfrm>
          <a:prstGeom prst="rect">
            <a:avLst/>
          </a:prstGeom>
        </p:spPr>
      </p:pic>
      <p:pic>
        <p:nvPicPr>
          <p:cNvPr id="71" name="Graphique 70">
            <a:extLst>
              <a:ext uri="{FF2B5EF4-FFF2-40B4-BE49-F238E27FC236}">
                <a16:creationId xmlns:a16="http://schemas.microsoft.com/office/drawing/2014/main" id="{1C9AE466-AEAF-8A33-76FB-DBDC39F92B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06647" y="1251706"/>
            <a:ext cx="360000" cy="360000"/>
          </a:xfrm>
          <a:prstGeom prst="rect">
            <a:avLst/>
          </a:prstGeom>
        </p:spPr>
      </p:pic>
      <p:pic>
        <p:nvPicPr>
          <p:cNvPr id="73" name="Graphique 72">
            <a:extLst>
              <a:ext uri="{FF2B5EF4-FFF2-40B4-BE49-F238E27FC236}">
                <a16:creationId xmlns:a16="http://schemas.microsoft.com/office/drawing/2014/main" id="{A86A35DB-FDCB-C42E-18FD-036C4DCFE2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15515" y="4191050"/>
            <a:ext cx="303824" cy="270000"/>
          </a:xfrm>
          <a:prstGeom prst="rect">
            <a:avLst/>
          </a:prstGeom>
        </p:spPr>
      </p:pic>
      <p:pic>
        <p:nvPicPr>
          <p:cNvPr id="75" name="Graphique 74">
            <a:extLst>
              <a:ext uri="{FF2B5EF4-FFF2-40B4-BE49-F238E27FC236}">
                <a16:creationId xmlns:a16="http://schemas.microsoft.com/office/drawing/2014/main" id="{D07E2CC7-FFED-9907-C04E-E634CA2AA1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90123" y="4191050"/>
            <a:ext cx="270000" cy="270000"/>
          </a:xfrm>
          <a:prstGeom prst="rect">
            <a:avLst/>
          </a:prstGeom>
        </p:spPr>
      </p:pic>
      <p:pic>
        <p:nvPicPr>
          <p:cNvPr id="77" name="Graphique 76">
            <a:extLst>
              <a:ext uri="{FF2B5EF4-FFF2-40B4-BE49-F238E27FC236}">
                <a16:creationId xmlns:a16="http://schemas.microsoft.com/office/drawing/2014/main" id="{CA88C913-12BE-6805-E5F9-11CF00B4063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26574" y="4191050"/>
            <a:ext cx="159258" cy="270000"/>
          </a:xfrm>
          <a:prstGeom prst="rect">
            <a:avLst/>
          </a:prstGeom>
        </p:spPr>
      </p:pic>
      <p:pic>
        <p:nvPicPr>
          <p:cNvPr id="79" name="Graphique 78">
            <a:extLst>
              <a:ext uri="{FF2B5EF4-FFF2-40B4-BE49-F238E27FC236}">
                <a16:creationId xmlns:a16="http://schemas.microsoft.com/office/drawing/2014/main" id="{E2848761-8BA5-2182-2604-1F7320CFF74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517149" y="4191050"/>
            <a:ext cx="270000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31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55488-7A46-B939-0379-A2490612B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000" y="2433251"/>
            <a:ext cx="5940000" cy="1354217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RebrAIn NextGen Solution.</a:t>
            </a:r>
            <a:br>
              <a:rPr lang="en-US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400" noProof="1">
                <a:latin typeface="+mj-lt"/>
              </a:rPr>
            </a:br>
            <a:r>
              <a:rPr lang="en-US" sz="1400" b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RebrAIn Targeting </a:t>
            </a:r>
            <a:r>
              <a:rPr lang="en-US" sz="1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outside of Operating Room using</a:t>
            </a:r>
            <a:r>
              <a:rPr lang="en-US" sz="1400" b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an MR interventional solution: </a:t>
            </a:r>
            <a:r>
              <a:rPr lang="en-US" sz="1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Focused ultrasound &amp; Radiosurgery (Gamma Knife / </a:t>
            </a:r>
            <a:r>
              <a:rPr lang="en-US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Cyber Knife,…)</a:t>
            </a:r>
            <a:endParaRPr lang="en-US" sz="1400" b="0" noProof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4658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F7A135-139B-1395-B64A-E69D8FE99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HIFU &amp; Radiosurgery are </a:t>
            </a:r>
            <a:r>
              <a:rPr lang="en-US" sz="1400" b="1" dirty="0" err="1"/>
              <a:t>hightech</a:t>
            </a:r>
            <a:r>
              <a:rPr lang="en-US" sz="1400" b="1" dirty="0"/>
              <a:t>, </a:t>
            </a:r>
            <a:r>
              <a:rPr lang="en-US" sz="1400" b="1" dirty="0" err="1"/>
              <a:t>incisioness</a:t>
            </a:r>
            <a:r>
              <a:rPr lang="en-US" sz="1400" b="1" dirty="0"/>
              <a:t> techniques that uses ultrasound waves &amp; radioactivity to accurately target and treat tissue deep within the body.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It is particularly revolutionary in treating severe neurological diseases, such as Parkinson's disease, essential tremor, and other neurological conditions, as it eliminates the need for open brain surgery.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43"/>
                  </a:ext>
                </a:extLst>
              </a:rPr>
              <a:t>Lesioning for</a:t>
            </a:r>
            <a:r>
              <a:rPr lang="en-US" sz="14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43"/>
                  </a:ext>
                </a:extLst>
              </a:rPr>
              <a:t> neurological diseases involves detailed imaging to identify targets and crafting a precise treatment plan without harming healthy tissue. The patient receives local anesthesia</a:t>
            </a: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43"/>
                  </a:ext>
                </a:extLst>
              </a:rPr>
              <a:t> for </a:t>
            </a:r>
            <a:r>
              <a:rPr lang="en-US" sz="14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43"/>
                  </a:ext>
                </a:extLst>
              </a:rPr>
              <a:t>HIFU device first validates the target with low power before lesioning with high power. Radiosurgery patient are treated with no sedation.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43"/>
                </a:ext>
              </a:extLs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43"/>
                  </a:ext>
                </a:extLst>
              </a:rPr>
              <a:t>Those incisionless methods penetrates the skull, destroying only diseased tissue with millimetric accuracy, with many patients reporting symptom relief.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5ED69D-76A6-1D1C-A242-E75FD8A82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00" y="360000"/>
            <a:ext cx="5940000" cy="553998"/>
          </a:xfrm>
        </p:spPr>
        <p:txBody>
          <a:bodyPr/>
          <a:lstStyle/>
          <a:p>
            <a:r>
              <a:rPr lang="en-US" dirty="0"/>
              <a:t>Our next solution: Focused Ultrasound (HIFU) &amp; Radiosurgery (GK, CK, …)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45641A1-4ED0-A9BB-F040-D8D2844F8E1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328012" y="1168658"/>
            <a:ext cx="2815988" cy="1583201"/>
            <a:chOff x="6328012" y="1168658"/>
            <a:chExt cx="2815988" cy="1583201"/>
          </a:xfrm>
        </p:grpSpPr>
        <p:pic>
          <p:nvPicPr>
            <p:cNvPr id="15" name="Picture 14" descr="Une image contenant art&#10;&#10;Description générée automatiquement">
              <a:extLst>
                <a:ext uri="{FF2B5EF4-FFF2-40B4-BE49-F238E27FC236}">
                  <a16:creationId xmlns:a16="http://schemas.microsoft.com/office/drawing/2014/main" id="{B530BA22-016F-61D9-D636-30CA042DCB5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rcRect r="121"/>
            <a:stretch>
              <a:fillRect/>
            </a:stretch>
          </p:blipFill>
          <p:spPr>
            <a:xfrm>
              <a:off x="6328012" y="1168658"/>
              <a:ext cx="2815988" cy="1583201"/>
            </a:xfrm>
            <a:custGeom>
              <a:avLst/>
              <a:gdLst>
                <a:gd name="connsiteX0" fmla="*/ 227807 w 2815988"/>
                <a:gd name="connsiteY0" fmla="*/ 0 h 1583201"/>
                <a:gd name="connsiteX1" fmla="*/ 2815988 w 2815988"/>
                <a:gd name="connsiteY1" fmla="*/ 0 h 1583201"/>
                <a:gd name="connsiteX2" fmla="*/ 2815988 w 2815988"/>
                <a:gd name="connsiteY2" fmla="*/ 1583201 h 1583201"/>
                <a:gd name="connsiteX3" fmla="*/ 0 w 2815988"/>
                <a:gd name="connsiteY3" fmla="*/ 1583201 h 1583201"/>
                <a:gd name="connsiteX4" fmla="*/ 0 w 2815988"/>
                <a:gd name="connsiteY4" fmla="*/ 1581988 h 158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5988" h="1583201">
                  <a:moveTo>
                    <a:pt x="227807" y="0"/>
                  </a:moveTo>
                  <a:lnTo>
                    <a:pt x="2815988" y="0"/>
                  </a:lnTo>
                  <a:lnTo>
                    <a:pt x="2815988" y="1583201"/>
                  </a:lnTo>
                  <a:lnTo>
                    <a:pt x="0" y="1583201"/>
                  </a:lnTo>
                  <a:lnTo>
                    <a:pt x="0" y="1581988"/>
                  </a:lnTo>
                  <a:close/>
                </a:path>
              </a:pathLst>
            </a:custGeom>
          </p:spPr>
        </p:pic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FF9FE1B-CF3E-12A6-51B3-10B4E28A4EF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28012" y="1168658"/>
              <a:ext cx="2815988" cy="1583201"/>
            </a:xfrm>
            <a:custGeom>
              <a:avLst/>
              <a:gdLst>
                <a:gd name="connsiteX0" fmla="*/ 227807 w 2815988"/>
                <a:gd name="connsiteY0" fmla="*/ 0 h 1583201"/>
                <a:gd name="connsiteX1" fmla="*/ 2815988 w 2815988"/>
                <a:gd name="connsiteY1" fmla="*/ 0 h 1583201"/>
                <a:gd name="connsiteX2" fmla="*/ 2815988 w 2815988"/>
                <a:gd name="connsiteY2" fmla="*/ 1583201 h 1583201"/>
                <a:gd name="connsiteX3" fmla="*/ 0 w 2815988"/>
                <a:gd name="connsiteY3" fmla="*/ 1583201 h 1583201"/>
                <a:gd name="connsiteX4" fmla="*/ 0 w 2815988"/>
                <a:gd name="connsiteY4" fmla="*/ 1581988 h 158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5988" h="1583201">
                  <a:moveTo>
                    <a:pt x="227807" y="0"/>
                  </a:moveTo>
                  <a:lnTo>
                    <a:pt x="2815988" y="0"/>
                  </a:lnTo>
                  <a:lnTo>
                    <a:pt x="2815988" y="1583201"/>
                  </a:lnTo>
                  <a:lnTo>
                    <a:pt x="0" y="1583201"/>
                  </a:lnTo>
                  <a:lnTo>
                    <a:pt x="0" y="1581988"/>
                  </a:lnTo>
                  <a:close/>
                </a:path>
              </a:pathLst>
            </a:custGeom>
            <a:gradFill>
              <a:gsLst>
                <a:gs pos="50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sz="1050" dirty="0"/>
            </a:p>
          </p:txBody>
        </p:sp>
      </p:grpSp>
      <p:pic>
        <p:nvPicPr>
          <p:cNvPr id="2050" name="Picture 2" descr="Gamma Knife Radiosurgery - Pietro Mortini">
            <a:extLst>
              <a:ext uri="{FF2B5EF4-FFF2-40B4-BE49-F238E27FC236}">
                <a16:creationId xmlns:a16="http://schemas.microsoft.com/office/drawing/2014/main" id="{5DEE8F89-7969-134B-8532-93E282A94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854" y="2751859"/>
            <a:ext cx="2827145" cy="158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235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55488-7A46-B939-0379-A2490612B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000" y="2433251"/>
            <a:ext cx="5940000" cy="1138773"/>
          </a:xfrm>
        </p:spPr>
        <p:txBody>
          <a:bodyPr/>
          <a:lstStyle/>
          <a:p>
            <a:pPr algn="ctr">
              <a:buSzPts val="1100"/>
            </a:pPr>
            <a:r>
              <a:rPr lang="en-US" sz="3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Market &amp; goals.</a:t>
            </a:r>
            <a:br>
              <a:rPr lang="en-US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400" noProof="1">
                <a:latin typeface="+mj-lt"/>
              </a:rPr>
            </a:br>
            <a:r>
              <a:rPr lang="en-US" sz="1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Expand access to 10% of patients worldwide </a:t>
            </a:r>
            <a:r>
              <a:rPr lang="en-US" sz="1400" b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 transform the neuromodulation niche market from under $2B </a:t>
            </a:r>
            <a:r>
              <a:rPr lang="en-US" sz="1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 a solid $20B+.</a:t>
            </a:r>
            <a:endParaRPr lang="en-US" sz="1400" b="0" noProof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0549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A877763B-CE17-353E-62E5-20A7E614B49B}"/>
              </a:ext>
            </a:extLst>
          </p:cNvPr>
          <p:cNvSpPr/>
          <p:nvPr/>
        </p:nvSpPr>
        <p:spPr>
          <a:xfrm>
            <a:off x="7309524" y="1152475"/>
            <a:ext cx="1522800" cy="3416400"/>
          </a:xfrm>
          <a:prstGeom prst="roundRect">
            <a:avLst>
              <a:gd name="adj" fmla="val 2103"/>
            </a:avLst>
          </a:prstGeom>
          <a:gradFill>
            <a:gsLst>
              <a:gs pos="0">
                <a:schemeClr val="accent4"/>
              </a:gs>
              <a:gs pos="100000">
                <a:schemeClr val="bg1">
                  <a:alpha val="75000"/>
                </a:schemeClr>
              </a:gs>
            </a:gsLst>
            <a:lin ang="5400000" scaled="1"/>
          </a:gradFill>
          <a:ln>
            <a:noFill/>
          </a:ln>
          <a:effectLst>
            <a:outerShdw blurRad="25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E9F43BCD-47AD-6977-DC0A-A24D7F59E46E}"/>
              </a:ext>
            </a:extLst>
          </p:cNvPr>
          <p:cNvSpPr/>
          <p:nvPr/>
        </p:nvSpPr>
        <p:spPr>
          <a:xfrm>
            <a:off x="5494249" y="1152475"/>
            <a:ext cx="1522800" cy="3416400"/>
          </a:xfrm>
          <a:prstGeom prst="roundRect">
            <a:avLst>
              <a:gd name="adj" fmla="val 2103"/>
            </a:avLst>
          </a:prstGeom>
          <a:gradFill>
            <a:gsLst>
              <a:gs pos="0">
                <a:schemeClr val="accent3"/>
              </a:gs>
              <a:gs pos="100000">
                <a:schemeClr val="bg1">
                  <a:alpha val="75000"/>
                </a:schemeClr>
              </a:gs>
            </a:gsLst>
            <a:lin ang="5400000" scaled="1"/>
          </a:gradFill>
          <a:ln>
            <a:noFill/>
          </a:ln>
          <a:effectLst>
            <a:outerShdw blurRad="25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8457B266-D4F3-FE98-62AB-DF32E7966E17}"/>
              </a:ext>
            </a:extLst>
          </p:cNvPr>
          <p:cNvSpPr/>
          <p:nvPr/>
        </p:nvSpPr>
        <p:spPr>
          <a:xfrm>
            <a:off x="311700" y="3017277"/>
            <a:ext cx="3042000" cy="1551600"/>
          </a:xfrm>
          <a:prstGeom prst="roundRect">
            <a:avLst>
              <a:gd name="adj" fmla="val 193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75000"/>
                </a:schemeClr>
              </a:gs>
            </a:gsLst>
            <a:lin ang="5400000" scaled="1"/>
          </a:gradFill>
          <a:ln>
            <a:noFill/>
          </a:ln>
          <a:effectLst>
            <a:outerShdw blurRad="25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BA8ED7CE-B70E-6449-9DF4-923EAA6A1684}"/>
              </a:ext>
            </a:extLst>
          </p:cNvPr>
          <p:cNvSpPr/>
          <p:nvPr/>
        </p:nvSpPr>
        <p:spPr>
          <a:xfrm>
            <a:off x="3655227" y="1152475"/>
            <a:ext cx="1522800" cy="3416400"/>
          </a:xfrm>
          <a:prstGeom prst="roundRect">
            <a:avLst>
              <a:gd name="adj" fmla="val 2103"/>
            </a:avLst>
          </a:prstGeom>
          <a:gradFill>
            <a:gsLst>
              <a:gs pos="0">
                <a:schemeClr val="accent2"/>
              </a:gs>
              <a:gs pos="100000">
                <a:schemeClr val="bg1">
                  <a:alpha val="75000"/>
                </a:schemeClr>
              </a:gs>
            </a:gsLst>
            <a:lin ang="5400000" scaled="1"/>
          </a:gradFill>
          <a:ln>
            <a:noFill/>
          </a:ln>
          <a:effectLst>
            <a:outerShdw blurRad="25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6EB57B77-10F1-9244-150F-5109D358183B}"/>
              </a:ext>
            </a:extLst>
          </p:cNvPr>
          <p:cNvSpPr/>
          <p:nvPr/>
        </p:nvSpPr>
        <p:spPr>
          <a:xfrm>
            <a:off x="311150" y="1152525"/>
            <a:ext cx="3042000" cy="1551600"/>
          </a:xfrm>
          <a:prstGeom prst="roundRect">
            <a:avLst>
              <a:gd name="adj" fmla="val 193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75000"/>
                </a:schemeClr>
              </a:gs>
            </a:gsLst>
            <a:lin ang="5400000" scaled="1"/>
          </a:gradFill>
          <a:ln>
            <a:noFill/>
          </a:ln>
          <a:effectLst>
            <a:outerShdw blurRad="25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9D960D-7024-0051-B63F-1326123D1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Ambitions and HealthCare economics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02ECDC-4F8F-B2BB-EBA3-DBAEA1408205}"/>
              </a:ext>
            </a:extLst>
          </p:cNvPr>
          <p:cNvSpPr/>
          <p:nvPr/>
        </p:nvSpPr>
        <p:spPr>
          <a:xfrm>
            <a:off x="427891" y="1259873"/>
            <a:ext cx="1080000" cy="1080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25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096B212-9950-3833-202E-9C30AF66D813}"/>
              </a:ext>
            </a:extLst>
          </p:cNvPr>
          <p:cNvSpPr/>
          <p:nvPr/>
        </p:nvSpPr>
        <p:spPr>
          <a:xfrm>
            <a:off x="1239933" y="1339225"/>
            <a:ext cx="241071" cy="24107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dist="381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1BE338-0FE9-67D4-AC66-6D61330B7CA2}"/>
              </a:ext>
            </a:extLst>
          </p:cNvPr>
          <p:cNvSpPr txBox="1"/>
          <p:nvPr/>
        </p:nvSpPr>
        <p:spPr>
          <a:xfrm>
            <a:off x="1032610" y="2398724"/>
            <a:ext cx="1590179" cy="23185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accent1"/>
                </a:solidFill>
                <a:latin typeface="+mj-lt"/>
              </a:rPr>
              <a:t>P.D. E.T. treatments</a:t>
            </a: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en-US" sz="800" dirty="0" err="1">
                <a:solidFill>
                  <a:schemeClr val="accent1"/>
                </a:solidFill>
                <a:latin typeface="+mj-lt"/>
              </a:rPr>
              <a:t>WW+Reop</a:t>
            </a:r>
            <a:r>
              <a:rPr lang="en-US" sz="800" dirty="0">
                <a:solidFill>
                  <a:schemeClr val="accent1"/>
                </a:solidFill>
                <a:latin typeface="+mj-lt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F8588F-93D9-54D9-70EA-EE1B45C8EFC3}"/>
              </a:ext>
            </a:extLst>
          </p:cNvPr>
          <p:cNvSpPr txBox="1"/>
          <p:nvPr/>
        </p:nvSpPr>
        <p:spPr>
          <a:xfrm>
            <a:off x="2139565" y="1380588"/>
            <a:ext cx="729367" cy="32419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lvl="0" indent="0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2022</a:t>
            </a:r>
          </a:p>
          <a:p>
            <a:pPr marL="0" lvl="0" indent="0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latin typeface="+mj-lt"/>
              </a:rPr>
              <a:t>c. 60,000 </a:t>
            </a:r>
          </a:p>
          <a:p>
            <a:pPr marL="0" lvl="0" indent="0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latin typeface="+mj-lt"/>
              </a:rPr>
              <a:t>(incl. 3% HIFU)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7A40ED-F6AB-3FED-EA52-C524C6CC134A}"/>
              </a:ext>
            </a:extLst>
          </p:cNvPr>
          <p:cNvSpPr txBox="1"/>
          <p:nvPr/>
        </p:nvSpPr>
        <p:spPr>
          <a:xfrm>
            <a:off x="2139565" y="1889889"/>
            <a:ext cx="795089" cy="32419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lvl="0" indent="0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chemeClr val="accent6"/>
                </a:solidFill>
                <a:latin typeface="+mj-lt"/>
              </a:rPr>
              <a:t>2032</a:t>
            </a:r>
            <a:r>
              <a:rPr lang="en-US" sz="1000" b="1" dirty="0">
                <a:latin typeface="+mj-lt"/>
              </a:rPr>
              <a:t> </a:t>
            </a:r>
          </a:p>
          <a:p>
            <a:pPr marL="0" lvl="0" indent="0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chemeClr val="tx1"/>
                </a:solidFill>
                <a:latin typeface="+mj-lt"/>
              </a:rPr>
              <a:t>c. 900,000 </a:t>
            </a:r>
          </a:p>
          <a:p>
            <a:pPr marL="0" lvl="0" indent="0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tx1"/>
                </a:solidFill>
                <a:latin typeface="+mj-lt"/>
              </a:rPr>
              <a:t>(incl. 85% HIFU)</a:t>
            </a:r>
          </a:p>
        </p:txBody>
      </p:sp>
      <p:sp>
        <p:nvSpPr>
          <p:cNvPr id="15" name="Rectangle 38">
            <a:extLst>
              <a:ext uri="{FF2B5EF4-FFF2-40B4-BE49-F238E27FC236}">
                <a16:creationId xmlns:a16="http://schemas.microsoft.com/office/drawing/2014/main" id="{7C645F79-AA66-1F9C-D4F6-C8EAAAEA2160}"/>
              </a:ext>
            </a:extLst>
          </p:cNvPr>
          <p:cNvSpPr/>
          <p:nvPr/>
        </p:nvSpPr>
        <p:spPr>
          <a:xfrm flipV="1">
            <a:off x="1399888" y="1922902"/>
            <a:ext cx="555283" cy="147298"/>
          </a:xfrm>
          <a:custGeom>
            <a:avLst/>
            <a:gdLst>
              <a:gd name="connsiteX0" fmla="*/ 0 w 538843"/>
              <a:gd name="connsiteY0" fmla="*/ 0 h 111579"/>
              <a:gd name="connsiteX1" fmla="*/ 538843 w 538843"/>
              <a:gd name="connsiteY1" fmla="*/ 0 h 111579"/>
              <a:gd name="connsiteX2" fmla="*/ 538843 w 538843"/>
              <a:gd name="connsiteY2" fmla="*/ 111579 h 111579"/>
              <a:gd name="connsiteX3" fmla="*/ 0 w 538843"/>
              <a:gd name="connsiteY3" fmla="*/ 111579 h 111579"/>
              <a:gd name="connsiteX4" fmla="*/ 0 w 538843"/>
              <a:gd name="connsiteY4" fmla="*/ 0 h 111579"/>
              <a:gd name="connsiteX0" fmla="*/ 198664 w 737507"/>
              <a:gd name="connsiteY0" fmla="*/ 0 h 127907"/>
              <a:gd name="connsiteX1" fmla="*/ 737507 w 737507"/>
              <a:gd name="connsiteY1" fmla="*/ 0 h 127907"/>
              <a:gd name="connsiteX2" fmla="*/ 737507 w 737507"/>
              <a:gd name="connsiteY2" fmla="*/ 111579 h 127907"/>
              <a:gd name="connsiteX3" fmla="*/ 0 w 737507"/>
              <a:gd name="connsiteY3" fmla="*/ 127907 h 127907"/>
              <a:gd name="connsiteX4" fmla="*/ 198664 w 737507"/>
              <a:gd name="connsiteY4" fmla="*/ 0 h 127907"/>
              <a:gd name="connsiteX0" fmla="*/ 737507 w 828947"/>
              <a:gd name="connsiteY0" fmla="*/ 111579 h 203019"/>
              <a:gd name="connsiteX1" fmla="*/ 0 w 828947"/>
              <a:gd name="connsiteY1" fmla="*/ 127907 h 203019"/>
              <a:gd name="connsiteX2" fmla="*/ 198664 w 828947"/>
              <a:gd name="connsiteY2" fmla="*/ 0 h 203019"/>
              <a:gd name="connsiteX3" fmla="*/ 737507 w 828947"/>
              <a:gd name="connsiteY3" fmla="*/ 0 h 203019"/>
              <a:gd name="connsiteX4" fmla="*/ 828947 w 828947"/>
              <a:gd name="connsiteY4" fmla="*/ 203019 h 203019"/>
              <a:gd name="connsiteX0" fmla="*/ 737507 w 737507"/>
              <a:gd name="connsiteY0" fmla="*/ 111579 h 127907"/>
              <a:gd name="connsiteX1" fmla="*/ 0 w 737507"/>
              <a:gd name="connsiteY1" fmla="*/ 127907 h 127907"/>
              <a:gd name="connsiteX2" fmla="*/ 198664 w 737507"/>
              <a:gd name="connsiteY2" fmla="*/ 0 h 127907"/>
              <a:gd name="connsiteX3" fmla="*/ 737507 w 737507"/>
              <a:gd name="connsiteY3" fmla="*/ 0 h 127907"/>
              <a:gd name="connsiteX0" fmla="*/ 0 w 737507"/>
              <a:gd name="connsiteY0" fmla="*/ 127907 h 127907"/>
              <a:gd name="connsiteX1" fmla="*/ 198664 w 737507"/>
              <a:gd name="connsiteY1" fmla="*/ 0 h 127907"/>
              <a:gd name="connsiteX2" fmla="*/ 737507 w 737507"/>
              <a:gd name="connsiteY2" fmla="*/ 0 h 127907"/>
              <a:gd name="connsiteX0" fmla="*/ 0 w 737507"/>
              <a:gd name="connsiteY0" fmla="*/ 244929 h 244929"/>
              <a:gd name="connsiteX1" fmla="*/ 272142 w 737507"/>
              <a:gd name="connsiteY1" fmla="*/ 0 h 244929"/>
              <a:gd name="connsiteX2" fmla="*/ 737507 w 737507"/>
              <a:gd name="connsiteY2" fmla="*/ 117022 h 244929"/>
              <a:gd name="connsiteX0" fmla="*/ 0 w 737507"/>
              <a:gd name="connsiteY0" fmla="*/ 244929 h 244929"/>
              <a:gd name="connsiteX1" fmla="*/ 272142 w 737507"/>
              <a:gd name="connsiteY1" fmla="*/ 0 h 244929"/>
              <a:gd name="connsiteX2" fmla="*/ 737507 w 737507"/>
              <a:gd name="connsiteY2" fmla="*/ 117022 h 244929"/>
              <a:gd name="connsiteX0" fmla="*/ 0 w 737507"/>
              <a:gd name="connsiteY0" fmla="*/ 244929 h 244929"/>
              <a:gd name="connsiteX1" fmla="*/ 272142 w 737507"/>
              <a:gd name="connsiteY1" fmla="*/ 0 h 244929"/>
              <a:gd name="connsiteX2" fmla="*/ 737507 w 737507"/>
              <a:gd name="connsiteY2" fmla="*/ 117022 h 244929"/>
              <a:gd name="connsiteX0" fmla="*/ 0 w 557892"/>
              <a:gd name="connsiteY0" fmla="*/ 258854 h 258854"/>
              <a:gd name="connsiteX1" fmla="*/ 272142 w 557892"/>
              <a:gd name="connsiteY1" fmla="*/ 13925 h 258854"/>
              <a:gd name="connsiteX2" fmla="*/ 557892 w 557892"/>
              <a:gd name="connsiteY2" fmla="*/ 16647 h 258854"/>
              <a:gd name="connsiteX0" fmla="*/ 0 w 558054"/>
              <a:gd name="connsiteY0" fmla="*/ 244929 h 244929"/>
              <a:gd name="connsiteX1" fmla="*/ 272142 w 558054"/>
              <a:gd name="connsiteY1" fmla="*/ 0 h 244929"/>
              <a:gd name="connsiteX2" fmla="*/ 557892 w 558054"/>
              <a:gd name="connsiteY2" fmla="*/ 2722 h 244929"/>
              <a:gd name="connsiteX0" fmla="*/ 0 w 522676"/>
              <a:gd name="connsiteY0" fmla="*/ 204108 h 204108"/>
              <a:gd name="connsiteX1" fmla="*/ 236764 w 522676"/>
              <a:gd name="connsiteY1" fmla="*/ 0 h 204108"/>
              <a:gd name="connsiteX2" fmla="*/ 522514 w 522676"/>
              <a:gd name="connsiteY2" fmla="*/ 2722 h 204108"/>
              <a:gd name="connsiteX0" fmla="*/ 0 w 574383"/>
              <a:gd name="connsiteY0" fmla="*/ 244929 h 244929"/>
              <a:gd name="connsiteX1" fmla="*/ 288471 w 574383"/>
              <a:gd name="connsiteY1" fmla="*/ 0 h 244929"/>
              <a:gd name="connsiteX2" fmla="*/ 574221 w 574383"/>
              <a:gd name="connsiteY2" fmla="*/ 2722 h 244929"/>
              <a:gd name="connsiteX0" fmla="*/ 0 w 636976"/>
              <a:gd name="connsiteY0" fmla="*/ 277586 h 277586"/>
              <a:gd name="connsiteX1" fmla="*/ 351064 w 636976"/>
              <a:gd name="connsiteY1" fmla="*/ 0 h 277586"/>
              <a:gd name="connsiteX2" fmla="*/ 636814 w 636976"/>
              <a:gd name="connsiteY2" fmla="*/ 2722 h 277586"/>
              <a:gd name="connsiteX0" fmla="*/ 0 w 609762"/>
              <a:gd name="connsiteY0" fmla="*/ 283029 h 283029"/>
              <a:gd name="connsiteX1" fmla="*/ 323850 w 609762"/>
              <a:gd name="connsiteY1" fmla="*/ 0 h 283029"/>
              <a:gd name="connsiteX2" fmla="*/ 609600 w 609762"/>
              <a:gd name="connsiteY2" fmla="*/ 2722 h 283029"/>
              <a:gd name="connsiteX0" fmla="*/ 0 w 609762"/>
              <a:gd name="connsiteY0" fmla="*/ 296636 h 296636"/>
              <a:gd name="connsiteX1" fmla="*/ 323850 w 609762"/>
              <a:gd name="connsiteY1" fmla="*/ 0 h 296636"/>
              <a:gd name="connsiteX2" fmla="*/ 609600 w 609762"/>
              <a:gd name="connsiteY2" fmla="*/ 2722 h 296636"/>
              <a:gd name="connsiteX0" fmla="*/ 0 w 623369"/>
              <a:gd name="connsiteY0" fmla="*/ 288471 h 288471"/>
              <a:gd name="connsiteX1" fmla="*/ 337457 w 623369"/>
              <a:gd name="connsiteY1" fmla="*/ 0 h 288471"/>
              <a:gd name="connsiteX2" fmla="*/ 623207 w 623369"/>
              <a:gd name="connsiteY2" fmla="*/ 2722 h 288471"/>
              <a:gd name="connsiteX0" fmla="*/ 0 w 601598"/>
              <a:gd name="connsiteY0" fmla="*/ 277585 h 277585"/>
              <a:gd name="connsiteX1" fmla="*/ 315686 w 601598"/>
              <a:gd name="connsiteY1" fmla="*/ 0 h 277585"/>
              <a:gd name="connsiteX2" fmla="*/ 601436 w 601598"/>
              <a:gd name="connsiteY2" fmla="*/ 2722 h 277585"/>
              <a:gd name="connsiteX0" fmla="*/ 0 w 601598"/>
              <a:gd name="connsiteY0" fmla="*/ 277585 h 277699"/>
              <a:gd name="connsiteX1" fmla="*/ 315686 w 601598"/>
              <a:gd name="connsiteY1" fmla="*/ 0 h 277699"/>
              <a:gd name="connsiteX2" fmla="*/ 601436 w 601598"/>
              <a:gd name="connsiteY2" fmla="*/ 2722 h 277699"/>
              <a:gd name="connsiteX0" fmla="*/ 0 w 511790"/>
              <a:gd name="connsiteY0" fmla="*/ 201385 h 201572"/>
              <a:gd name="connsiteX1" fmla="*/ 225878 w 511790"/>
              <a:gd name="connsiteY1" fmla="*/ 0 h 201572"/>
              <a:gd name="connsiteX2" fmla="*/ 511628 w 511790"/>
              <a:gd name="connsiteY2" fmla="*/ 2722 h 201572"/>
              <a:gd name="connsiteX0" fmla="*/ 0 w 620647"/>
              <a:gd name="connsiteY0" fmla="*/ 283028 h 283139"/>
              <a:gd name="connsiteX1" fmla="*/ 334735 w 620647"/>
              <a:gd name="connsiteY1" fmla="*/ 0 h 283139"/>
              <a:gd name="connsiteX2" fmla="*/ 620485 w 620647"/>
              <a:gd name="connsiteY2" fmla="*/ 2722 h 283139"/>
              <a:gd name="connsiteX0" fmla="*/ 0 w 1031489"/>
              <a:gd name="connsiteY0" fmla="*/ 312963 h 313074"/>
              <a:gd name="connsiteX1" fmla="*/ 334735 w 1031489"/>
              <a:gd name="connsiteY1" fmla="*/ 29935 h 313074"/>
              <a:gd name="connsiteX2" fmla="*/ 1031420 w 1031489"/>
              <a:gd name="connsiteY2" fmla="*/ 0 h 313074"/>
              <a:gd name="connsiteX0" fmla="*/ 0 w 1031506"/>
              <a:gd name="connsiteY0" fmla="*/ 478970 h 479026"/>
              <a:gd name="connsiteX1" fmla="*/ 476249 w 1031506"/>
              <a:gd name="connsiteY1" fmla="*/ 0 h 479026"/>
              <a:gd name="connsiteX2" fmla="*/ 1031420 w 1031506"/>
              <a:gd name="connsiteY2" fmla="*/ 166007 h 479026"/>
              <a:gd name="connsiteX0" fmla="*/ 0 w 1031506"/>
              <a:gd name="connsiteY0" fmla="*/ 478970 h 479026"/>
              <a:gd name="connsiteX1" fmla="*/ 476249 w 1031506"/>
              <a:gd name="connsiteY1" fmla="*/ 0 h 479026"/>
              <a:gd name="connsiteX2" fmla="*/ 1031420 w 1031506"/>
              <a:gd name="connsiteY2" fmla="*/ 8164 h 479026"/>
              <a:gd name="connsiteX0" fmla="*/ 0 w 1012456"/>
              <a:gd name="connsiteY0" fmla="*/ 451756 h 451816"/>
              <a:gd name="connsiteX1" fmla="*/ 457199 w 1012456"/>
              <a:gd name="connsiteY1" fmla="*/ 0 h 451816"/>
              <a:gd name="connsiteX2" fmla="*/ 1012370 w 1012456"/>
              <a:gd name="connsiteY2" fmla="*/ 8164 h 451816"/>
              <a:gd name="connsiteX0" fmla="*/ 0 w 979804"/>
              <a:gd name="connsiteY0" fmla="*/ 451756 h 451816"/>
              <a:gd name="connsiteX1" fmla="*/ 457199 w 979804"/>
              <a:gd name="connsiteY1" fmla="*/ 0 h 451816"/>
              <a:gd name="connsiteX2" fmla="*/ 979713 w 979804"/>
              <a:gd name="connsiteY2" fmla="*/ 307521 h 451816"/>
              <a:gd name="connsiteX0" fmla="*/ 0 w 979770"/>
              <a:gd name="connsiteY0" fmla="*/ 146956 h 147298"/>
              <a:gd name="connsiteX1" fmla="*/ 136071 w 979770"/>
              <a:gd name="connsiteY1" fmla="*/ 0 h 147298"/>
              <a:gd name="connsiteX2" fmla="*/ 979713 w 979770"/>
              <a:gd name="connsiteY2" fmla="*/ 2721 h 147298"/>
              <a:gd name="connsiteX0" fmla="*/ 0 w 555283"/>
              <a:gd name="connsiteY0" fmla="*/ 146956 h 147298"/>
              <a:gd name="connsiteX1" fmla="*/ 136071 w 555283"/>
              <a:gd name="connsiteY1" fmla="*/ 0 h 147298"/>
              <a:gd name="connsiteX2" fmla="*/ 555170 w 555283"/>
              <a:gd name="connsiteY2" fmla="*/ 2721 h 147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5283" h="147298">
                <a:moveTo>
                  <a:pt x="0" y="146956"/>
                </a:moveTo>
                <a:cubicBezTo>
                  <a:pt x="1815" y="152400"/>
                  <a:pt x="30842" y="92528"/>
                  <a:pt x="136071" y="0"/>
                </a:cubicBezTo>
                <a:cubicBezTo>
                  <a:pt x="127907" y="6350"/>
                  <a:pt x="563334" y="4535"/>
                  <a:pt x="555170" y="2721"/>
                </a:cubicBezTo>
              </a:path>
            </a:pathLst>
          </a:custGeom>
          <a:noFill/>
          <a:ln>
            <a:solidFill>
              <a:schemeClr val="accent6">
                <a:alpha val="75000"/>
              </a:schemeClr>
            </a:solidFill>
            <a:headEnd type="oval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EAD39FF-D2AF-9305-9046-2D4338BD4545}"/>
              </a:ext>
            </a:extLst>
          </p:cNvPr>
          <p:cNvCxnSpPr/>
          <p:nvPr/>
        </p:nvCxnSpPr>
        <p:spPr>
          <a:xfrm flipH="1">
            <a:off x="1360468" y="1459760"/>
            <a:ext cx="616378" cy="0"/>
          </a:xfrm>
          <a:prstGeom prst="straightConnector1">
            <a:avLst/>
          </a:prstGeom>
          <a:ln w="25400">
            <a:solidFill>
              <a:schemeClr val="accent1">
                <a:alpha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270EEC-71B4-C492-E738-8814C9DF7F43}"/>
              </a:ext>
            </a:extLst>
          </p:cNvPr>
          <p:cNvGrpSpPr/>
          <p:nvPr/>
        </p:nvGrpSpPr>
        <p:grpSpPr>
          <a:xfrm>
            <a:off x="467080" y="3107337"/>
            <a:ext cx="1191970" cy="1080000"/>
            <a:chOff x="467080" y="3107337"/>
            <a:chExt cx="1191970" cy="1080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8CD22EF-12F6-C4D2-8DEB-C51FD9545200}"/>
                </a:ext>
              </a:extLst>
            </p:cNvPr>
            <p:cNvSpPr/>
            <p:nvPr/>
          </p:nvSpPr>
          <p:spPr>
            <a:xfrm>
              <a:off x="467080" y="4080815"/>
              <a:ext cx="106522" cy="106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FCB0DE-0234-35E1-E157-D254371EE1C0}"/>
                </a:ext>
              </a:extLst>
            </p:cNvPr>
            <p:cNvSpPr/>
            <p:nvPr/>
          </p:nvSpPr>
          <p:spPr>
            <a:xfrm>
              <a:off x="587499" y="4080815"/>
              <a:ext cx="106522" cy="106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DCDDBD2-1499-9729-C8CF-804FE582DBA4}"/>
                </a:ext>
              </a:extLst>
            </p:cNvPr>
            <p:cNvSpPr/>
            <p:nvPr/>
          </p:nvSpPr>
          <p:spPr>
            <a:xfrm>
              <a:off x="707918" y="4080815"/>
              <a:ext cx="106522" cy="106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C07EE22-BA4F-73FF-F3AB-E5BB22534AAA}"/>
                </a:ext>
              </a:extLst>
            </p:cNvPr>
            <p:cNvSpPr/>
            <p:nvPr/>
          </p:nvSpPr>
          <p:spPr>
            <a:xfrm>
              <a:off x="828337" y="4080815"/>
              <a:ext cx="106522" cy="106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C5EFC46-16A7-26BD-4058-CD40821D8F4A}"/>
                </a:ext>
              </a:extLst>
            </p:cNvPr>
            <p:cNvSpPr/>
            <p:nvPr/>
          </p:nvSpPr>
          <p:spPr>
            <a:xfrm>
              <a:off x="948405" y="4080815"/>
              <a:ext cx="106522" cy="106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81E9F19-D3B3-1D3B-BBDF-BF3CC78BFC8C}"/>
                </a:ext>
              </a:extLst>
            </p:cNvPr>
            <p:cNvSpPr/>
            <p:nvPr/>
          </p:nvSpPr>
          <p:spPr>
            <a:xfrm>
              <a:off x="1068824" y="4080815"/>
              <a:ext cx="106522" cy="106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AAD2D08-D057-FD6A-A0F8-15D41D72162F}"/>
                </a:ext>
              </a:extLst>
            </p:cNvPr>
            <p:cNvSpPr/>
            <p:nvPr/>
          </p:nvSpPr>
          <p:spPr>
            <a:xfrm>
              <a:off x="1189243" y="4080815"/>
              <a:ext cx="106522" cy="106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F8BC0E6-A89D-D0B0-5186-A9936B33C390}"/>
                </a:ext>
              </a:extLst>
            </p:cNvPr>
            <p:cNvSpPr/>
            <p:nvPr/>
          </p:nvSpPr>
          <p:spPr>
            <a:xfrm>
              <a:off x="1309662" y="4080815"/>
              <a:ext cx="106522" cy="106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F67FC22-4DB4-039F-2B89-B71ECD949256}"/>
                </a:ext>
              </a:extLst>
            </p:cNvPr>
            <p:cNvSpPr/>
            <p:nvPr/>
          </p:nvSpPr>
          <p:spPr>
            <a:xfrm>
              <a:off x="1432109" y="4080815"/>
              <a:ext cx="106522" cy="106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33B0065-81D6-E982-396C-D440D3FB6FB3}"/>
                </a:ext>
              </a:extLst>
            </p:cNvPr>
            <p:cNvSpPr/>
            <p:nvPr/>
          </p:nvSpPr>
          <p:spPr>
            <a:xfrm>
              <a:off x="1552528" y="4080815"/>
              <a:ext cx="106522" cy="106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35926C8-C4E4-57E7-2258-C13E9522FF0F}"/>
                </a:ext>
              </a:extLst>
            </p:cNvPr>
            <p:cNvSpPr/>
            <p:nvPr/>
          </p:nvSpPr>
          <p:spPr>
            <a:xfrm>
              <a:off x="467080" y="3958815"/>
              <a:ext cx="106522" cy="106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05229AD-A10A-7C78-0EFD-47E47A7A4DD1}"/>
                </a:ext>
              </a:extLst>
            </p:cNvPr>
            <p:cNvSpPr/>
            <p:nvPr/>
          </p:nvSpPr>
          <p:spPr>
            <a:xfrm>
              <a:off x="587499" y="3958815"/>
              <a:ext cx="106522" cy="106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56F199-ADDB-5026-16C3-13AC9456C053}"/>
                </a:ext>
              </a:extLst>
            </p:cNvPr>
            <p:cNvSpPr/>
            <p:nvPr/>
          </p:nvSpPr>
          <p:spPr>
            <a:xfrm>
              <a:off x="707918" y="3958815"/>
              <a:ext cx="106522" cy="106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F260B2C-18C0-F22C-3167-66BFCE6A9E90}"/>
                </a:ext>
              </a:extLst>
            </p:cNvPr>
            <p:cNvSpPr/>
            <p:nvPr/>
          </p:nvSpPr>
          <p:spPr>
            <a:xfrm>
              <a:off x="828337" y="3958815"/>
              <a:ext cx="106522" cy="106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9A0B2BA-AC01-6AF8-113F-108A57092BB8}"/>
                </a:ext>
              </a:extLst>
            </p:cNvPr>
            <p:cNvSpPr/>
            <p:nvPr/>
          </p:nvSpPr>
          <p:spPr>
            <a:xfrm>
              <a:off x="948405" y="3958815"/>
              <a:ext cx="106522" cy="106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D83580E-1064-27E4-D074-763B00D9F0F3}"/>
                </a:ext>
              </a:extLst>
            </p:cNvPr>
            <p:cNvSpPr/>
            <p:nvPr/>
          </p:nvSpPr>
          <p:spPr>
            <a:xfrm>
              <a:off x="1068824" y="3958815"/>
              <a:ext cx="106522" cy="106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302BF44-B015-41B0-A8AE-95F32C7E119E}"/>
                </a:ext>
              </a:extLst>
            </p:cNvPr>
            <p:cNvSpPr/>
            <p:nvPr/>
          </p:nvSpPr>
          <p:spPr>
            <a:xfrm>
              <a:off x="1189243" y="3958815"/>
              <a:ext cx="106522" cy="106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F3399BE-0687-CBD1-58CC-F045AF8EC4E8}"/>
                </a:ext>
              </a:extLst>
            </p:cNvPr>
            <p:cNvSpPr/>
            <p:nvPr/>
          </p:nvSpPr>
          <p:spPr>
            <a:xfrm>
              <a:off x="1309662" y="3958815"/>
              <a:ext cx="106522" cy="106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56463EE-00B5-7192-3BAE-77D2D4FF8F4E}"/>
                </a:ext>
              </a:extLst>
            </p:cNvPr>
            <p:cNvSpPr/>
            <p:nvPr/>
          </p:nvSpPr>
          <p:spPr>
            <a:xfrm>
              <a:off x="1432109" y="3958815"/>
              <a:ext cx="106522" cy="106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C1FE4BF-7099-2DF2-37A1-231AA65128E5}"/>
                </a:ext>
              </a:extLst>
            </p:cNvPr>
            <p:cNvSpPr/>
            <p:nvPr/>
          </p:nvSpPr>
          <p:spPr>
            <a:xfrm>
              <a:off x="1552528" y="3958815"/>
              <a:ext cx="106522" cy="106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765DEA9-5D1A-5B59-50C8-7B517A04CC9D}"/>
                </a:ext>
              </a:extLst>
            </p:cNvPr>
            <p:cNvSpPr/>
            <p:nvPr/>
          </p:nvSpPr>
          <p:spPr>
            <a:xfrm>
              <a:off x="467080" y="3836815"/>
              <a:ext cx="106522" cy="106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251F8C9-98FB-297B-E7D1-3FA87857037B}"/>
                </a:ext>
              </a:extLst>
            </p:cNvPr>
            <p:cNvSpPr/>
            <p:nvPr/>
          </p:nvSpPr>
          <p:spPr>
            <a:xfrm>
              <a:off x="587499" y="3836815"/>
              <a:ext cx="106522" cy="106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CC2D0C1-6D92-5E3E-8448-77649771E318}"/>
                </a:ext>
              </a:extLst>
            </p:cNvPr>
            <p:cNvSpPr/>
            <p:nvPr/>
          </p:nvSpPr>
          <p:spPr>
            <a:xfrm>
              <a:off x="707918" y="3836815"/>
              <a:ext cx="106522" cy="106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DB0F5DA-7DB7-6297-6E3A-445F77A39928}"/>
                </a:ext>
              </a:extLst>
            </p:cNvPr>
            <p:cNvSpPr/>
            <p:nvPr/>
          </p:nvSpPr>
          <p:spPr>
            <a:xfrm>
              <a:off x="828337" y="3836815"/>
              <a:ext cx="106522" cy="106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A81D6BF-E341-F0C1-A2E5-5473A8469656}"/>
                </a:ext>
              </a:extLst>
            </p:cNvPr>
            <p:cNvSpPr/>
            <p:nvPr/>
          </p:nvSpPr>
          <p:spPr>
            <a:xfrm>
              <a:off x="948405" y="3836815"/>
              <a:ext cx="106522" cy="106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6BA9A02-9D9C-A554-7AEF-5D3627744944}"/>
                </a:ext>
              </a:extLst>
            </p:cNvPr>
            <p:cNvSpPr/>
            <p:nvPr/>
          </p:nvSpPr>
          <p:spPr>
            <a:xfrm>
              <a:off x="1068824" y="3836815"/>
              <a:ext cx="106522" cy="106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75F124D-A342-D8CD-F4F8-D8BF9C70142A}"/>
                </a:ext>
              </a:extLst>
            </p:cNvPr>
            <p:cNvSpPr/>
            <p:nvPr/>
          </p:nvSpPr>
          <p:spPr>
            <a:xfrm>
              <a:off x="1189243" y="3836815"/>
              <a:ext cx="106522" cy="106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D15B692-0B7D-B645-9CC2-010D39A8FCB4}"/>
                </a:ext>
              </a:extLst>
            </p:cNvPr>
            <p:cNvSpPr/>
            <p:nvPr/>
          </p:nvSpPr>
          <p:spPr>
            <a:xfrm>
              <a:off x="1309662" y="3836815"/>
              <a:ext cx="106522" cy="106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ABCEFA8-A968-A96C-F74D-8020BA9A1885}"/>
                </a:ext>
              </a:extLst>
            </p:cNvPr>
            <p:cNvSpPr/>
            <p:nvPr/>
          </p:nvSpPr>
          <p:spPr>
            <a:xfrm>
              <a:off x="1432109" y="3836815"/>
              <a:ext cx="106522" cy="106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CD13A35-0517-DB49-9860-09BDF56B3026}"/>
                </a:ext>
              </a:extLst>
            </p:cNvPr>
            <p:cNvSpPr/>
            <p:nvPr/>
          </p:nvSpPr>
          <p:spPr>
            <a:xfrm>
              <a:off x="1552528" y="3836815"/>
              <a:ext cx="106522" cy="106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74A9B50-1C3D-D592-1AE4-F470CA9FC4B3}"/>
                </a:ext>
              </a:extLst>
            </p:cNvPr>
            <p:cNvSpPr/>
            <p:nvPr/>
          </p:nvSpPr>
          <p:spPr>
            <a:xfrm>
              <a:off x="467080" y="3714816"/>
              <a:ext cx="106522" cy="106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AE0159B-62ED-0517-6E66-E5FA740400D8}"/>
                </a:ext>
              </a:extLst>
            </p:cNvPr>
            <p:cNvSpPr/>
            <p:nvPr/>
          </p:nvSpPr>
          <p:spPr>
            <a:xfrm>
              <a:off x="587499" y="3714816"/>
              <a:ext cx="106522" cy="106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66AF678-CF9F-4028-8B85-CFEFAD88C1A0}"/>
                </a:ext>
              </a:extLst>
            </p:cNvPr>
            <p:cNvSpPr/>
            <p:nvPr/>
          </p:nvSpPr>
          <p:spPr>
            <a:xfrm>
              <a:off x="707918" y="3714816"/>
              <a:ext cx="106522" cy="106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736A3C7-4B26-4328-6B90-26942EF06715}"/>
                </a:ext>
              </a:extLst>
            </p:cNvPr>
            <p:cNvSpPr/>
            <p:nvPr/>
          </p:nvSpPr>
          <p:spPr>
            <a:xfrm>
              <a:off x="828337" y="3714816"/>
              <a:ext cx="106522" cy="106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8DC13B1-6E69-4E10-C9F1-06815827F2DB}"/>
                </a:ext>
              </a:extLst>
            </p:cNvPr>
            <p:cNvSpPr/>
            <p:nvPr/>
          </p:nvSpPr>
          <p:spPr>
            <a:xfrm>
              <a:off x="948405" y="3714816"/>
              <a:ext cx="106522" cy="106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A3E843E-9DC7-C804-DBC0-918F15E14D61}"/>
                </a:ext>
              </a:extLst>
            </p:cNvPr>
            <p:cNvSpPr/>
            <p:nvPr/>
          </p:nvSpPr>
          <p:spPr>
            <a:xfrm>
              <a:off x="1068824" y="3714816"/>
              <a:ext cx="106522" cy="106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9C9FC28-1C49-2D78-0724-FE1B633B4D28}"/>
                </a:ext>
              </a:extLst>
            </p:cNvPr>
            <p:cNvSpPr/>
            <p:nvPr/>
          </p:nvSpPr>
          <p:spPr>
            <a:xfrm>
              <a:off x="1189243" y="3714816"/>
              <a:ext cx="106522" cy="106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94D7B40-46BC-98F3-1CC1-29ED1297EB73}"/>
                </a:ext>
              </a:extLst>
            </p:cNvPr>
            <p:cNvSpPr/>
            <p:nvPr/>
          </p:nvSpPr>
          <p:spPr>
            <a:xfrm>
              <a:off x="1309662" y="3714816"/>
              <a:ext cx="106522" cy="106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0EDBFB2-1524-6148-D5DB-69A883CD76EF}"/>
                </a:ext>
              </a:extLst>
            </p:cNvPr>
            <p:cNvSpPr/>
            <p:nvPr/>
          </p:nvSpPr>
          <p:spPr>
            <a:xfrm>
              <a:off x="1432109" y="3714816"/>
              <a:ext cx="106522" cy="106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B3A78A3-0395-D04D-7F13-C2108449461E}"/>
                </a:ext>
              </a:extLst>
            </p:cNvPr>
            <p:cNvSpPr/>
            <p:nvPr/>
          </p:nvSpPr>
          <p:spPr>
            <a:xfrm>
              <a:off x="1552528" y="3714816"/>
              <a:ext cx="106522" cy="106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F0A9E09-E3EA-19B0-3FF1-DC5F3397FEED}"/>
                </a:ext>
              </a:extLst>
            </p:cNvPr>
            <p:cNvSpPr/>
            <p:nvPr/>
          </p:nvSpPr>
          <p:spPr>
            <a:xfrm>
              <a:off x="467080" y="3592816"/>
              <a:ext cx="106522" cy="106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3BC7296-54F2-2EDF-FC28-5A8022C23A7A}"/>
                </a:ext>
              </a:extLst>
            </p:cNvPr>
            <p:cNvSpPr/>
            <p:nvPr/>
          </p:nvSpPr>
          <p:spPr>
            <a:xfrm>
              <a:off x="587499" y="3592816"/>
              <a:ext cx="106522" cy="106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781BC81-5FCA-271F-CACD-089F00F7852E}"/>
                </a:ext>
              </a:extLst>
            </p:cNvPr>
            <p:cNvSpPr/>
            <p:nvPr/>
          </p:nvSpPr>
          <p:spPr>
            <a:xfrm>
              <a:off x="707918" y="3592816"/>
              <a:ext cx="106522" cy="106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6D10291-8DA4-2146-F348-CE44F43AF2D2}"/>
                </a:ext>
              </a:extLst>
            </p:cNvPr>
            <p:cNvSpPr/>
            <p:nvPr/>
          </p:nvSpPr>
          <p:spPr>
            <a:xfrm>
              <a:off x="828337" y="3592816"/>
              <a:ext cx="106522" cy="106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A19839C-5FBC-119E-6CC3-6170F7A151E0}"/>
                </a:ext>
              </a:extLst>
            </p:cNvPr>
            <p:cNvSpPr/>
            <p:nvPr/>
          </p:nvSpPr>
          <p:spPr>
            <a:xfrm>
              <a:off x="948405" y="3592816"/>
              <a:ext cx="106522" cy="106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39A523B-2E24-7430-F338-5F0FBA1F34B2}"/>
                </a:ext>
              </a:extLst>
            </p:cNvPr>
            <p:cNvSpPr/>
            <p:nvPr/>
          </p:nvSpPr>
          <p:spPr>
            <a:xfrm>
              <a:off x="1068824" y="3592816"/>
              <a:ext cx="106522" cy="106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7E4CD78-4CAE-6D60-8D66-14A3FD85D6E6}"/>
                </a:ext>
              </a:extLst>
            </p:cNvPr>
            <p:cNvSpPr/>
            <p:nvPr/>
          </p:nvSpPr>
          <p:spPr>
            <a:xfrm>
              <a:off x="1189243" y="3592816"/>
              <a:ext cx="106522" cy="106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3033D31-D116-E7A1-7A4A-6E233C69B00A}"/>
                </a:ext>
              </a:extLst>
            </p:cNvPr>
            <p:cNvSpPr/>
            <p:nvPr/>
          </p:nvSpPr>
          <p:spPr>
            <a:xfrm>
              <a:off x="1309662" y="3592816"/>
              <a:ext cx="106522" cy="106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F52861D-E71A-E859-DF30-656BE8504960}"/>
                </a:ext>
              </a:extLst>
            </p:cNvPr>
            <p:cNvSpPr/>
            <p:nvPr/>
          </p:nvSpPr>
          <p:spPr>
            <a:xfrm>
              <a:off x="1432109" y="3592816"/>
              <a:ext cx="106522" cy="10652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D63F445-A8B3-2CD8-7F17-E0AC27B9E7B1}"/>
                </a:ext>
              </a:extLst>
            </p:cNvPr>
            <p:cNvSpPr/>
            <p:nvPr/>
          </p:nvSpPr>
          <p:spPr>
            <a:xfrm>
              <a:off x="1552528" y="3592816"/>
              <a:ext cx="106522" cy="10652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0C5D2AE-BD08-F22A-FF4F-13755345B574}"/>
                </a:ext>
              </a:extLst>
            </p:cNvPr>
            <p:cNvSpPr/>
            <p:nvPr/>
          </p:nvSpPr>
          <p:spPr>
            <a:xfrm>
              <a:off x="467080" y="3470817"/>
              <a:ext cx="106522" cy="10652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EE9D251-C35A-059B-47DD-DAEACB75B7FE}"/>
                </a:ext>
              </a:extLst>
            </p:cNvPr>
            <p:cNvSpPr/>
            <p:nvPr/>
          </p:nvSpPr>
          <p:spPr>
            <a:xfrm>
              <a:off x="587499" y="3470817"/>
              <a:ext cx="106522" cy="10652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22C1CB2-F183-16D0-1A8F-882D200EFDE9}"/>
                </a:ext>
              </a:extLst>
            </p:cNvPr>
            <p:cNvSpPr/>
            <p:nvPr/>
          </p:nvSpPr>
          <p:spPr>
            <a:xfrm>
              <a:off x="707918" y="3470817"/>
              <a:ext cx="106522" cy="10652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9246808-F00F-366D-FE9D-E0FC08EF25BC}"/>
                </a:ext>
              </a:extLst>
            </p:cNvPr>
            <p:cNvSpPr/>
            <p:nvPr/>
          </p:nvSpPr>
          <p:spPr>
            <a:xfrm>
              <a:off x="828337" y="3470817"/>
              <a:ext cx="106522" cy="10652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EB5DB89-6E26-4719-1940-3771AFD6FAE9}"/>
                </a:ext>
              </a:extLst>
            </p:cNvPr>
            <p:cNvSpPr/>
            <p:nvPr/>
          </p:nvSpPr>
          <p:spPr>
            <a:xfrm>
              <a:off x="948405" y="3470817"/>
              <a:ext cx="106522" cy="10652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1472151-DDAF-7B4D-4AE4-1D3071E2FA63}"/>
                </a:ext>
              </a:extLst>
            </p:cNvPr>
            <p:cNvSpPr/>
            <p:nvPr/>
          </p:nvSpPr>
          <p:spPr>
            <a:xfrm>
              <a:off x="1068824" y="3470817"/>
              <a:ext cx="106522" cy="10652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31654A9-E24B-46D3-BA34-2CB34B3904F0}"/>
                </a:ext>
              </a:extLst>
            </p:cNvPr>
            <p:cNvSpPr/>
            <p:nvPr/>
          </p:nvSpPr>
          <p:spPr>
            <a:xfrm>
              <a:off x="1189243" y="3470817"/>
              <a:ext cx="106522" cy="10652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E5855BE-D3D7-B933-8248-9530928981C4}"/>
                </a:ext>
              </a:extLst>
            </p:cNvPr>
            <p:cNvSpPr/>
            <p:nvPr/>
          </p:nvSpPr>
          <p:spPr>
            <a:xfrm>
              <a:off x="1309662" y="3470817"/>
              <a:ext cx="106522" cy="10652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EE8F90-EBC1-76D4-7B40-EFA656387727}"/>
                </a:ext>
              </a:extLst>
            </p:cNvPr>
            <p:cNvSpPr/>
            <p:nvPr/>
          </p:nvSpPr>
          <p:spPr>
            <a:xfrm>
              <a:off x="1432109" y="3470817"/>
              <a:ext cx="106522" cy="10652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27CA9F7-61ED-A418-5795-C05783A2F84B}"/>
                </a:ext>
              </a:extLst>
            </p:cNvPr>
            <p:cNvSpPr/>
            <p:nvPr/>
          </p:nvSpPr>
          <p:spPr>
            <a:xfrm>
              <a:off x="1552528" y="3470817"/>
              <a:ext cx="106522" cy="10652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084AFA8-2AF8-5D53-12BC-D6D8E10C92E8}"/>
                </a:ext>
              </a:extLst>
            </p:cNvPr>
            <p:cNvSpPr/>
            <p:nvPr/>
          </p:nvSpPr>
          <p:spPr>
            <a:xfrm>
              <a:off x="467080" y="3348817"/>
              <a:ext cx="106522" cy="10652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7E102D4-9C66-CBE4-99AD-CB761446A087}"/>
                </a:ext>
              </a:extLst>
            </p:cNvPr>
            <p:cNvSpPr/>
            <p:nvPr/>
          </p:nvSpPr>
          <p:spPr>
            <a:xfrm>
              <a:off x="587499" y="3348817"/>
              <a:ext cx="106522" cy="10652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02C0186-3312-38EC-DFA2-4CAD200C846B}"/>
                </a:ext>
              </a:extLst>
            </p:cNvPr>
            <p:cNvSpPr/>
            <p:nvPr/>
          </p:nvSpPr>
          <p:spPr>
            <a:xfrm>
              <a:off x="707918" y="3348817"/>
              <a:ext cx="106522" cy="10652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D5DA95AA-6F75-EB9F-384B-59AB8FE0CC79}"/>
                </a:ext>
              </a:extLst>
            </p:cNvPr>
            <p:cNvSpPr/>
            <p:nvPr/>
          </p:nvSpPr>
          <p:spPr>
            <a:xfrm>
              <a:off x="828337" y="3348817"/>
              <a:ext cx="106522" cy="10652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44D08DF-95C8-B6C4-0428-0DFB5C9C7674}"/>
                </a:ext>
              </a:extLst>
            </p:cNvPr>
            <p:cNvSpPr/>
            <p:nvPr/>
          </p:nvSpPr>
          <p:spPr>
            <a:xfrm>
              <a:off x="948405" y="3348817"/>
              <a:ext cx="106522" cy="10652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E38806F7-8F0F-7C1E-8FDB-5B1FB25A12B6}"/>
                </a:ext>
              </a:extLst>
            </p:cNvPr>
            <p:cNvSpPr/>
            <p:nvPr/>
          </p:nvSpPr>
          <p:spPr>
            <a:xfrm>
              <a:off x="1068824" y="3348817"/>
              <a:ext cx="106522" cy="10652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CC7DA971-14DD-7DEB-B0B5-C58A5F5A37EF}"/>
                </a:ext>
              </a:extLst>
            </p:cNvPr>
            <p:cNvSpPr/>
            <p:nvPr/>
          </p:nvSpPr>
          <p:spPr>
            <a:xfrm>
              <a:off x="1189243" y="3348817"/>
              <a:ext cx="106522" cy="10652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E0BE066-CD3A-E5C0-496B-733A5417C84F}"/>
                </a:ext>
              </a:extLst>
            </p:cNvPr>
            <p:cNvSpPr/>
            <p:nvPr/>
          </p:nvSpPr>
          <p:spPr>
            <a:xfrm>
              <a:off x="1309662" y="3348817"/>
              <a:ext cx="106522" cy="10652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5A77726-0FBF-3CF5-8BC8-76F64E121B72}"/>
                </a:ext>
              </a:extLst>
            </p:cNvPr>
            <p:cNvSpPr/>
            <p:nvPr/>
          </p:nvSpPr>
          <p:spPr>
            <a:xfrm>
              <a:off x="1432109" y="3348817"/>
              <a:ext cx="106522" cy="10652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5B16E45-EB6C-B814-91BE-01793CC15DF4}"/>
                </a:ext>
              </a:extLst>
            </p:cNvPr>
            <p:cNvSpPr/>
            <p:nvPr/>
          </p:nvSpPr>
          <p:spPr>
            <a:xfrm>
              <a:off x="1552528" y="3348817"/>
              <a:ext cx="106522" cy="10652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CD667BB-F1DC-35A4-B7B5-08C966F491E7}"/>
                </a:ext>
              </a:extLst>
            </p:cNvPr>
            <p:cNvSpPr/>
            <p:nvPr/>
          </p:nvSpPr>
          <p:spPr>
            <a:xfrm>
              <a:off x="467080" y="3226817"/>
              <a:ext cx="106522" cy="10652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B948E794-180F-D13C-AAA9-16E7692E5150}"/>
                </a:ext>
              </a:extLst>
            </p:cNvPr>
            <p:cNvSpPr/>
            <p:nvPr/>
          </p:nvSpPr>
          <p:spPr>
            <a:xfrm>
              <a:off x="587499" y="3226817"/>
              <a:ext cx="106522" cy="10652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3579C7F-CCE2-5865-2837-E568861F0B64}"/>
                </a:ext>
              </a:extLst>
            </p:cNvPr>
            <p:cNvSpPr/>
            <p:nvPr/>
          </p:nvSpPr>
          <p:spPr>
            <a:xfrm>
              <a:off x="707918" y="3226817"/>
              <a:ext cx="106522" cy="10652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755DF51-D238-FB80-DA2F-865560E89515}"/>
                </a:ext>
              </a:extLst>
            </p:cNvPr>
            <p:cNvSpPr/>
            <p:nvPr/>
          </p:nvSpPr>
          <p:spPr>
            <a:xfrm>
              <a:off x="828337" y="3226817"/>
              <a:ext cx="106522" cy="10652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05A55AEB-E258-6F56-C729-6C07671395D3}"/>
                </a:ext>
              </a:extLst>
            </p:cNvPr>
            <p:cNvSpPr/>
            <p:nvPr/>
          </p:nvSpPr>
          <p:spPr>
            <a:xfrm>
              <a:off x="948405" y="3226817"/>
              <a:ext cx="106522" cy="10652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1A8F8EB-1A72-B9D3-044C-9593691E2274}"/>
                </a:ext>
              </a:extLst>
            </p:cNvPr>
            <p:cNvSpPr/>
            <p:nvPr/>
          </p:nvSpPr>
          <p:spPr>
            <a:xfrm>
              <a:off x="1068824" y="3226817"/>
              <a:ext cx="106522" cy="10652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3C70933A-369F-A933-B40B-C60303B97BE6}"/>
                </a:ext>
              </a:extLst>
            </p:cNvPr>
            <p:cNvSpPr/>
            <p:nvPr/>
          </p:nvSpPr>
          <p:spPr>
            <a:xfrm>
              <a:off x="1189243" y="3226817"/>
              <a:ext cx="106522" cy="10652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A980CCA9-1CCF-1795-137C-B327B23C775E}"/>
                </a:ext>
              </a:extLst>
            </p:cNvPr>
            <p:cNvSpPr/>
            <p:nvPr/>
          </p:nvSpPr>
          <p:spPr>
            <a:xfrm>
              <a:off x="1309662" y="3226817"/>
              <a:ext cx="106522" cy="10652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7DE0FCD8-E564-E6E7-A186-ED04D4B33502}"/>
                </a:ext>
              </a:extLst>
            </p:cNvPr>
            <p:cNvSpPr/>
            <p:nvPr/>
          </p:nvSpPr>
          <p:spPr>
            <a:xfrm>
              <a:off x="1432109" y="3226817"/>
              <a:ext cx="106522" cy="10652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67599A5D-2505-3D0B-A124-488B8A494FAB}"/>
                </a:ext>
              </a:extLst>
            </p:cNvPr>
            <p:cNvSpPr/>
            <p:nvPr/>
          </p:nvSpPr>
          <p:spPr>
            <a:xfrm>
              <a:off x="1552528" y="3226817"/>
              <a:ext cx="106522" cy="10652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20E283D4-6726-FB96-83CB-A5E635EC2C4B}"/>
                </a:ext>
              </a:extLst>
            </p:cNvPr>
            <p:cNvSpPr/>
            <p:nvPr/>
          </p:nvSpPr>
          <p:spPr>
            <a:xfrm>
              <a:off x="467080" y="3107337"/>
              <a:ext cx="106522" cy="10652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E97003BE-77BF-11B9-0809-6DEDD930143B}"/>
                </a:ext>
              </a:extLst>
            </p:cNvPr>
            <p:cNvSpPr/>
            <p:nvPr/>
          </p:nvSpPr>
          <p:spPr>
            <a:xfrm>
              <a:off x="587499" y="3107337"/>
              <a:ext cx="106522" cy="10652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F4953A7-ACB5-6E3A-9BE2-F5A08FD1C6BB}"/>
                </a:ext>
              </a:extLst>
            </p:cNvPr>
            <p:cNvSpPr/>
            <p:nvPr/>
          </p:nvSpPr>
          <p:spPr>
            <a:xfrm>
              <a:off x="707918" y="3107337"/>
              <a:ext cx="106522" cy="10652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28465495-FC73-FB26-847E-71CA65971DA7}"/>
                </a:ext>
              </a:extLst>
            </p:cNvPr>
            <p:cNvSpPr/>
            <p:nvPr/>
          </p:nvSpPr>
          <p:spPr>
            <a:xfrm>
              <a:off x="828337" y="3107337"/>
              <a:ext cx="106522" cy="10652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363B6DB-8870-D3F7-A674-0FC39266002C}"/>
              </a:ext>
            </a:extLst>
          </p:cNvPr>
          <p:cNvSpPr/>
          <p:nvPr/>
        </p:nvSpPr>
        <p:spPr>
          <a:xfrm>
            <a:off x="1912109" y="4080575"/>
            <a:ext cx="106522" cy="1065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77809C0-D493-C17C-8FFC-CC4F3F570347}"/>
              </a:ext>
            </a:extLst>
          </p:cNvPr>
          <p:cNvSpPr txBox="1"/>
          <p:nvPr/>
        </p:nvSpPr>
        <p:spPr>
          <a:xfrm>
            <a:off x="2149101" y="3231041"/>
            <a:ext cx="963405" cy="34753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2022</a:t>
            </a:r>
          </a:p>
          <a:p>
            <a:pPr marL="0" lvl="0" indent="0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latin typeface="+mj-lt"/>
              </a:rPr>
              <a:t>4 to 7d</a:t>
            </a:r>
            <a:br>
              <a:rPr lang="en-US" sz="1000" b="1" dirty="0">
                <a:latin typeface="+mj-lt"/>
              </a:rPr>
            </a:br>
            <a:r>
              <a:rPr lang="en-US" sz="1000" b="1" dirty="0">
                <a:latin typeface="+mj-lt"/>
              </a:rPr>
              <a:t>2-3 operations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EA2B482-CC08-6F27-7697-91F2EBC0965E}"/>
              </a:ext>
            </a:extLst>
          </p:cNvPr>
          <p:cNvSpPr txBox="1"/>
          <p:nvPr/>
        </p:nvSpPr>
        <p:spPr>
          <a:xfrm>
            <a:off x="2149101" y="3703065"/>
            <a:ext cx="947375" cy="23211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1000" b="1" dirty="0">
                <a:solidFill>
                  <a:schemeClr val="accent6"/>
                </a:solidFill>
                <a:latin typeface="+mj-lt"/>
              </a:rPr>
              <a:t>2032 </a:t>
            </a:r>
          </a:p>
          <a:p>
            <a:pPr>
              <a:lnSpc>
                <a:spcPct val="75000"/>
              </a:lnSpc>
            </a:pPr>
            <a:r>
              <a:rPr lang="en-US" sz="1000" b="1" dirty="0">
                <a:latin typeface="+mj-lt"/>
              </a:rPr>
              <a:t>2h in one shot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DDF3522C-2E4B-DD07-CF47-F40EE7C0757F}"/>
              </a:ext>
            </a:extLst>
          </p:cNvPr>
          <p:cNvCxnSpPr>
            <a:cxnSpLocks/>
          </p:cNvCxnSpPr>
          <p:nvPr/>
        </p:nvCxnSpPr>
        <p:spPr>
          <a:xfrm flipV="1">
            <a:off x="1726446" y="3107337"/>
            <a:ext cx="0" cy="1079949"/>
          </a:xfrm>
          <a:prstGeom prst="straightConnector1">
            <a:avLst/>
          </a:prstGeom>
          <a:ln w="25400">
            <a:solidFill>
              <a:schemeClr val="accent1">
                <a:alpha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B24EF22D-B829-A8A3-E719-7F6C9777851C}"/>
              </a:ext>
            </a:extLst>
          </p:cNvPr>
          <p:cNvCxnSpPr>
            <a:cxnSpLocks/>
          </p:cNvCxnSpPr>
          <p:nvPr/>
        </p:nvCxnSpPr>
        <p:spPr>
          <a:xfrm flipH="1">
            <a:off x="1726422" y="3333339"/>
            <a:ext cx="366357" cy="83390"/>
          </a:xfrm>
          <a:prstGeom prst="straightConnector1">
            <a:avLst/>
          </a:prstGeom>
          <a:ln w="25400">
            <a:solidFill>
              <a:schemeClr val="accent1">
                <a:alpha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31E94C4-7DE0-D9A9-BC19-6BC4F84CE096}"/>
              </a:ext>
            </a:extLst>
          </p:cNvPr>
          <p:cNvCxnSpPr>
            <a:cxnSpLocks/>
          </p:cNvCxnSpPr>
          <p:nvPr/>
        </p:nvCxnSpPr>
        <p:spPr>
          <a:xfrm flipH="1">
            <a:off x="1965370" y="3958815"/>
            <a:ext cx="174195" cy="175021"/>
          </a:xfrm>
          <a:prstGeom prst="straightConnector1">
            <a:avLst/>
          </a:prstGeom>
          <a:ln w="25400">
            <a:solidFill>
              <a:schemeClr val="accent6">
                <a:alpha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F3BD589E-371D-115F-9430-003891B4A2E5}"/>
              </a:ext>
            </a:extLst>
          </p:cNvPr>
          <p:cNvSpPr txBox="1"/>
          <p:nvPr/>
        </p:nvSpPr>
        <p:spPr>
          <a:xfrm>
            <a:off x="1220962" y="4268280"/>
            <a:ext cx="1213473" cy="23185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accent1"/>
                </a:solidFill>
                <a:latin typeface="+mj-lt"/>
              </a:rPr>
              <a:t>Hospitalization</a:t>
            </a: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accent1"/>
                </a:solidFill>
                <a:latin typeface="+mj-lt"/>
              </a:rPr>
              <a:t>(PATIENT TIME)</a:t>
            </a:r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43E031A8-E1FB-FBF3-7DAB-8F1CEADB65A8}"/>
              </a:ext>
            </a:extLst>
          </p:cNvPr>
          <p:cNvSpPr/>
          <p:nvPr/>
        </p:nvSpPr>
        <p:spPr>
          <a:xfrm>
            <a:off x="4164728" y="1259874"/>
            <a:ext cx="708437" cy="2926561"/>
          </a:xfrm>
          <a:custGeom>
            <a:avLst/>
            <a:gdLst>
              <a:gd name="connsiteX0" fmla="*/ 0 w 708437"/>
              <a:gd name="connsiteY0" fmla="*/ 0 h 1990777"/>
              <a:gd name="connsiteX1" fmla="*/ 708438 w 708437"/>
              <a:gd name="connsiteY1" fmla="*/ 0 h 1990777"/>
              <a:gd name="connsiteX2" fmla="*/ 708438 w 708437"/>
              <a:gd name="connsiteY2" fmla="*/ 1990777 h 1990777"/>
              <a:gd name="connsiteX3" fmla="*/ 0 w 708437"/>
              <a:gd name="connsiteY3" fmla="*/ 1990777 h 1990777"/>
              <a:gd name="connsiteX4" fmla="*/ 0 w 708437"/>
              <a:gd name="connsiteY4" fmla="*/ 0 h 1990777"/>
              <a:gd name="connsiteX5" fmla="*/ 0 w 708437"/>
              <a:gd name="connsiteY5" fmla="*/ 0 h 199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437" h="1990777">
                <a:moveTo>
                  <a:pt x="0" y="0"/>
                </a:moveTo>
                <a:lnTo>
                  <a:pt x="708438" y="0"/>
                </a:lnTo>
                <a:lnTo>
                  <a:pt x="708438" y="1990777"/>
                </a:lnTo>
                <a:lnTo>
                  <a:pt x="0" y="199077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 cap="flat">
            <a:noFill/>
            <a:prstDash val="solid"/>
            <a:miter/>
          </a:ln>
          <a:effectLst>
            <a:outerShdw blurRad="254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en-US" sz="1200" b="1" dirty="0">
                <a:solidFill>
                  <a:schemeClr val="bg1">
                    <a:alpha val="50000"/>
                  </a:schemeClr>
                </a:solidFill>
                <a:latin typeface="+mj-lt"/>
              </a:rPr>
              <a:t>2032</a:t>
            </a:r>
          </a:p>
          <a:p>
            <a:pPr algn="ctr">
              <a:lnSpc>
                <a:spcPct val="75000"/>
              </a:lnSpc>
            </a:pPr>
            <a:r>
              <a:rPr lang="fr-FR" sz="1200" dirty="0">
                <a:solidFill>
                  <a:schemeClr val="bg1"/>
                </a:solidFill>
                <a:latin typeface="+mj-lt"/>
              </a:rPr>
              <a:t>$ </a:t>
            </a:r>
            <a:r>
              <a:rPr lang="fr-FR" sz="1200" b="1" dirty="0">
                <a:solidFill>
                  <a:schemeClr val="bg1"/>
                </a:solidFill>
                <a:latin typeface="+mj-lt"/>
              </a:rPr>
              <a:t>3.2B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45A3EF4-6FC9-58DE-F974-B801E33D8EE5}"/>
              </a:ext>
            </a:extLst>
          </p:cNvPr>
          <p:cNvSpPr txBox="1"/>
          <p:nvPr/>
        </p:nvSpPr>
        <p:spPr>
          <a:xfrm>
            <a:off x="4077461" y="4268280"/>
            <a:ext cx="703719" cy="23185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accent1"/>
                </a:solidFill>
                <a:latin typeface="+mj-lt"/>
              </a:rPr>
              <a:t>DBS</a:t>
            </a: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accent1"/>
                </a:solidFill>
                <a:latin typeface="+mj-lt"/>
              </a:rPr>
              <a:t>(ASP 27K / TT)</a:t>
            </a:r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9E506A12-E9BB-E5F5-AA8F-3001176B2277}"/>
              </a:ext>
            </a:extLst>
          </p:cNvPr>
          <p:cNvSpPr/>
          <p:nvPr/>
        </p:nvSpPr>
        <p:spPr>
          <a:xfrm>
            <a:off x="3961263" y="3250651"/>
            <a:ext cx="708437" cy="935784"/>
          </a:xfrm>
          <a:custGeom>
            <a:avLst/>
            <a:gdLst>
              <a:gd name="connsiteX0" fmla="*/ 0 w 708437"/>
              <a:gd name="connsiteY0" fmla="*/ 0 h 935784"/>
              <a:gd name="connsiteX1" fmla="*/ 708438 w 708437"/>
              <a:gd name="connsiteY1" fmla="*/ 0 h 935784"/>
              <a:gd name="connsiteX2" fmla="*/ 708438 w 708437"/>
              <a:gd name="connsiteY2" fmla="*/ 935784 h 935784"/>
              <a:gd name="connsiteX3" fmla="*/ 0 w 708437"/>
              <a:gd name="connsiteY3" fmla="*/ 935784 h 935784"/>
              <a:gd name="connsiteX4" fmla="*/ 0 w 708437"/>
              <a:gd name="connsiteY4" fmla="*/ 0 h 935784"/>
              <a:gd name="connsiteX5" fmla="*/ 0 w 708437"/>
              <a:gd name="connsiteY5" fmla="*/ 0 h 93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437" h="935784">
                <a:moveTo>
                  <a:pt x="0" y="0"/>
                </a:moveTo>
                <a:lnTo>
                  <a:pt x="708438" y="0"/>
                </a:lnTo>
                <a:lnTo>
                  <a:pt x="708438" y="935784"/>
                </a:lnTo>
                <a:lnTo>
                  <a:pt x="0" y="93578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 cap="sq">
            <a:noFill/>
            <a:prstDash val="solid"/>
            <a:miter/>
          </a:ln>
          <a:effectLst>
            <a:outerShdw blurRad="50800" dist="38100" dir="18900000" algn="bl" rotWithShape="0">
              <a:schemeClr val="bg1">
                <a:alpha val="40000"/>
              </a:schemeClr>
            </a:outerShdw>
          </a:effectLst>
        </p:spPr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en-US" sz="1200" b="1" dirty="0">
                <a:solidFill>
                  <a:schemeClr val="bg1">
                    <a:alpha val="50000"/>
                  </a:schemeClr>
                </a:solidFill>
                <a:latin typeface="+mj-lt"/>
              </a:rPr>
              <a:t>2022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</a:p>
          <a:p>
            <a:pPr algn="ctr">
              <a:lnSpc>
                <a:spcPct val="75000"/>
              </a:lnSpc>
            </a:pPr>
            <a:r>
              <a:rPr lang="fr-FR" sz="1200" dirty="0">
                <a:solidFill>
                  <a:schemeClr val="bg1"/>
                </a:solidFill>
                <a:latin typeface="+mj-lt"/>
              </a:rPr>
              <a:t>$ </a:t>
            </a:r>
            <a:r>
              <a:rPr lang="fr-FR" sz="1200" b="1" dirty="0">
                <a:solidFill>
                  <a:schemeClr val="bg1"/>
                </a:solidFill>
                <a:latin typeface="+mj-lt"/>
              </a:rPr>
              <a:t>1.5B</a:t>
            </a:r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4128E697-44CE-9ACE-93CF-0D00EC08B40A}"/>
              </a:ext>
            </a:extLst>
          </p:cNvPr>
          <p:cNvSpPr/>
          <p:nvPr/>
        </p:nvSpPr>
        <p:spPr>
          <a:xfrm>
            <a:off x="5985420" y="1259875"/>
            <a:ext cx="708437" cy="2926561"/>
          </a:xfrm>
          <a:custGeom>
            <a:avLst/>
            <a:gdLst>
              <a:gd name="connsiteX0" fmla="*/ 0 w 708437"/>
              <a:gd name="connsiteY0" fmla="*/ 0 h 1990777"/>
              <a:gd name="connsiteX1" fmla="*/ 708438 w 708437"/>
              <a:gd name="connsiteY1" fmla="*/ 0 h 1990777"/>
              <a:gd name="connsiteX2" fmla="*/ 708438 w 708437"/>
              <a:gd name="connsiteY2" fmla="*/ 1990777 h 1990777"/>
              <a:gd name="connsiteX3" fmla="*/ 0 w 708437"/>
              <a:gd name="connsiteY3" fmla="*/ 1990777 h 1990777"/>
              <a:gd name="connsiteX4" fmla="*/ 0 w 708437"/>
              <a:gd name="connsiteY4" fmla="*/ 0 h 1990777"/>
              <a:gd name="connsiteX5" fmla="*/ 0 w 708437"/>
              <a:gd name="connsiteY5" fmla="*/ 0 h 199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437" h="1990777">
                <a:moveTo>
                  <a:pt x="0" y="0"/>
                </a:moveTo>
                <a:lnTo>
                  <a:pt x="708438" y="0"/>
                </a:lnTo>
                <a:lnTo>
                  <a:pt x="708438" y="1990777"/>
                </a:lnTo>
                <a:lnTo>
                  <a:pt x="0" y="199077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 cap="flat">
            <a:noFill/>
            <a:prstDash val="solid"/>
            <a:miter/>
          </a:ln>
          <a:effectLst>
            <a:outerShdw blurRad="254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en-US" sz="1200" b="1" dirty="0">
                <a:solidFill>
                  <a:schemeClr val="bg1">
                    <a:alpha val="50000"/>
                  </a:schemeClr>
                </a:solidFill>
                <a:latin typeface="+mj-lt"/>
              </a:rPr>
              <a:t>2032</a:t>
            </a:r>
          </a:p>
          <a:p>
            <a:pPr algn="ctr">
              <a:lnSpc>
                <a:spcPct val="75000"/>
              </a:lnSpc>
            </a:pPr>
            <a:r>
              <a:rPr lang="fr-FR" sz="1200" dirty="0">
                <a:solidFill>
                  <a:schemeClr val="bg1"/>
                </a:solidFill>
                <a:latin typeface="+mj-lt"/>
              </a:rPr>
              <a:t>$ </a:t>
            </a:r>
            <a:r>
              <a:rPr lang="fr-FR" sz="1200" b="1" dirty="0">
                <a:solidFill>
                  <a:schemeClr val="bg1"/>
                </a:solidFill>
                <a:latin typeface="+mj-lt"/>
              </a:rPr>
              <a:t>20B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A214A591-14B6-DE4A-696C-B33EEB525A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249" r="49696" b="812"/>
          <a:stretch>
            <a:fillRect/>
          </a:stretch>
        </p:blipFill>
        <p:spPr>
          <a:xfrm>
            <a:off x="5488232" y="3569375"/>
            <a:ext cx="613360" cy="720000"/>
          </a:xfrm>
          <a:custGeom>
            <a:avLst/>
            <a:gdLst>
              <a:gd name="connsiteX0" fmla="*/ 253360 w 613360"/>
              <a:gd name="connsiteY0" fmla="*/ 0 h 720000"/>
              <a:gd name="connsiteX1" fmla="*/ 613360 w 613360"/>
              <a:gd name="connsiteY1" fmla="*/ 360000 h 720000"/>
              <a:gd name="connsiteX2" fmla="*/ 253360 w 613360"/>
              <a:gd name="connsiteY2" fmla="*/ 720000 h 720000"/>
              <a:gd name="connsiteX3" fmla="*/ 52081 w 613360"/>
              <a:gd name="connsiteY3" fmla="*/ 658518 h 720000"/>
              <a:gd name="connsiteX4" fmla="*/ 0 w 613360"/>
              <a:gd name="connsiteY4" fmla="*/ 615548 h 720000"/>
              <a:gd name="connsiteX5" fmla="*/ 0 w 613360"/>
              <a:gd name="connsiteY5" fmla="*/ 104453 h 720000"/>
              <a:gd name="connsiteX6" fmla="*/ 52081 w 613360"/>
              <a:gd name="connsiteY6" fmla="*/ 61482 h 720000"/>
              <a:gd name="connsiteX7" fmla="*/ 253360 w 613360"/>
              <a:gd name="connsiteY7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360" h="720000">
                <a:moveTo>
                  <a:pt x="253360" y="0"/>
                </a:moveTo>
                <a:cubicBezTo>
                  <a:pt x="452183" y="0"/>
                  <a:pt x="613360" y="161177"/>
                  <a:pt x="613360" y="360000"/>
                </a:cubicBezTo>
                <a:cubicBezTo>
                  <a:pt x="613360" y="558823"/>
                  <a:pt x="452183" y="720000"/>
                  <a:pt x="253360" y="720000"/>
                </a:cubicBezTo>
                <a:cubicBezTo>
                  <a:pt x="178802" y="720000"/>
                  <a:pt x="109537" y="697335"/>
                  <a:pt x="52081" y="658518"/>
                </a:cubicBezTo>
                <a:lnTo>
                  <a:pt x="0" y="615548"/>
                </a:lnTo>
                <a:lnTo>
                  <a:pt x="0" y="104453"/>
                </a:lnTo>
                <a:lnTo>
                  <a:pt x="52081" y="61482"/>
                </a:lnTo>
                <a:cubicBezTo>
                  <a:pt x="109537" y="22666"/>
                  <a:pt x="178802" y="0"/>
                  <a:pt x="2533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2A32E20B-915E-F71B-7535-9F07F5278E0B}"/>
              </a:ext>
            </a:extLst>
          </p:cNvPr>
          <p:cNvSpPr txBox="1"/>
          <p:nvPr/>
        </p:nvSpPr>
        <p:spPr>
          <a:xfrm>
            <a:off x="5847770" y="4268280"/>
            <a:ext cx="785471" cy="23185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accent1"/>
                </a:solidFill>
                <a:latin typeface="+mj-lt"/>
              </a:rPr>
              <a:t>Lesioning</a:t>
            </a: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accent1"/>
                </a:solidFill>
                <a:latin typeface="+mj-lt"/>
              </a:rPr>
              <a:t>(ASP 25K / TT)</a:t>
            </a:r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F9C9A6EB-5582-0C1B-77C6-E0552AFE2B69}"/>
              </a:ext>
            </a:extLst>
          </p:cNvPr>
          <p:cNvSpPr/>
          <p:nvPr/>
        </p:nvSpPr>
        <p:spPr>
          <a:xfrm>
            <a:off x="5553582" y="3515021"/>
            <a:ext cx="708437" cy="399590"/>
          </a:xfrm>
          <a:custGeom>
            <a:avLst/>
            <a:gdLst>
              <a:gd name="connsiteX0" fmla="*/ 0 w 708437"/>
              <a:gd name="connsiteY0" fmla="*/ 0 h 399590"/>
              <a:gd name="connsiteX1" fmla="*/ 708437 w 708437"/>
              <a:gd name="connsiteY1" fmla="*/ 0 h 399590"/>
              <a:gd name="connsiteX2" fmla="*/ 708437 w 708437"/>
              <a:gd name="connsiteY2" fmla="*/ 212433 h 399590"/>
              <a:gd name="connsiteX3" fmla="*/ 354219 w 708437"/>
              <a:gd name="connsiteY3" fmla="*/ 399590 h 399590"/>
              <a:gd name="connsiteX4" fmla="*/ 0 w 708437"/>
              <a:gd name="connsiteY4" fmla="*/ 212433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7" h="399590">
                <a:moveTo>
                  <a:pt x="0" y="0"/>
                </a:moveTo>
                <a:lnTo>
                  <a:pt x="708437" y="0"/>
                </a:lnTo>
                <a:lnTo>
                  <a:pt x="708437" y="212433"/>
                </a:lnTo>
                <a:lnTo>
                  <a:pt x="354219" y="399590"/>
                </a:lnTo>
                <a:lnTo>
                  <a:pt x="0" y="212433"/>
                </a:lnTo>
                <a:close/>
              </a:path>
            </a:pathLst>
          </a:custGeom>
          <a:solidFill>
            <a:schemeClr val="accent1"/>
          </a:solidFill>
          <a:ln w="0" cap="sq">
            <a:noFill/>
            <a:prstDash val="solid"/>
            <a:miter/>
          </a:ln>
          <a:effectLst>
            <a:outerShdw blurRad="50800" dist="38100" dir="18900000" algn="bl" rotWithShape="0">
              <a:schemeClr val="bg1">
                <a:alpha val="40000"/>
              </a:schemeClr>
            </a:outerShdw>
          </a:effectLst>
        </p:spPr>
        <p:txBody>
          <a:bodyPr lIns="0" tIns="36000" rIns="0" bIns="0" rtlCol="0" anchor="t" anchorCtr="0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+mj-lt"/>
              </a:rPr>
              <a:t>$ </a:t>
            </a:r>
            <a:r>
              <a:rPr lang="fr-FR" sz="1200" b="1" dirty="0">
                <a:solidFill>
                  <a:schemeClr val="bg1"/>
                </a:solidFill>
                <a:latin typeface="+mj-lt"/>
              </a:rPr>
              <a:t>100M</a:t>
            </a:r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54FE9C71-7E4E-BA94-80BB-13F7977E78E6}"/>
              </a:ext>
            </a:extLst>
          </p:cNvPr>
          <p:cNvSpPr/>
          <p:nvPr/>
        </p:nvSpPr>
        <p:spPr>
          <a:xfrm>
            <a:off x="7830112" y="1259874"/>
            <a:ext cx="708437" cy="2926561"/>
          </a:xfrm>
          <a:custGeom>
            <a:avLst/>
            <a:gdLst>
              <a:gd name="connsiteX0" fmla="*/ 0 w 708437"/>
              <a:gd name="connsiteY0" fmla="*/ 0 h 1990777"/>
              <a:gd name="connsiteX1" fmla="*/ 708438 w 708437"/>
              <a:gd name="connsiteY1" fmla="*/ 0 h 1990777"/>
              <a:gd name="connsiteX2" fmla="*/ 708438 w 708437"/>
              <a:gd name="connsiteY2" fmla="*/ 1990777 h 1990777"/>
              <a:gd name="connsiteX3" fmla="*/ 0 w 708437"/>
              <a:gd name="connsiteY3" fmla="*/ 1990777 h 1990777"/>
              <a:gd name="connsiteX4" fmla="*/ 0 w 708437"/>
              <a:gd name="connsiteY4" fmla="*/ 0 h 1990777"/>
              <a:gd name="connsiteX5" fmla="*/ 0 w 708437"/>
              <a:gd name="connsiteY5" fmla="*/ 0 h 199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437" h="1990777">
                <a:moveTo>
                  <a:pt x="0" y="0"/>
                </a:moveTo>
                <a:lnTo>
                  <a:pt x="708438" y="0"/>
                </a:lnTo>
                <a:lnTo>
                  <a:pt x="708438" y="1990777"/>
                </a:lnTo>
                <a:lnTo>
                  <a:pt x="0" y="199077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 cap="flat">
            <a:noFill/>
            <a:prstDash val="solid"/>
            <a:miter/>
          </a:ln>
          <a:effectLst>
            <a:outerShdw blurRad="254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en-US" sz="1200" b="1" dirty="0">
                <a:solidFill>
                  <a:schemeClr val="bg1">
                    <a:alpha val="50000"/>
                  </a:schemeClr>
                </a:solidFill>
                <a:latin typeface="+mj-lt"/>
              </a:rPr>
              <a:t>2032</a:t>
            </a:r>
          </a:p>
          <a:p>
            <a:pPr algn="ctr">
              <a:lnSpc>
                <a:spcPct val="75000"/>
              </a:lnSpc>
            </a:pPr>
            <a:r>
              <a:rPr lang="fr-FR" sz="1200" dirty="0">
                <a:solidFill>
                  <a:schemeClr val="bg1"/>
                </a:solidFill>
                <a:latin typeface="+mj-lt"/>
              </a:rPr>
              <a:t>$ </a:t>
            </a:r>
            <a:r>
              <a:rPr lang="fr-FR" sz="1200" b="1" dirty="0">
                <a:solidFill>
                  <a:schemeClr val="bg1"/>
                </a:solidFill>
                <a:latin typeface="+mj-lt"/>
              </a:rPr>
              <a:t>1.4B</a:t>
            </a:r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B6E451F5-368C-3DF9-0707-9444E008F7EA}"/>
              </a:ext>
            </a:extLst>
          </p:cNvPr>
          <p:cNvSpPr/>
          <p:nvPr/>
        </p:nvSpPr>
        <p:spPr>
          <a:xfrm>
            <a:off x="7622769" y="3969770"/>
            <a:ext cx="708437" cy="212938"/>
          </a:xfrm>
          <a:custGeom>
            <a:avLst/>
            <a:gdLst>
              <a:gd name="connsiteX0" fmla="*/ 0 w 708437"/>
              <a:gd name="connsiteY0" fmla="*/ 0 h 935784"/>
              <a:gd name="connsiteX1" fmla="*/ 708438 w 708437"/>
              <a:gd name="connsiteY1" fmla="*/ 0 h 935784"/>
              <a:gd name="connsiteX2" fmla="*/ 708438 w 708437"/>
              <a:gd name="connsiteY2" fmla="*/ 935784 h 935784"/>
              <a:gd name="connsiteX3" fmla="*/ 0 w 708437"/>
              <a:gd name="connsiteY3" fmla="*/ 935784 h 935784"/>
              <a:gd name="connsiteX4" fmla="*/ 0 w 708437"/>
              <a:gd name="connsiteY4" fmla="*/ 0 h 935784"/>
              <a:gd name="connsiteX5" fmla="*/ 0 w 708437"/>
              <a:gd name="connsiteY5" fmla="*/ 0 h 93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437" h="935784">
                <a:moveTo>
                  <a:pt x="0" y="0"/>
                </a:moveTo>
                <a:lnTo>
                  <a:pt x="708438" y="0"/>
                </a:lnTo>
                <a:lnTo>
                  <a:pt x="708438" y="935784"/>
                </a:lnTo>
                <a:lnTo>
                  <a:pt x="0" y="93578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 cap="sq">
            <a:noFill/>
            <a:prstDash val="solid"/>
            <a:miter/>
          </a:ln>
          <a:effectLst>
            <a:outerShdw blurRad="50800" dist="38100" dir="18900000" algn="bl" rotWithShape="0">
              <a:schemeClr val="bg1">
                <a:alpha val="40000"/>
              </a:schemeClr>
            </a:outerShdw>
          </a:effectLst>
        </p:spPr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+mj-lt"/>
              </a:rPr>
              <a:t>$ </a:t>
            </a:r>
            <a:r>
              <a:rPr lang="fr-FR" sz="1200" b="1" dirty="0">
                <a:solidFill>
                  <a:schemeClr val="bg1"/>
                </a:solidFill>
                <a:latin typeface="+mj-lt"/>
              </a:rPr>
              <a:t>115M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25D752C-6108-0A08-0E92-F4E81B62B348}"/>
              </a:ext>
            </a:extLst>
          </p:cNvPr>
          <p:cNvSpPr txBox="1"/>
          <p:nvPr/>
        </p:nvSpPr>
        <p:spPr>
          <a:xfrm>
            <a:off x="7681454" y="4268280"/>
            <a:ext cx="787075" cy="23185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accent1"/>
                </a:solidFill>
                <a:latin typeface="+mj-lt"/>
              </a:rPr>
              <a:t>Targeting</a:t>
            </a: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accent1"/>
                </a:solidFill>
                <a:latin typeface="+mj-lt"/>
              </a:rPr>
              <a:t>(ASP 2K / TT)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AF3F3EB3-8929-B38A-4064-1CC6FB7B366F}"/>
              </a:ext>
            </a:extLst>
          </p:cNvPr>
          <p:cNvSpPr/>
          <p:nvPr/>
        </p:nvSpPr>
        <p:spPr>
          <a:xfrm rot="20607693">
            <a:off x="7126405" y="1347150"/>
            <a:ext cx="1151505" cy="115150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" sz="800" b="1" dirty="0">
                <a:solidFill>
                  <a:schemeClr val="bg1"/>
                </a:solidFill>
              </a:rPr>
              <a:t>ADDRESSABLE</a:t>
            </a:r>
          </a:p>
          <a:p>
            <a:pPr algn="ctr"/>
            <a:r>
              <a:rPr lang="fr" sz="800" dirty="0">
                <a:solidFill>
                  <a:schemeClr val="bg1"/>
                </a:solidFill>
              </a:rPr>
              <a:t>MARKET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CA30E3-91CC-EAA0-BD66-EA14CA7F65C6}"/>
              </a:ext>
            </a:extLst>
          </p:cNvPr>
          <p:cNvSpPr txBox="1"/>
          <p:nvPr/>
        </p:nvSpPr>
        <p:spPr>
          <a:xfrm>
            <a:off x="311150" y="4710262"/>
            <a:ext cx="798455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FR" sz="800" dirty="0">
                <a:solidFill>
                  <a:schemeClr val="bg1"/>
                </a:solidFill>
                <a:latin typeface="+mj-lt"/>
              </a:rPr>
              <a:t>Glossary: PD: </a:t>
            </a:r>
            <a:r>
              <a:rPr lang="en-GB" sz="800" dirty="0">
                <a:solidFill>
                  <a:schemeClr val="bg1"/>
                </a:solidFill>
                <a:latin typeface="+mj-lt"/>
              </a:rPr>
              <a:t>Parkinson’s</a:t>
            </a:r>
            <a:r>
              <a:rPr lang="en-FR" sz="800" dirty="0">
                <a:solidFill>
                  <a:schemeClr val="bg1"/>
                </a:solidFill>
                <a:latin typeface="+mj-lt"/>
              </a:rPr>
              <a:t> disease, ET: Essential Tremo</a:t>
            </a:r>
            <a:r>
              <a:rPr lang="fr-FR" sz="800" dirty="0">
                <a:solidFill>
                  <a:schemeClr val="bg1"/>
                </a:solidFill>
                <a:latin typeface="+mj-lt"/>
              </a:rPr>
              <a:t>r</a:t>
            </a:r>
            <a:r>
              <a:rPr lang="en-FR" sz="800" dirty="0">
                <a:solidFill>
                  <a:schemeClr val="bg1"/>
                </a:solidFill>
                <a:latin typeface="+mj-lt"/>
              </a:rPr>
              <a:t>, DBS: deep brain stimulation, Lesioning: HIFU &amp; Radiosurgery, ASP: Average sale price, TT: treatment,…</a:t>
            </a:r>
          </a:p>
        </p:txBody>
      </p:sp>
    </p:spTree>
    <p:extLst>
      <p:ext uri="{BB962C8B-B14F-4D97-AF65-F5344CB8AC3E}">
        <p14:creationId xmlns:p14="http://schemas.microsoft.com/office/powerpoint/2010/main" val="1097941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ce réservé du contenu 16">
            <a:extLst>
              <a:ext uri="{FF2B5EF4-FFF2-40B4-BE49-F238E27FC236}">
                <a16:creationId xmlns:a16="http://schemas.microsoft.com/office/drawing/2014/main" id="{268BE3F1-586D-3415-D85A-0E385827EB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0" y="0"/>
            <a:ext cx="9144001" cy="5143500"/>
          </a:xfr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1E791209-43A6-74A9-4064-45771C041D8A}"/>
              </a:ext>
            </a:extLst>
          </p:cNvPr>
          <p:cNvSpPr/>
          <p:nvPr/>
        </p:nvSpPr>
        <p:spPr>
          <a:xfrm>
            <a:off x="0" y="4122057"/>
            <a:ext cx="9144000" cy="4654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790AB50F-0BE4-38ED-BB40-BDE5E257CD34}"/>
              </a:ext>
            </a:extLst>
          </p:cNvPr>
          <p:cNvGrpSpPr/>
          <p:nvPr/>
        </p:nvGrpSpPr>
        <p:grpSpPr>
          <a:xfrm>
            <a:off x="5983441" y="0"/>
            <a:ext cx="3160559" cy="5143500"/>
            <a:chOff x="5983441" y="0"/>
            <a:chExt cx="3160559" cy="5143500"/>
          </a:xfrm>
        </p:grpSpPr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8B1E458-7BCB-6476-E1CA-155E44C8C2CF}"/>
                </a:ext>
              </a:extLst>
            </p:cNvPr>
            <p:cNvSpPr/>
            <p:nvPr/>
          </p:nvSpPr>
          <p:spPr>
            <a:xfrm>
              <a:off x="5983441" y="0"/>
              <a:ext cx="3160559" cy="5143500"/>
            </a:xfrm>
            <a:custGeom>
              <a:avLst/>
              <a:gdLst>
                <a:gd name="connsiteX0" fmla="*/ 987552 w 4214078"/>
                <a:gd name="connsiteY0" fmla="*/ 0 h 6858000"/>
                <a:gd name="connsiteX1" fmla="*/ 4214078 w 4214078"/>
                <a:gd name="connsiteY1" fmla="*/ 0 h 6858000"/>
                <a:gd name="connsiteX2" fmla="*/ 4214078 w 4214078"/>
                <a:gd name="connsiteY2" fmla="*/ 6858000 h 6858000"/>
                <a:gd name="connsiteX3" fmla="*/ 0 w 4214078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078" h="6858000">
                  <a:moveTo>
                    <a:pt x="987552" y="0"/>
                  </a:moveTo>
                  <a:lnTo>
                    <a:pt x="4214078" y="0"/>
                  </a:lnTo>
                  <a:lnTo>
                    <a:pt x="4214078" y="6858000"/>
                  </a:lnTo>
                  <a:lnTo>
                    <a:pt x="0" y="685800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25000"/>
                  </a:schemeClr>
                </a:gs>
                <a:gs pos="3000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sz="1050"/>
            </a:p>
          </p:txBody>
        </p:sp>
        <p:pic>
          <p:nvPicPr>
            <p:cNvPr id="19" name="Google Shape;169;g2b38fc72a24_1_74">
              <a:extLst>
                <a:ext uri="{FF2B5EF4-FFF2-40B4-BE49-F238E27FC236}">
                  <a16:creationId xmlns:a16="http://schemas.microsoft.com/office/drawing/2014/main" id="{88581A81-D678-FD0F-03F0-77A317656919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260800" y="358625"/>
              <a:ext cx="571500" cy="216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itre 7">
            <a:extLst>
              <a:ext uri="{FF2B5EF4-FFF2-40B4-BE49-F238E27FC236}">
                <a16:creationId xmlns:a16="http://schemas.microsoft.com/office/drawing/2014/main" id="{A31251DC-572F-540E-586C-CE505910F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60000"/>
            <a:ext cx="7200000" cy="276999"/>
          </a:xfrm>
        </p:spPr>
        <p:txBody>
          <a:bodyPr/>
          <a:lstStyle/>
          <a:p>
            <a:r>
              <a:rPr lang="en-US" noProof="0" dirty="0">
                <a:solidFill>
                  <a:schemeClr val="bg1"/>
                </a:solidFill>
                <a:latin typeface="+mj-lt"/>
              </a:rPr>
              <a:t>A seasoned and motivated team</a:t>
            </a:r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D83C618E-8BFB-0B2F-0FF1-EC9B5A176254}"/>
              </a:ext>
            </a:extLst>
          </p:cNvPr>
          <p:cNvGrpSpPr/>
          <p:nvPr/>
        </p:nvGrpSpPr>
        <p:grpSpPr>
          <a:xfrm>
            <a:off x="394268" y="1152475"/>
            <a:ext cx="4177731" cy="2709118"/>
            <a:chOff x="296169" y="1152475"/>
            <a:chExt cx="4177731" cy="2709118"/>
          </a:xfrm>
          <a:scene3d>
            <a:camera prst="perspectiveContrastingRightFacing" fov="5100000">
              <a:rot lat="0" lon="21000000" rev="0"/>
            </a:camera>
            <a:lightRig rig="threePt" dir="t"/>
          </a:scene3d>
        </p:grpSpPr>
        <p:sp>
          <p:nvSpPr>
            <p:cNvPr id="24" name="Google Shape;301;g2b8fc98c10e_0_4">
              <a:extLst>
                <a:ext uri="{FF2B5EF4-FFF2-40B4-BE49-F238E27FC236}">
                  <a16:creationId xmlns:a16="http://schemas.microsoft.com/office/drawing/2014/main" id="{0B88CC18-37BF-C2D8-1ABD-9151A4CAF963}"/>
                </a:ext>
              </a:extLst>
            </p:cNvPr>
            <p:cNvSpPr txBox="1"/>
            <p:nvPr/>
          </p:nvSpPr>
          <p:spPr>
            <a:xfrm>
              <a:off x="296170" y="1152475"/>
              <a:ext cx="4177730" cy="84359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>
              <a:outerShdw blurRad="254000" algn="c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080000" tIns="91425" rIns="91425" bIns="91425" anchor="b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fr" sz="1400" b="1" i="0" u="none" strike="noStrike" cap="none" dirty="0">
                  <a:solidFill>
                    <a:schemeClr val="tx1"/>
                  </a:solidFill>
                  <a:latin typeface="+mj-lt"/>
                  <a:ea typeface="Arial"/>
                  <a:cs typeface="Arial"/>
                  <a:sym typeface="Arial"/>
                </a:rPr>
                <a:t>Emmanuel Cuny</a:t>
              </a:r>
              <a:endParaRPr sz="1400" b="1" i="0" u="none" strike="noStrike" cap="none" dirty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endParaRPr>
            </a:p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" sz="1000" b="0" i="0" u="none" strike="noStrike" cap="none" dirty="0">
                  <a:solidFill>
                    <a:schemeClr val="tx1"/>
                  </a:solidFill>
                  <a:latin typeface="+mj-lt"/>
                  <a:ea typeface="Arial"/>
                  <a:cs typeface="Arial"/>
                  <a:sym typeface="Arial"/>
                </a:rPr>
                <a:t>Professor of Neurosurgery Bordeaux University Hospital Board member Vygon,</a:t>
              </a:r>
              <a:endParaRPr lang="fr" sz="1000" dirty="0">
                <a:solidFill>
                  <a:schemeClr val="tx1"/>
                </a:solidFill>
                <a:latin typeface="+mj-lt"/>
              </a:endParaRPr>
            </a:p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" sz="1000" b="1" i="0" u="none" strike="noStrike" cap="none" dirty="0">
                  <a:solidFill>
                    <a:schemeClr val="tx1"/>
                  </a:solidFill>
                  <a:latin typeface="+mj-lt"/>
                  <a:ea typeface="Arial"/>
                  <a:cs typeface="Arial"/>
                  <a:sym typeface="Arial"/>
                </a:rPr>
                <a:t>Co-founder</a:t>
              </a:r>
              <a:r>
                <a:rPr lang="fr" sz="1000" b="1" dirty="0">
                  <a:solidFill>
                    <a:schemeClr val="tx1"/>
                  </a:solidFill>
                  <a:latin typeface="+mj-lt"/>
                </a:rPr>
                <a:t>, </a:t>
              </a:r>
              <a:r>
                <a:rPr lang="fr" sz="1000" b="1" i="0" u="none" strike="noStrike" cap="none" dirty="0">
                  <a:solidFill>
                    <a:schemeClr val="tx1"/>
                  </a:solidFill>
                  <a:latin typeface="+mj-lt"/>
                  <a:ea typeface="Arial"/>
                  <a:cs typeface="Arial"/>
                  <a:sym typeface="Arial"/>
                </a:rPr>
                <a:t>CMO &amp; Board President</a:t>
              </a:r>
              <a:endParaRPr sz="1000" b="1" i="0" u="none" strike="noStrike" cap="none" dirty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02;g2b8fc98c10e_0_4">
              <a:extLst>
                <a:ext uri="{FF2B5EF4-FFF2-40B4-BE49-F238E27FC236}">
                  <a16:creationId xmlns:a16="http://schemas.microsoft.com/office/drawing/2014/main" id="{FD4B6D2F-B543-6504-FB2C-E8D7F6FB35E1}"/>
                </a:ext>
              </a:extLst>
            </p:cNvPr>
            <p:cNvSpPr txBox="1"/>
            <p:nvPr/>
          </p:nvSpPr>
          <p:spPr>
            <a:xfrm>
              <a:off x="296170" y="2085239"/>
              <a:ext cx="4177730" cy="84359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>
              <a:outerShdw blurRad="254000" algn="c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080000" tIns="91425" rIns="91425" bIns="91425" anchor="ctr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fr" sz="1400" b="1" i="0" u="none" strike="noStrike" cap="none" dirty="0">
                  <a:solidFill>
                    <a:schemeClr val="tx1"/>
                  </a:solidFill>
                  <a:latin typeface="+mj-lt"/>
                  <a:ea typeface="Arial"/>
                  <a:cs typeface="Arial"/>
                  <a:sym typeface="Arial"/>
                </a:rPr>
                <a:t>Nejib Zemzemi</a:t>
              </a:r>
              <a:endParaRPr sz="1400" b="1" i="0" u="none" strike="noStrike" cap="none" dirty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endParaRPr>
            </a:p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" sz="1000" b="0" i="0" u="none" strike="noStrike" cap="none" dirty="0">
                  <a:solidFill>
                    <a:schemeClr val="tx1"/>
                  </a:solidFill>
                  <a:latin typeface="+mj-lt"/>
                  <a:ea typeface="Arial"/>
                  <a:cs typeface="Arial"/>
                  <a:sym typeface="Arial"/>
                </a:rPr>
                <a:t>Researcher at Inria; 100 Publications in mathematical inverse problems,</a:t>
              </a:r>
              <a:endParaRPr lang="fr" sz="1000" dirty="0">
                <a:solidFill>
                  <a:schemeClr val="tx1"/>
                </a:solidFill>
                <a:latin typeface="+mj-lt"/>
              </a:endParaRPr>
            </a:p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" sz="1000" b="1" i="0" u="none" strike="noStrike" cap="none" dirty="0">
                  <a:solidFill>
                    <a:schemeClr val="tx1"/>
                  </a:solidFill>
                  <a:latin typeface="+mj-lt"/>
                  <a:ea typeface="Arial"/>
                  <a:cs typeface="Arial"/>
                  <a:sym typeface="Arial"/>
                </a:rPr>
                <a:t>Co-Founder, CSO &amp; /CTO</a:t>
              </a:r>
              <a:endParaRPr sz="1600" b="1" i="0" u="none" strike="noStrike" cap="none" dirty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03;g2b8fc98c10e_0_4">
              <a:extLst>
                <a:ext uri="{FF2B5EF4-FFF2-40B4-BE49-F238E27FC236}">
                  <a16:creationId xmlns:a16="http://schemas.microsoft.com/office/drawing/2014/main" id="{B815E4F1-7505-9E89-2EAE-B0D0FAC8C8A2}"/>
                </a:ext>
              </a:extLst>
            </p:cNvPr>
            <p:cNvSpPr txBox="1"/>
            <p:nvPr/>
          </p:nvSpPr>
          <p:spPr>
            <a:xfrm>
              <a:off x="296170" y="3018003"/>
              <a:ext cx="4177730" cy="84359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>
              <a:outerShdw blurRad="254000" algn="c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080000" tIns="91425" rIns="91425" bIns="91425" anchor="t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fr" sz="1400" b="1" i="0" u="none" strike="noStrike" cap="none" dirty="0">
                  <a:solidFill>
                    <a:schemeClr val="tx1"/>
                  </a:solidFill>
                  <a:latin typeface="+mj-lt"/>
                  <a:ea typeface="Arial"/>
                  <a:cs typeface="Arial"/>
                  <a:sym typeface="Arial"/>
                </a:rPr>
                <a:t>David Caumartin</a:t>
              </a:r>
              <a:endParaRPr sz="1400" b="1" i="0" u="none" strike="noStrike" cap="none" dirty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endParaRPr>
            </a:p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" sz="1000" b="0" i="0" u="none" strike="noStrike" cap="none" dirty="0">
                  <a:solidFill>
                    <a:schemeClr val="tx1"/>
                  </a:solidFill>
                  <a:latin typeface="+mj-lt"/>
                  <a:ea typeface="Arial"/>
                  <a:cs typeface="Arial"/>
                  <a:sym typeface="Arial"/>
                </a:rPr>
                <a:t>Global P&amp; L., Public Company CEO, VP France Biotech,EIT Health Advisor, FUS Senior Partner</a:t>
              </a:r>
              <a:endParaRPr sz="1000" b="0" i="0" u="none" strike="noStrike" cap="none" dirty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endParaRPr>
            </a:p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" sz="1000" b="1" i="0" u="none" strike="noStrike" cap="none" dirty="0">
                  <a:solidFill>
                    <a:schemeClr val="tx1"/>
                  </a:solidFill>
                  <a:latin typeface="+mj-lt"/>
                  <a:ea typeface="Arial"/>
                  <a:cs typeface="Arial"/>
                  <a:sym typeface="Arial"/>
                </a:rPr>
                <a:t>CEO</a:t>
              </a:r>
              <a:endParaRPr sz="1000" b="1" i="0" u="none" strike="noStrike" cap="none" dirty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" name="Google Shape;304;g2b8fc98c10e_0_4">
              <a:extLst>
                <a:ext uri="{FF2B5EF4-FFF2-40B4-BE49-F238E27FC236}">
                  <a16:creationId xmlns:a16="http://schemas.microsoft.com/office/drawing/2014/main" id="{E4BA9EAA-FC9B-8D32-F29C-C0A2D331795D}"/>
                </a:ext>
              </a:extLst>
            </p:cNvPr>
            <p:cNvPicPr preferRelativeResize="0"/>
            <p:nvPr/>
          </p:nvPicPr>
          <p:blipFill>
            <a:blip r:embed="rId4"/>
            <a:srcRect l="71" r="71"/>
            <a:stretch/>
          </p:blipFill>
          <p:spPr>
            <a:xfrm>
              <a:off x="296169" y="3018003"/>
              <a:ext cx="842400" cy="8435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305;g2b8fc98c10e_0_4">
              <a:extLst>
                <a:ext uri="{FF2B5EF4-FFF2-40B4-BE49-F238E27FC236}">
                  <a16:creationId xmlns:a16="http://schemas.microsoft.com/office/drawing/2014/main" id="{8199A901-6EE4-84E2-9E9B-C4A968E12033}"/>
                </a:ext>
              </a:extLst>
            </p:cNvPr>
            <p:cNvPicPr preferRelativeResize="0"/>
            <p:nvPr/>
          </p:nvPicPr>
          <p:blipFill>
            <a:blip r:embed="rId5"/>
            <a:srcRect/>
            <a:stretch/>
          </p:blipFill>
          <p:spPr>
            <a:xfrm>
              <a:off x="296169" y="2085833"/>
              <a:ext cx="842400" cy="84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306;g2b8fc98c10e_0_4">
              <a:extLst>
                <a:ext uri="{FF2B5EF4-FFF2-40B4-BE49-F238E27FC236}">
                  <a16:creationId xmlns:a16="http://schemas.microsoft.com/office/drawing/2014/main" id="{AAC4A1A6-3D66-8E11-3503-C9DCDA447458}"/>
                </a:ext>
              </a:extLst>
            </p:cNvPr>
            <p:cNvPicPr preferRelativeResize="0"/>
            <p:nvPr/>
          </p:nvPicPr>
          <p:blipFill>
            <a:blip r:embed="rId6"/>
            <a:srcRect/>
            <a:stretch/>
          </p:blipFill>
          <p:spPr>
            <a:xfrm>
              <a:off x="296169" y="1153069"/>
              <a:ext cx="842400" cy="842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313;g2b8fc98c10e_0_4">
            <a:extLst>
              <a:ext uri="{FF2B5EF4-FFF2-40B4-BE49-F238E27FC236}">
                <a16:creationId xmlns:a16="http://schemas.microsoft.com/office/drawing/2014/main" id="{BAC0055F-29F2-6E45-79D7-D8CF6A39E36D}"/>
              </a:ext>
            </a:extLst>
          </p:cNvPr>
          <p:cNvSpPr txBox="1"/>
          <p:nvPr/>
        </p:nvSpPr>
        <p:spPr>
          <a:xfrm>
            <a:off x="4495802" y="1148134"/>
            <a:ext cx="4580466" cy="2716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800" b="0" i="1" u="none" strike="noStrike" cap="none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A team of </a:t>
            </a:r>
            <a:r>
              <a:rPr lang="en-GB" sz="1800" i="1" dirty="0">
                <a:solidFill>
                  <a:schemeClr val="bg1"/>
                </a:solidFill>
                <a:latin typeface="+mj-lt"/>
              </a:rPr>
              <a:t>10</a:t>
            </a:r>
            <a:r>
              <a:rPr lang="en-GB" sz="1800" b="0" i="1" u="none" strike="noStrike" cap="none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 employees with multidisciplinary</a:t>
            </a:r>
            <a:r>
              <a:rPr lang="en-GB" sz="18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800" b="0" i="1" u="none" strike="noStrike" cap="none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and complementary expertise in </a:t>
            </a:r>
            <a:r>
              <a:rPr lang="en-GB" sz="1800" b="1" i="1" dirty="0">
                <a:solidFill>
                  <a:schemeClr val="bg1"/>
                </a:solidFill>
                <a:latin typeface="+mj-lt"/>
              </a:rPr>
              <a:t>C</a:t>
            </a:r>
            <a:r>
              <a:rPr lang="en-GB" sz="1800" b="1" i="1" u="none" strike="noStrike" cap="none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linical practice</a:t>
            </a:r>
            <a:r>
              <a:rPr lang="en-GB" sz="1800" i="1" u="none" strike="noStrike" cap="none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,</a:t>
            </a:r>
            <a:r>
              <a:rPr lang="en-GB" sz="1800" b="1" i="1" u="none" strike="noStrike" cap="none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 Data Science</a:t>
            </a:r>
            <a:r>
              <a:rPr lang="en-GB" sz="1800" b="0" i="1" u="none" strike="noStrike" cap="none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,</a:t>
            </a:r>
            <a:r>
              <a:rPr lang="en-GB" sz="18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800" b="1" i="1" u="none" strike="noStrike" cap="none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Software development</a:t>
            </a:r>
            <a:r>
              <a:rPr lang="en-GB" sz="1800" b="0" i="1" u="none" strike="noStrike" cap="none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, </a:t>
            </a:r>
            <a:r>
              <a:rPr lang="en-GB" sz="1800" b="1" i="1" u="none" strike="noStrike" cap="none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Market access</a:t>
            </a:r>
            <a:r>
              <a:rPr lang="en-GB" sz="1800" b="0" i="1" u="none" strike="noStrike" cap="none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, </a:t>
            </a:r>
            <a:r>
              <a:rPr lang="en-GB" sz="1800" b="1" i="1" u="none" strike="noStrike" cap="none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Busines</a:t>
            </a:r>
            <a:r>
              <a:rPr lang="en-GB" sz="1800" b="1" i="1" dirty="0">
                <a:solidFill>
                  <a:schemeClr val="bg1"/>
                </a:solidFill>
                <a:latin typeface="+mj-lt"/>
              </a:rPr>
              <a:t>s</a:t>
            </a:r>
            <a:r>
              <a:rPr lang="en-GB" sz="1800" i="1" dirty="0">
                <a:solidFill>
                  <a:schemeClr val="bg1"/>
                </a:solidFill>
                <a:latin typeface="+mj-lt"/>
              </a:rPr>
              <a:t> and </a:t>
            </a:r>
            <a:r>
              <a:rPr lang="en-GB" sz="1800" b="1" i="1" dirty="0">
                <a:solidFill>
                  <a:schemeClr val="bg1"/>
                </a:solidFill>
                <a:latin typeface="+mj-lt"/>
              </a:rPr>
              <a:t>Quality &amp; Regulatory Affairs</a:t>
            </a:r>
            <a:endParaRPr sz="1800" b="1" i="1" u="none" strike="noStrike" cap="none" dirty="0">
              <a:solidFill>
                <a:schemeClr val="bg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DD4B2A48-8F80-84B2-A7A8-A85CCC9C39C4}"/>
              </a:ext>
            </a:extLst>
          </p:cNvPr>
          <p:cNvGrpSpPr/>
          <p:nvPr/>
        </p:nvGrpSpPr>
        <p:grpSpPr>
          <a:xfrm>
            <a:off x="296170" y="4145882"/>
            <a:ext cx="8538434" cy="392863"/>
            <a:chOff x="296170" y="4145882"/>
            <a:chExt cx="8538434" cy="392863"/>
          </a:xfrm>
        </p:grpSpPr>
        <p:pic>
          <p:nvPicPr>
            <p:cNvPr id="32" name="Google Shape;307;g2b8fc98c10e_0_4">
              <a:extLst>
                <a:ext uri="{FF2B5EF4-FFF2-40B4-BE49-F238E27FC236}">
                  <a16:creationId xmlns:a16="http://schemas.microsoft.com/office/drawing/2014/main" id="{30601803-2CB8-BC0C-7317-9A5F9D264B1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96170" y="4190979"/>
              <a:ext cx="590458" cy="3026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08;g2b8fc98c10e_0_4">
              <a:extLst>
                <a:ext uri="{FF2B5EF4-FFF2-40B4-BE49-F238E27FC236}">
                  <a16:creationId xmlns:a16="http://schemas.microsoft.com/office/drawing/2014/main" id="{595368E2-8A25-FE05-47C6-89B9B918781F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433120" y="4178968"/>
              <a:ext cx="825116" cy="3266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09;g2b8fc98c10e_0_4" descr="Blue text on a white background&#10;&#10;Description automatically generated">
              <a:extLst>
                <a:ext uri="{FF2B5EF4-FFF2-40B4-BE49-F238E27FC236}">
                  <a16:creationId xmlns:a16="http://schemas.microsoft.com/office/drawing/2014/main" id="{FD1937F6-44C4-F886-485D-E557CFD91B61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104703" y="4213394"/>
              <a:ext cx="870712" cy="2578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12;g2b8fc98c10e_0_4">
              <a:extLst>
                <a:ext uri="{FF2B5EF4-FFF2-40B4-BE49-F238E27FC236}">
                  <a16:creationId xmlns:a16="http://schemas.microsoft.com/office/drawing/2014/main" id="{08B30E9E-A07D-6991-5870-74BDE1606271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804728" y="4213394"/>
              <a:ext cx="753483" cy="2578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15;g2b8fc98c10e_0_4">
              <a:extLst>
                <a:ext uri="{FF2B5EF4-FFF2-40B4-BE49-F238E27FC236}">
                  <a16:creationId xmlns:a16="http://schemas.microsoft.com/office/drawing/2014/main" id="{E93EFA21-DA5D-9A01-807B-D123A2062CCD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5521907" y="4145882"/>
              <a:ext cx="392858" cy="392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16;g2b8fc98c10e_0_4">
              <a:extLst>
                <a:ext uri="{FF2B5EF4-FFF2-40B4-BE49-F238E27FC236}">
                  <a16:creationId xmlns:a16="http://schemas.microsoft.com/office/drawing/2014/main" id="{2CC0B795-6E8A-EA4D-335D-1E394E414233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461257" y="4219299"/>
              <a:ext cx="1354472" cy="2460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17;g2b8fc98c10e_0_4">
              <a:extLst>
                <a:ext uri="{FF2B5EF4-FFF2-40B4-BE49-F238E27FC236}">
                  <a16:creationId xmlns:a16="http://schemas.microsoft.com/office/drawing/2014/main" id="{F77DFE48-8DB7-DDC6-FBD0-F2F017D85EFD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8362220" y="4178967"/>
              <a:ext cx="472384" cy="3266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03C379CE-5A93-9F74-183E-94CBDE3E9759}"/>
              </a:ext>
            </a:extLst>
          </p:cNvPr>
          <p:cNvSpPr/>
          <p:nvPr/>
        </p:nvSpPr>
        <p:spPr>
          <a:xfrm>
            <a:off x="0" y="4122056"/>
            <a:ext cx="9144000" cy="465411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20000">
                <a:schemeClr val="bg1">
                  <a:lumMod val="65000"/>
                  <a:alpha val="0"/>
                </a:schemeClr>
              </a:gs>
              <a:gs pos="80000">
                <a:srgbClr val="A6A6A6">
                  <a:alpha val="0"/>
                </a:srgb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8612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ohn Rolston - Harvard Medical School | LinkedIn">
            <a:extLst>
              <a:ext uri="{FF2B5EF4-FFF2-40B4-BE49-F238E27FC236}">
                <a16:creationId xmlns:a16="http://schemas.microsoft.com/office/drawing/2014/main" id="{4EC0FFF2-0D4E-2879-9FB3-A266270CD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436" y="824213"/>
            <a:ext cx="1473839" cy="147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16">
            <a:extLst>
              <a:ext uri="{FF2B5EF4-FFF2-40B4-BE49-F238E27FC236}">
                <a16:creationId xmlns:a16="http://schemas.microsoft.com/office/drawing/2014/main" id="{8A2E9183-002B-4033-1BF3-E4054DD390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7210"/>
          <a:stretch/>
        </p:blipFill>
        <p:spPr>
          <a:xfrm>
            <a:off x="4043226" y="857396"/>
            <a:ext cx="1385261" cy="1487979"/>
          </a:xfrm>
          <a:prstGeom prst="rect">
            <a:avLst/>
          </a:prstGeom>
        </p:spPr>
      </p:pic>
      <p:pic>
        <p:nvPicPr>
          <p:cNvPr id="7" name="Image 12">
            <a:extLst>
              <a:ext uri="{FF2B5EF4-FFF2-40B4-BE49-F238E27FC236}">
                <a16:creationId xmlns:a16="http://schemas.microsoft.com/office/drawing/2014/main" id="{1F1C4D9A-77D3-6EA3-3494-92DA210A6E1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916" r="7706"/>
          <a:stretch/>
        </p:blipFill>
        <p:spPr>
          <a:xfrm>
            <a:off x="2645589" y="857396"/>
            <a:ext cx="1344895" cy="1487979"/>
          </a:xfrm>
          <a:prstGeom prst="rect">
            <a:avLst/>
          </a:prstGeom>
        </p:spPr>
      </p:pic>
      <p:pic>
        <p:nvPicPr>
          <p:cNvPr id="9" name="Image 19">
            <a:extLst>
              <a:ext uri="{FF2B5EF4-FFF2-40B4-BE49-F238E27FC236}">
                <a16:creationId xmlns:a16="http://schemas.microsoft.com/office/drawing/2014/main" id="{73987422-FEBB-FA3A-2041-0436C5E995C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1195" r="13964"/>
          <a:stretch/>
        </p:blipFill>
        <p:spPr>
          <a:xfrm>
            <a:off x="4961096" y="2734719"/>
            <a:ext cx="1385261" cy="1646038"/>
          </a:xfrm>
          <a:prstGeom prst="rect">
            <a:avLst/>
          </a:prstGeom>
        </p:spPr>
      </p:pic>
      <p:pic>
        <p:nvPicPr>
          <p:cNvPr id="10" name="Image 20">
            <a:extLst>
              <a:ext uri="{FF2B5EF4-FFF2-40B4-BE49-F238E27FC236}">
                <a16:creationId xmlns:a16="http://schemas.microsoft.com/office/drawing/2014/main" id="{59DAB189-9C08-53B1-C612-71BD4F2B67D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5213" r="15016"/>
          <a:stretch/>
        </p:blipFill>
        <p:spPr>
          <a:xfrm>
            <a:off x="3500303" y="2734719"/>
            <a:ext cx="1252242" cy="1596074"/>
          </a:xfrm>
          <a:prstGeom prst="rect">
            <a:avLst/>
          </a:prstGeom>
        </p:spPr>
      </p:pic>
      <p:pic>
        <p:nvPicPr>
          <p:cNvPr id="16" name="Image 15" descr="Dr. Shayan Moosa UVA Charlottesville (Elias JW)">
            <a:extLst>
              <a:ext uri="{FF2B5EF4-FFF2-40B4-BE49-F238E27FC236}">
                <a16:creationId xmlns:a16="http://schemas.microsoft.com/office/drawing/2014/main" id="{C69CAE66-7FC5-DD44-2BBE-42B159E2EDE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6953"/>
          <a:stretch/>
        </p:blipFill>
        <p:spPr>
          <a:xfrm>
            <a:off x="97506" y="826934"/>
            <a:ext cx="1309258" cy="1521163"/>
          </a:xfrm>
          <a:prstGeom prst="rect">
            <a:avLst/>
          </a:prstGeom>
        </p:spPr>
      </p:pic>
      <p:pic>
        <p:nvPicPr>
          <p:cNvPr id="20" name="Image 19" descr="Neurologist Mont Sinai New-York">
            <a:extLst>
              <a:ext uri="{FF2B5EF4-FFF2-40B4-BE49-F238E27FC236}">
                <a16:creationId xmlns:a16="http://schemas.microsoft.com/office/drawing/2014/main" id="{85D8FD24-EC24-61B6-5578-54082585A7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096" y="2728381"/>
            <a:ext cx="1252242" cy="1596073"/>
          </a:xfrm>
          <a:prstGeom prst="rect">
            <a:avLst/>
          </a:prstGeom>
        </p:spPr>
      </p:pic>
      <p:pic>
        <p:nvPicPr>
          <p:cNvPr id="22" name="Image 21" descr="Une image contenant habits, cravate, homme, chemise&#10;&#10;Description générée automatiquement">
            <a:extLst>
              <a:ext uri="{FF2B5EF4-FFF2-40B4-BE49-F238E27FC236}">
                <a16:creationId xmlns:a16="http://schemas.microsoft.com/office/drawing/2014/main" id="{3BF7BACC-09EA-867E-0F8C-492FCEFBE9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2217" y="824213"/>
            <a:ext cx="1180631" cy="1521162"/>
          </a:xfrm>
          <a:prstGeom prst="rect">
            <a:avLst/>
          </a:prstGeom>
        </p:spPr>
      </p:pic>
      <p:pic>
        <p:nvPicPr>
          <p:cNvPr id="24" name="Image 23" descr="Une image contenant Visage humain, personne, Front, Menton&#10;&#10;Description générée automatiquement">
            <a:extLst>
              <a:ext uri="{FF2B5EF4-FFF2-40B4-BE49-F238E27FC236}">
                <a16:creationId xmlns:a16="http://schemas.microsoft.com/office/drawing/2014/main" id="{D04C4D06-9AE9-4EF5-BAA1-27D1DD17821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9571" r="19321"/>
          <a:stretch/>
        </p:blipFill>
        <p:spPr>
          <a:xfrm>
            <a:off x="2216267" y="2728380"/>
            <a:ext cx="1089144" cy="1596074"/>
          </a:xfrm>
          <a:prstGeom prst="rect">
            <a:avLst/>
          </a:prstGeom>
        </p:spPr>
      </p:pic>
      <p:graphicFrame>
        <p:nvGraphicFramePr>
          <p:cNvPr id="12" name="Tableau 2">
            <a:extLst>
              <a:ext uri="{FF2B5EF4-FFF2-40B4-BE49-F238E27FC236}">
                <a16:creationId xmlns:a16="http://schemas.microsoft.com/office/drawing/2014/main" id="{3BE881F5-3FED-07B2-4912-65EE667DA6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197232"/>
              </p:ext>
            </p:extLst>
          </p:nvPr>
        </p:nvGraphicFramePr>
        <p:xfrm>
          <a:off x="88714" y="1908220"/>
          <a:ext cx="6857561" cy="776476"/>
        </p:xfrm>
        <a:graphic>
          <a:graphicData uri="http://schemas.openxmlformats.org/drawingml/2006/table">
            <a:tbl>
              <a:tblPr firstRow="1" bandRow="1"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332225">
                  <a:extLst>
                    <a:ext uri="{9D8B030D-6E8A-4147-A177-3AD203B41FA5}">
                      <a16:colId xmlns:a16="http://schemas.microsoft.com/office/drawing/2014/main" val="2095635430"/>
                    </a:ext>
                  </a:extLst>
                </a:gridCol>
                <a:gridCol w="1204546">
                  <a:extLst>
                    <a:ext uri="{9D8B030D-6E8A-4147-A177-3AD203B41FA5}">
                      <a16:colId xmlns:a16="http://schemas.microsoft.com/office/drawing/2014/main" val="3370860480"/>
                    </a:ext>
                  </a:extLst>
                </a:gridCol>
                <a:gridCol w="1397978">
                  <a:extLst>
                    <a:ext uri="{9D8B030D-6E8A-4147-A177-3AD203B41FA5}">
                      <a16:colId xmlns:a16="http://schemas.microsoft.com/office/drawing/2014/main" val="1437009384"/>
                    </a:ext>
                  </a:extLst>
                </a:gridCol>
                <a:gridCol w="1406769">
                  <a:extLst>
                    <a:ext uri="{9D8B030D-6E8A-4147-A177-3AD203B41FA5}">
                      <a16:colId xmlns:a16="http://schemas.microsoft.com/office/drawing/2014/main" val="3632188237"/>
                    </a:ext>
                  </a:extLst>
                </a:gridCol>
                <a:gridCol w="1516043">
                  <a:extLst>
                    <a:ext uri="{9D8B030D-6E8A-4147-A177-3AD203B41FA5}">
                      <a16:colId xmlns:a16="http://schemas.microsoft.com/office/drawing/2014/main" val="3413537430"/>
                    </a:ext>
                  </a:extLst>
                </a:gridCol>
              </a:tblGrid>
              <a:tr h="42244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fr-FR" sz="600" dirty="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fr-FR" sz="60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fr-FR" sz="60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fr-FR" sz="60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fr-FR" sz="60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8305692"/>
                  </a:ext>
                </a:extLst>
              </a:tr>
              <a:tr h="35403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600" b="1" noProof="0" dirty="0">
                          <a:solidFill>
                            <a:schemeClr val="bg1"/>
                          </a:solidFill>
                          <a:latin typeface="+mn-lt"/>
                        </a:rPr>
                        <a:t>Dr. </a:t>
                      </a:r>
                      <a:r>
                        <a:rPr lang="en-US" sz="600" b="1" noProof="0" dirty="0" err="1">
                          <a:solidFill>
                            <a:schemeClr val="bg1"/>
                          </a:solidFill>
                          <a:latin typeface="+mn-lt"/>
                        </a:rPr>
                        <a:t>Shayan</a:t>
                      </a:r>
                      <a:r>
                        <a:rPr lang="en-US" sz="600" b="1" noProof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600" b="1" noProof="0" dirty="0" err="1">
                          <a:solidFill>
                            <a:schemeClr val="bg1"/>
                          </a:solidFill>
                          <a:latin typeface="+mn-lt"/>
                        </a:rPr>
                        <a:t>Moosa</a:t>
                      </a:r>
                      <a:r>
                        <a:rPr lang="en-US" sz="600" b="1" noProof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600" noProof="0" dirty="0">
                          <a:solidFill>
                            <a:schemeClr val="bg1"/>
                          </a:solidFill>
                          <a:latin typeface="+mn-lt"/>
                        </a:rPr>
                        <a:t>UVA Charlottesville </a:t>
                      </a:r>
                    </a:p>
                  </a:txBody>
                  <a:tcPr marL="68580" marR="6858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600" b="1" noProof="0">
                          <a:solidFill>
                            <a:schemeClr val="bg1"/>
                          </a:solidFill>
                          <a:latin typeface="+mn-lt"/>
                        </a:rPr>
                        <a:t>Dr Charles </a:t>
                      </a:r>
                      <a:r>
                        <a:rPr lang="en-US" sz="600" b="1" noProof="0" err="1">
                          <a:solidFill>
                            <a:schemeClr val="bg1"/>
                          </a:solidFill>
                          <a:latin typeface="+mn-lt"/>
                        </a:rPr>
                        <a:t>Munyon</a:t>
                      </a:r>
                      <a:r>
                        <a:rPr lang="en-US" sz="600" b="1" noProof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600" noProof="0">
                          <a:solidFill>
                            <a:schemeClr val="bg1"/>
                          </a:solidFill>
                          <a:latin typeface="+mn-lt"/>
                        </a:rPr>
                        <a:t>Charlotte Novant Health</a:t>
                      </a:r>
                    </a:p>
                  </a:txBody>
                  <a:tcPr marL="68580" marR="68580" marT="27000" marB="27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600" b="1" noProof="0">
                          <a:solidFill>
                            <a:schemeClr val="bg1"/>
                          </a:solidFill>
                          <a:latin typeface="+mn-lt"/>
                        </a:rPr>
                        <a:t>Dr. Lain Hermes González </a:t>
                      </a:r>
                      <a:endParaRPr lang="en-US" sz="600" noProof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600" noProof="0" err="1">
                          <a:solidFill>
                            <a:schemeClr val="bg1"/>
                          </a:solidFill>
                          <a:latin typeface="+mn-lt"/>
                        </a:rPr>
                        <a:t>Clínica</a:t>
                      </a:r>
                      <a:r>
                        <a:rPr lang="en-US" sz="600" noProof="0">
                          <a:solidFill>
                            <a:schemeClr val="bg1"/>
                          </a:solidFill>
                          <a:latin typeface="+mn-lt"/>
                        </a:rPr>
                        <a:t> Universidad de Navarra SPAIN</a:t>
                      </a:r>
                    </a:p>
                  </a:txBody>
                  <a:tcPr marL="68580" marR="68580" marT="27000" marB="27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fr-FR" sz="600" b="1">
                          <a:solidFill>
                            <a:schemeClr val="bg1"/>
                          </a:solidFill>
                          <a:latin typeface="+mn-lt"/>
                        </a:rPr>
                        <a:t>Pr Jean Regis</a:t>
                      </a:r>
                      <a:endParaRPr lang="fr-FR" sz="60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fr-FR" sz="600">
                          <a:solidFill>
                            <a:schemeClr val="bg1"/>
                          </a:solidFill>
                          <a:latin typeface="+mn-lt"/>
                        </a:rPr>
                        <a:t>APHM, Marseille / FRANCE</a:t>
                      </a:r>
                    </a:p>
                  </a:txBody>
                  <a:tcPr marL="68580" marR="68580" marT="27000" marB="27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 John D. </a:t>
                      </a:r>
                      <a:r>
                        <a:rPr lang="fr-FR" sz="6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Rolston</a:t>
                      </a:r>
                      <a:r>
                        <a:rPr lang="fr-FR" sz="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fr-FR" sz="6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Brigham</a:t>
                      </a:r>
                      <a:r>
                        <a:rPr lang="fr-FR" sz="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6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Women's</a:t>
                      </a:r>
                      <a:r>
                        <a:rPr lang="fr-FR" sz="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Hospital</a:t>
                      </a:r>
                      <a:br>
                        <a:rPr lang="fr-FR" sz="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Boston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833138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E16F10C9-C255-5206-8C96-E6DA1DC61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805581"/>
              </p:ext>
            </p:extLst>
          </p:nvPr>
        </p:nvGraphicFramePr>
        <p:xfrm>
          <a:off x="801799" y="4299244"/>
          <a:ext cx="5557742" cy="383184"/>
        </p:xfrm>
        <a:graphic>
          <a:graphicData uri="http://schemas.openxmlformats.org/drawingml/2006/table">
            <a:tbl>
              <a:tblPr firstRow="1" bandRow="1"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327698">
                  <a:extLst>
                    <a:ext uri="{9D8B030D-6E8A-4147-A177-3AD203B41FA5}">
                      <a16:colId xmlns:a16="http://schemas.microsoft.com/office/drawing/2014/main" val="474959705"/>
                    </a:ext>
                  </a:extLst>
                </a:gridCol>
                <a:gridCol w="1241587">
                  <a:extLst>
                    <a:ext uri="{9D8B030D-6E8A-4147-A177-3AD203B41FA5}">
                      <a16:colId xmlns:a16="http://schemas.microsoft.com/office/drawing/2014/main" val="2444996252"/>
                    </a:ext>
                  </a:extLst>
                </a:gridCol>
                <a:gridCol w="1500831">
                  <a:extLst>
                    <a:ext uri="{9D8B030D-6E8A-4147-A177-3AD203B41FA5}">
                      <a16:colId xmlns:a16="http://schemas.microsoft.com/office/drawing/2014/main" val="1683400815"/>
                    </a:ext>
                  </a:extLst>
                </a:gridCol>
                <a:gridCol w="1487626">
                  <a:extLst>
                    <a:ext uri="{9D8B030D-6E8A-4147-A177-3AD203B41FA5}">
                      <a16:colId xmlns:a16="http://schemas.microsoft.com/office/drawing/2014/main" val="2472788759"/>
                    </a:ext>
                  </a:extLst>
                </a:gridCol>
              </a:tblGrid>
              <a:tr h="38318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fr-FR" sz="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 </a:t>
                      </a:r>
                      <a:r>
                        <a:rPr lang="fr-FR" sz="6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Joohi</a:t>
                      </a:r>
                      <a:r>
                        <a:rPr lang="fr-FR" sz="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Jimenez-</a:t>
                      </a:r>
                      <a:r>
                        <a:rPr lang="fr-FR" sz="6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Shahed</a:t>
                      </a:r>
                      <a:endParaRPr lang="fr-FR" sz="6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60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Mont Sinai New York</a:t>
                      </a:r>
                    </a:p>
                  </a:txBody>
                  <a:tcPr marL="68580" marR="6858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600" b="1" i="0" u="none" strike="noStrike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 Rees </a:t>
                      </a:r>
                      <a:r>
                        <a:rPr lang="fr-FR" sz="600" b="1" i="0" u="none" strike="noStrike" kern="120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Cosgrove</a:t>
                      </a:r>
                      <a:r>
                        <a:rPr lang="fr-FR" sz="600" b="1" i="0" u="none" strike="noStrike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FR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indent="0" algn="l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600" b="0" i="0" u="none" strike="noStrike" kern="120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Brigham</a:t>
                      </a:r>
                      <a:r>
                        <a:rPr lang="fr-FR" sz="600" b="0" i="0" u="none" strike="noStrike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fr-FR" sz="600" b="0" i="0" u="none" strike="noStrike" kern="120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Women’s</a:t>
                      </a:r>
                      <a:r>
                        <a:rPr lang="fr-FR" sz="600" b="0" i="0" u="none" strike="noStrike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Hospital Boston</a:t>
                      </a:r>
                      <a:endParaRPr lang="en-US" sz="600" noProof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27000" marB="27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 Michael J </a:t>
                      </a:r>
                      <a:r>
                        <a:rPr lang="fr-FR" sz="600" b="1" i="0" u="none" strike="noStrike" kern="120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Kinsman</a:t>
                      </a:r>
                      <a:r>
                        <a:rPr lang="fr-FR" sz="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FR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indent="0" algn="l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600" b="0" i="0" u="none" strike="noStrike" kern="120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University</a:t>
                      </a:r>
                      <a:r>
                        <a:rPr lang="fr-FR" sz="6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of Kansas Hospital,</a:t>
                      </a:r>
                      <a:endParaRPr lang="fr-FR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indent="0" algn="l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6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Kansas City </a:t>
                      </a:r>
                      <a:endParaRPr lang="fr-FR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endParaRPr lang="en-US" sz="600" noProof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27000" marB="27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 </a:t>
                      </a:r>
                      <a:r>
                        <a:rPr lang="fr-FR" sz="600" b="1" i="0" u="none" strike="noStrike" kern="120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Ausaf</a:t>
                      </a:r>
                      <a:r>
                        <a:rPr lang="fr-FR" sz="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A. Bari </a:t>
                      </a:r>
                      <a:endParaRPr lang="fr-FR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algn="l" rtl="0" eaLnBrk="1" fontAlgn="t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6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UCLA Brain </a:t>
                      </a:r>
                      <a:r>
                        <a:rPr lang="fr-FR" sz="600" b="0" i="0" u="none" strike="noStrike" kern="120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Research</a:t>
                      </a:r>
                      <a:r>
                        <a:rPr lang="fr-FR" sz="6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Institute,</a:t>
                      </a:r>
                      <a:endParaRPr lang="fr-FR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indent="0" algn="l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6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Los Angeles </a:t>
                      </a:r>
                      <a:endParaRPr lang="fr-FR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endParaRPr lang="fr-FR" sz="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27000" marB="27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891345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A4941211-BE32-9735-F589-5845AA2AB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40669"/>
            <a:ext cx="5940000" cy="276999"/>
          </a:xfrm>
        </p:spPr>
        <p:txBody>
          <a:bodyPr/>
          <a:lstStyle/>
          <a:p>
            <a:r>
              <a:rPr lang="en-US" b="1" noProof="0" dirty="0">
                <a:latin typeface="+mj-lt"/>
              </a:rPr>
              <a:t>Top-level scientific and strategic boards</a:t>
            </a:r>
            <a:endParaRPr lang="en-FR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3EC3D2-8E0F-74BC-D5EF-BC8D13658E6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32933" y="1152475"/>
            <a:ext cx="1941643" cy="3416400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1" noProof="0" dirty="0">
                <a:solidFill>
                  <a:schemeClr val="bg1">
                    <a:alpha val="50000"/>
                  </a:schemeClr>
                </a:solidFill>
                <a:latin typeface="+mj-lt"/>
              </a:rPr>
              <a:t>Strategic Board</a:t>
            </a:r>
          </a:p>
          <a:p>
            <a:pPr>
              <a:spcAft>
                <a:spcPts val="600"/>
              </a:spcAft>
              <a:buSzPct val="100000"/>
            </a:pPr>
            <a:r>
              <a:rPr lang="en-US" sz="1800" b="1" noProof="0" dirty="0">
                <a:latin typeface="+mj-lt"/>
              </a:rPr>
              <a:t>Emmanuel </a:t>
            </a:r>
            <a:r>
              <a:rPr lang="en-US" sz="1800" b="1" noProof="0" dirty="0" err="1">
                <a:latin typeface="+mj-lt"/>
              </a:rPr>
              <a:t>Cuny</a:t>
            </a:r>
            <a:br>
              <a:rPr lang="en-US" sz="1800" noProof="0" dirty="0">
                <a:latin typeface="+mj-lt"/>
              </a:rPr>
            </a:br>
            <a:r>
              <a:rPr lang="en-US" sz="1100" noProof="0" dirty="0">
                <a:latin typeface="+mj-lt"/>
              </a:rPr>
              <a:t>Co-founder, CMO</a:t>
            </a:r>
            <a:br>
              <a:rPr lang="en-US" sz="1100" noProof="0" dirty="0">
                <a:latin typeface="+mj-lt"/>
              </a:rPr>
            </a:br>
            <a:r>
              <a:rPr lang="en-US" sz="1100" noProof="0" dirty="0">
                <a:latin typeface="+mj-lt"/>
              </a:rPr>
              <a:t>&amp; Board President</a:t>
            </a:r>
          </a:p>
          <a:p>
            <a:pPr>
              <a:spcAft>
                <a:spcPts val="600"/>
              </a:spcAft>
              <a:buSzPct val="100000"/>
            </a:pPr>
            <a:r>
              <a:rPr lang="en-US" sz="1800" b="1" noProof="0" dirty="0" err="1">
                <a:latin typeface="+mj-lt"/>
              </a:rPr>
              <a:t>Nejib</a:t>
            </a:r>
            <a:r>
              <a:rPr lang="en-US" sz="1800" b="1" noProof="0" dirty="0">
                <a:latin typeface="+mj-lt"/>
              </a:rPr>
              <a:t> </a:t>
            </a:r>
            <a:r>
              <a:rPr lang="en-US" sz="1800" b="1" noProof="0" dirty="0" err="1">
                <a:latin typeface="+mj-lt"/>
              </a:rPr>
              <a:t>Zemzemi</a:t>
            </a:r>
            <a:br>
              <a:rPr lang="en-US" sz="1800" b="1" noProof="0" dirty="0">
                <a:latin typeface="+mj-lt"/>
              </a:rPr>
            </a:br>
            <a:r>
              <a:rPr lang="en-US" sz="1100" noProof="0" dirty="0">
                <a:latin typeface="+mj-lt"/>
              </a:rPr>
              <a:t>Co-Founder, CSO &amp; CTO</a:t>
            </a:r>
          </a:p>
          <a:p>
            <a:pPr>
              <a:spcAft>
                <a:spcPts val="600"/>
              </a:spcAft>
              <a:buSzPct val="100000"/>
            </a:pPr>
            <a:r>
              <a:rPr lang="en-US" sz="1800" b="1" noProof="0" dirty="0">
                <a:latin typeface="+mj-lt"/>
              </a:rPr>
              <a:t>David </a:t>
            </a:r>
            <a:r>
              <a:rPr lang="en-US" sz="1800" b="1" noProof="0" dirty="0" err="1">
                <a:latin typeface="+mj-lt"/>
              </a:rPr>
              <a:t>Caumartin</a:t>
            </a:r>
            <a:br>
              <a:rPr lang="en-US" sz="1800" b="1" noProof="0" dirty="0">
                <a:latin typeface="+mj-lt"/>
              </a:rPr>
            </a:br>
            <a:r>
              <a:rPr lang="en-US" sz="1050" noProof="0" dirty="0">
                <a:latin typeface="+mj-lt"/>
              </a:rPr>
              <a:t>CEO</a:t>
            </a:r>
          </a:p>
          <a:p>
            <a:pPr>
              <a:spcAft>
                <a:spcPts val="600"/>
              </a:spcAft>
              <a:buSzPct val="100000"/>
            </a:pPr>
            <a:r>
              <a:rPr lang="en-US" sz="1800" b="1" noProof="0" dirty="0">
                <a:latin typeface="+mj-lt"/>
              </a:rPr>
              <a:t>Vincent </a:t>
            </a:r>
            <a:r>
              <a:rPr lang="en-US" sz="1800" b="1" noProof="0" dirty="0" err="1">
                <a:latin typeface="+mj-lt"/>
              </a:rPr>
              <a:t>Pretet</a:t>
            </a:r>
            <a:br>
              <a:rPr lang="en-US" sz="1800" b="1" noProof="0" dirty="0">
                <a:latin typeface="+mj-lt"/>
              </a:rPr>
            </a:br>
            <a:r>
              <a:rPr lang="en-US" sz="1050" noProof="0" dirty="0">
                <a:latin typeface="+mj-lt"/>
              </a:rPr>
              <a:t>M CAPITAL</a:t>
            </a:r>
          </a:p>
          <a:p>
            <a:pPr>
              <a:spcAft>
                <a:spcPts val="600"/>
              </a:spcAft>
              <a:buSzPct val="100000"/>
            </a:pPr>
            <a:r>
              <a:rPr lang="en-US" sz="1800" b="1" noProof="0" dirty="0">
                <a:latin typeface="+mj-lt"/>
              </a:rPr>
              <a:t>Catherine Boule</a:t>
            </a:r>
            <a:br>
              <a:rPr lang="en-US" sz="1800" b="1" noProof="0" dirty="0">
                <a:latin typeface="+mj-lt"/>
              </a:rPr>
            </a:br>
            <a:r>
              <a:rPr lang="en-US" sz="1050" noProof="0" dirty="0">
                <a:latin typeface="+mj-lt"/>
              </a:rPr>
              <a:t>KARISTA</a:t>
            </a:r>
          </a:p>
          <a:p>
            <a:pPr>
              <a:spcAft>
                <a:spcPts val="600"/>
              </a:spcAft>
            </a:pPr>
            <a:endParaRPr lang="en-US" sz="1800" noProof="0" dirty="0">
              <a:latin typeface="+mj-lt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2400" b="1" noProof="0" dirty="0">
                <a:solidFill>
                  <a:schemeClr val="bg1">
                    <a:alpha val="50000"/>
                  </a:schemeClr>
                </a:solidFill>
                <a:latin typeface="+mj-lt"/>
              </a:rPr>
              <a:t>Observer</a:t>
            </a:r>
          </a:p>
          <a:p>
            <a:pPr>
              <a:spcAft>
                <a:spcPts val="600"/>
              </a:spcAft>
              <a:buSzPct val="100000"/>
            </a:pPr>
            <a:r>
              <a:rPr lang="en-US" sz="1800" b="1" noProof="0" dirty="0">
                <a:latin typeface="+mj-lt"/>
              </a:rPr>
              <a:t>Amine </a:t>
            </a:r>
            <a:r>
              <a:rPr lang="en-US" sz="1800" b="1" noProof="0" dirty="0" err="1">
                <a:latin typeface="+mj-lt"/>
              </a:rPr>
              <a:t>Benamoussa</a:t>
            </a:r>
            <a:br>
              <a:rPr lang="en-US" sz="1800" b="1" noProof="0" dirty="0">
                <a:latin typeface="+mj-lt"/>
              </a:rPr>
            </a:br>
            <a:r>
              <a:rPr lang="en-US" sz="1050" noProof="0" dirty="0">
                <a:latin typeface="+mj-lt"/>
              </a:rPr>
              <a:t>KARISTA</a:t>
            </a:r>
          </a:p>
          <a:p>
            <a:pPr>
              <a:spcAft>
                <a:spcPts val="600"/>
              </a:spcAft>
              <a:buSzPct val="100000"/>
            </a:pPr>
            <a:r>
              <a:rPr lang="en-US" sz="1800" b="1" noProof="0" dirty="0">
                <a:latin typeface="+mj-lt"/>
              </a:rPr>
              <a:t>Tom </a:t>
            </a:r>
            <a:r>
              <a:rPr lang="en-US" sz="1800" b="1" noProof="0" dirty="0" err="1">
                <a:latin typeface="+mj-lt"/>
              </a:rPr>
              <a:t>Beauvironnet</a:t>
            </a:r>
            <a:br>
              <a:rPr lang="en-US" sz="1800" b="1" noProof="0" dirty="0">
                <a:latin typeface="+mj-lt"/>
              </a:rPr>
            </a:br>
            <a:r>
              <a:rPr lang="en-US" sz="1050" noProof="0" dirty="0">
                <a:latin typeface="+mj-lt"/>
              </a:rPr>
              <a:t>KARISTA</a:t>
            </a:r>
          </a:p>
        </p:txBody>
      </p:sp>
    </p:spTree>
    <p:extLst>
      <p:ext uri="{BB962C8B-B14F-4D97-AF65-F5344CB8AC3E}">
        <p14:creationId xmlns:p14="http://schemas.microsoft.com/office/powerpoint/2010/main" val="1341054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C87E9-9767-10A5-AEDA-931FF5D6A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60000"/>
            <a:ext cx="5940000" cy="276999"/>
          </a:xfrm>
        </p:spPr>
        <p:txBody>
          <a:bodyPr/>
          <a:lstStyle/>
          <a:p>
            <a:r>
              <a:rPr lang="en-US" dirty="0"/>
              <a:t>RebrAIn: a leader in stereotactic brain mapping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01D3838-9536-06ED-6F3C-8A35C430B1E6}"/>
              </a:ext>
            </a:extLst>
          </p:cNvPr>
          <p:cNvGrpSpPr/>
          <p:nvPr/>
        </p:nvGrpSpPr>
        <p:grpSpPr>
          <a:xfrm>
            <a:off x="311700" y="1152475"/>
            <a:ext cx="4008601" cy="569556"/>
            <a:chOff x="311700" y="1152475"/>
            <a:chExt cx="4008601" cy="569556"/>
          </a:xfrm>
        </p:grpSpPr>
        <p:sp>
          <p:nvSpPr>
            <p:cNvPr id="3" name="Content Placeholder 1">
              <a:extLst>
                <a:ext uri="{FF2B5EF4-FFF2-40B4-BE49-F238E27FC236}">
                  <a16:creationId xmlns:a16="http://schemas.microsoft.com/office/drawing/2014/main" id="{8797938B-4A2B-9E27-8276-8CC48E7175B2}"/>
                </a:ext>
              </a:extLst>
            </p:cNvPr>
            <p:cNvSpPr txBox="1">
              <a:spLocks/>
            </p:cNvSpPr>
            <p:nvPr/>
          </p:nvSpPr>
          <p:spPr>
            <a:xfrm>
              <a:off x="311700" y="1152475"/>
              <a:ext cx="4008601" cy="56955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spcFirstLastPara="1" wrap="square" lIns="180000" tIns="90000" rIns="90000" bIns="900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177800" marR="0" lvl="0" indent="-1778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Pts val="1800"/>
                <a:buFont typeface="Wingdings" panose="05000000000000000000" pitchFamily="2" charset="2"/>
                <a:buChar char="§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Arial"/>
                  <a:cs typeface="Arial"/>
                  <a:sym typeface="Arial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>
                <a:buFont typeface="Wingdings" panose="05000000000000000000" pitchFamily="2" charset="2"/>
                <a:buNone/>
              </a:pPr>
              <a:r>
                <a:rPr lang="en-US" dirty="0"/>
                <a:t>RebrAIn addresses high unmet growing</a:t>
              </a:r>
            </a:p>
            <a:p>
              <a:pPr marL="0" indent="0">
                <a:buFont typeface="Wingdings" panose="05000000000000000000" pitchFamily="2" charset="2"/>
                <a:buNone/>
              </a:pPr>
              <a:r>
                <a:rPr lang="en-US" dirty="0"/>
                <a:t>markets in neurological diseases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E529403-5D15-DDDD-27A6-60561BA3FAF3}"/>
                </a:ext>
              </a:extLst>
            </p:cNvPr>
            <p:cNvSpPr txBox="1">
              <a:spLocks/>
            </p:cNvSpPr>
            <p:nvPr/>
          </p:nvSpPr>
          <p:spPr>
            <a:xfrm>
              <a:off x="311700" y="1152475"/>
              <a:ext cx="90000" cy="569556"/>
            </a:xfrm>
            <a:custGeom>
              <a:avLst/>
              <a:gdLst>
                <a:gd name="connsiteX0" fmla="*/ 0 w 126000"/>
                <a:gd name="connsiteY0" fmla="*/ 0 h 569556"/>
                <a:gd name="connsiteX1" fmla="*/ 126000 w 126000"/>
                <a:gd name="connsiteY1" fmla="*/ 0 h 569556"/>
                <a:gd name="connsiteX2" fmla="*/ 126000 w 126000"/>
                <a:gd name="connsiteY2" fmla="*/ 569556 h 569556"/>
                <a:gd name="connsiteX3" fmla="*/ 0 w 126000"/>
                <a:gd name="connsiteY3" fmla="*/ 569556 h 56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00" h="569556">
                  <a:moveTo>
                    <a:pt x="0" y="0"/>
                  </a:moveTo>
                  <a:lnTo>
                    <a:pt x="126000" y="0"/>
                  </a:lnTo>
                  <a:lnTo>
                    <a:pt x="126000" y="569556"/>
                  </a:lnTo>
                  <a:lnTo>
                    <a:pt x="0" y="56955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  <a:effectLst/>
          </p:spPr>
          <p:txBody>
            <a:bodyPr spcFirstLastPara="1" wrap="square" lIns="270000" tIns="90000" rIns="90000" bIns="900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177800" marR="0" lvl="0" indent="-1778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Pts val="1800"/>
                <a:buFont typeface="Wingdings" panose="05000000000000000000" pitchFamily="2" charset="2"/>
                <a:buChar char="§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Arial"/>
                  <a:cs typeface="Arial"/>
                  <a:sym typeface="Arial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>
                <a:buFont typeface="Wingdings" panose="05000000000000000000" pitchFamily="2" charset="2"/>
                <a:buNone/>
              </a:pPr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A024D5-F59A-9789-931B-D7FA0E43DFA6}"/>
              </a:ext>
            </a:extLst>
          </p:cNvPr>
          <p:cNvGrpSpPr/>
          <p:nvPr/>
        </p:nvGrpSpPr>
        <p:grpSpPr>
          <a:xfrm>
            <a:off x="311700" y="1864186"/>
            <a:ext cx="6328056" cy="571709"/>
            <a:chOff x="311700" y="1864186"/>
            <a:chExt cx="6328056" cy="571709"/>
          </a:xfrm>
        </p:grpSpPr>
        <p:sp>
          <p:nvSpPr>
            <p:cNvPr id="10" name="Content Placeholder 1">
              <a:extLst>
                <a:ext uri="{FF2B5EF4-FFF2-40B4-BE49-F238E27FC236}">
                  <a16:creationId xmlns:a16="http://schemas.microsoft.com/office/drawing/2014/main" id="{6CE5E28F-1D69-625A-889D-AE64391366A1}"/>
                </a:ext>
              </a:extLst>
            </p:cNvPr>
            <p:cNvSpPr txBox="1">
              <a:spLocks/>
            </p:cNvSpPr>
            <p:nvPr/>
          </p:nvSpPr>
          <p:spPr>
            <a:xfrm>
              <a:off x="311700" y="1864186"/>
              <a:ext cx="6328056" cy="56955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spcFirstLastPara="1" wrap="square" lIns="180000" tIns="90000" rIns="90000" bIns="900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177800" marR="0" lvl="0" indent="-1778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Pts val="1800"/>
                <a:buFont typeface="Wingdings" panose="05000000000000000000" pitchFamily="2" charset="2"/>
                <a:buChar char="§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Arial"/>
                  <a:cs typeface="Arial"/>
                  <a:sym typeface="Arial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RebrAIn streamlines complex and costly neurosurgical procedures</a:t>
              </a:r>
            </a:p>
            <a:p>
              <a:pPr marL="0" indent="0">
                <a:buNone/>
              </a:pPr>
              <a:r>
                <a:rPr lang="en-US" dirty="0"/>
                <a:t>making them accessible to more patients worldwide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73BD441-9520-666B-48EA-68A5AEBA7B2B}"/>
                </a:ext>
              </a:extLst>
            </p:cNvPr>
            <p:cNvSpPr txBox="1">
              <a:spLocks/>
            </p:cNvSpPr>
            <p:nvPr/>
          </p:nvSpPr>
          <p:spPr>
            <a:xfrm>
              <a:off x="311700" y="1866339"/>
              <a:ext cx="90000" cy="569556"/>
            </a:xfrm>
            <a:custGeom>
              <a:avLst/>
              <a:gdLst>
                <a:gd name="connsiteX0" fmla="*/ 0 w 126000"/>
                <a:gd name="connsiteY0" fmla="*/ 0 h 569556"/>
                <a:gd name="connsiteX1" fmla="*/ 126000 w 126000"/>
                <a:gd name="connsiteY1" fmla="*/ 0 h 569556"/>
                <a:gd name="connsiteX2" fmla="*/ 126000 w 126000"/>
                <a:gd name="connsiteY2" fmla="*/ 569556 h 569556"/>
                <a:gd name="connsiteX3" fmla="*/ 0 w 126000"/>
                <a:gd name="connsiteY3" fmla="*/ 569556 h 56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00" h="569556">
                  <a:moveTo>
                    <a:pt x="0" y="0"/>
                  </a:moveTo>
                  <a:lnTo>
                    <a:pt x="126000" y="0"/>
                  </a:lnTo>
                  <a:lnTo>
                    <a:pt x="126000" y="569556"/>
                  </a:lnTo>
                  <a:lnTo>
                    <a:pt x="0" y="56955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  <a:effectLst/>
          </p:spPr>
          <p:txBody>
            <a:bodyPr spcFirstLastPara="1" wrap="square" lIns="270000" tIns="90000" rIns="90000" bIns="900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177800" marR="0" lvl="0" indent="-1778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Pts val="1800"/>
                <a:buFont typeface="Wingdings" panose="05000000000000000000" pitchFamily="2" charset="2"/>
                <a:buChar char="§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Arial"/>
                  <a:cs typeface="Arial"/>
                  <a:sym typeface="Arial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>
                <a:buFont typeface="Wingdings" panose="05000000000000000000" pitchFamily="2" charset="2"/>
                <a:buNone/>
              </a:pPr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915431-5AB6-CEB9-06F4-6F594A6F8464}"/>
              </a:ext>
            </a:extLst>
          </p:cNvPr>
          <p:cNvGrpSpPr/>
          <p:nvPr/>
        </p:nvGrpSpPr>
        <p:grpSpPr>
          <a:xfrm>
            <a:off x="311700" y="2575897"/>
            <a:ext cx="4817861" cy="569556"/>
            <a:chOff x="311700" y="2575897"/>
            <a:chExt cx="4817861" cy="569556"/>
          </a:xfrm>
        </p:grpSpPr>
        <p:sp>
          <p:nvSpPr>
            <p:cNvPr id="6" name="Content Placeholder 1">
              <a:extLst>
                <a:ext uri="{FF2B5EF4-FFF2-40B4-BE49-F238E27FC236}">
                  <a16:creationId xmlns:a16="http://schemas.microsoft.com/office/drawing/2014/main" id="{291CF819-A548-66C8-B620-F669A4C5A5B5}"/>
                </a:ext>
              </a:extLst>
            </p:cNvPr>
            <p:cNvSpPr txBox="1">
              <a:spLocks/>
            </p:cNvSpPr>
            <p:nvPr/>
          </p:nvSpPr>
          <p:spPr>
            <a:xfrm>
              <a:off x="311700" y="2575897"/>
              <a:ext cx="4817861" cy="56955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spcFirstLastPara="1" wrap="square" lIns="180000" tIns="90000" rIns="90000" bIns="900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177800" marR="0" lvl="0" indent="-1778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Pts val="1800"/>
                <a:buFont typeface="Wingdings" panose="05000000000000000000" pitchFamily="2" charset="2"/>
                <a:buChar char="§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Arial"/>
                  <a:cs typeface="Arial"/>
                  <a:sym typeface="Arial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RebrAIn has gathered a seasoned and committed</a:t>
              </a:r>
              <a:br>
                <a:rPr lang="en-US" dirty="0"/>
              </a:br>
              <a:r>
                <a:rPr lang="en-US" dirty="0"/>
                <a:t>team with all the expertise needed for success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C2DA601-CF8E-9120-F1AC-2E0B6F68E49D}"/>
                </a:ext>
              </a:extLst>
            </p:cNvPr>
            <p:cNvSpPr txBox="1">
              <a:spLocks/>
            </p:cNvSpPr>
            <p:nvPr/>
          </p:nvSpPr>
          <p:spPr>
            <a:xfrm>
              <a:off x="311700" y="2575897"/>
              <a:ext cx="90000" cy="569556"/>
            </a:xfrm>
            <a:custGeom>
              <a:avLst/>
              <a:gdLst>
                <a:gd name="connsiteX0" fmla="*/ 0 w 126000"/>
                <a:gd name="connsiteY0" fmla="*/ 0 h 569556"/>
                <a:gd name="connsiteX1" fmla="*/ 126000 w 126000"/>
                <a:gd name="connsiteY1" fmla="*/ 0 h 569556"/>
                <a:gd name="connsiteX2" fmla="*/ 126000 w 126000"/>
                <a:gd name="connsiteY2" fmla="*/ 569556 h 569556"/>
                <a:gd name="connsiteX3" fmla="*/ 0 w 126000"/>
                <a:gd name="connsiteY3" fmla="*/ 569556 h 56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00" h="569556">
                  <a:moveTo>
                    <a:pt x="0" y="0"/>
                  </a:moveTo>
                  <a:lnTo>
                    <a:pt x="126000" y="0"/>
                  </a:lnTo>
                  <a:lnTo>
                    <a:pt x="126000" y="569556"/>
                  </a:lnTo>
                  <a:lnTo>
                    <a:pt x="0" y="56955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  <a:effectLst/>
          </p:spPr>
          <p:txBody>
            <a:bodyPr spcFirstLastPara="1" wrap="square" lIns="270000" tIns="90000" rIns="90000" bIns="900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177800" marR="0" lvl="0" indent="-1778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Pts val="1800"/>
                <a:buFont typeface="Wingdings" panose="05000000000000000000" pitchFamily="2" charset="2"/>
                <a:buChar char="§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Arial"/>
                  <a:cs typeface="Arial"/>
                  <a:sym typeface="Arial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>
                <a:buFont typeface="Wingdings" panose="05000000000000000000" pitchFamily="2" charset="2"/>
                <a:buNone/>
              </a:pPr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F63A6F-6744-3DD7-DE2F-B90189807A87}"/>
              </a:ext>
            </a:extLst>
          </p:cNvPr>
          <p:cNvGrpSpPr/>
          <p:nvPr/>
        </p:nvGrpSpPr>
        <p:grpSpPr>
          <a:xfrm>
            <a:off x="311700" y="3999319"/>
            <a:ext cx="3651762" cy="570917"/>
            <a:chOff x="311700" y="3999319"/>
            <a:chExt cx="3651762" cy="570917"/>
          </a:xfrm>
        </p:grpSpPr>
        <p:sp>
          <p:nvSpPr>
            <p:cNvPr id="8" name="Content Placeholder 1">
              <a:extLst>
                <a:ext uri="{FF2B5EF4-FFF2-40B4-BE49-F238E27FC236}">
                  <a16:creationId xmlns:a16="http://schemas.microsoft.com/office/drawing/2014/main" id="{A37018CB-EFD7-5A20-3B8E-F7140FDFFFF4}"/>
                </a:ext>
              </a:extLst>
            </p:cNvPr>
            <p:cNvSpPr txBox="1">
              <a:spLocks/>
            </p:cNvSpPr>
            <p:nvPr/>
          </p:nvSpPr>
          <p:spPr>
            <a:xfrm>
              <a:off x="311700" y="3999319"/>
              <a:ext cx="3651762" cy="56955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spcFirstLastPara="1" wrap="square" lIns="180000" tIns="90000" rIns="90000" bIns="900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177800" marR="0" lvl="0" indent="-1778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Pts val="1800"/>
                <a:buFont typeface="Wingdings" panose="05000000000000000000" pitchFamily="2" charset="2"/>
                <a:buChar char="§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Arial"/>
                  <a:cs typeface="Arial"/>
                  <a:sym typeface="Arial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RebrAIn has successfully raised €4M</a:t>
              </a:r>
            </a:p>
            <a:p>
              <a:pPr marL="0" indent="0">
                <a:buNone/>
              </a:pPr>
              <a:r>
                <a:rPr lang="en-US" dirty="0"/>
                <a:t>and has multiple investors on board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633B634-D733-F272-B826-2DBDD5CFE98F}"/>
                </a:ext>
              </a:extLst>
            </p:cNvPr>
            <p:cNvSpPr txBox="1">
              <a:spLocks/>
            </p:cNvSpPr>
            <p:nvPr/>
          </p:nvSpPr>
          <p:spPr>
            <a:xfrm>
              <a:off x="311700" y="4000680"/>
              <a:ext cx="90000" cy="569556"/>
            </a:xfrm>
            <a:custGeom>
              <a:avLst/>
              <a:gdLst>
                <a:gd name="connsiteX0" fmla="*/ 0 w 126000"/>
                <a:gd name="connsiteY0" fmla="*/ 0 h 569556"/>
                <a:gd name="connsiteX1" fmla="*/ 126000 w 126000"/>
                <a:gd name="connsiteY1" fmla="*/ 0 h 569556"/>
                <a:gd name="connsiteX2" fmla="*/ 126000 w 126000"/>
                <a:gd name="connsiteY2" fmla="*/ 569556 h 569556"/>
                <a:gd name="connsiteX3" fmla="*/ 0 w 126000"/>
                <a:gd name="connsiteY3" fmla="*/ 569556 h 56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00" h="569556">
                  <a:moveTo>
                    <a:pt x="0" y="0"/>
                  </a:moveTo>
                  <a:lnTo>
                    <a:pt x="126000" y="0"/>
                  </a:lnTo>
                  <a:lnTo>
                    <a:pt x="126000" y="569556"/>
                  </a:lnTo>
                  <a:lnTo>
                    <a:pt x="0" y="56955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  <a:effectLst/>
          </p:spPr>
          <p:txBody>
            <a:bodyPr spcFirstLastPara="1" wrap="square" lIns="270000" tIns="90000" rIns="90000" bIns="900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177800" marR="0" lvl="0" indent="-1778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Pts val="1800"/>
                <a:buFont typeface="Wingdings" panose="05000000000000000000" pitchFamily="2" charset="2"/>
                <a:buChar char="§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Arial"/>
                  <a:cs typeface="Arial"/>
                  <a:sym typeface="Arial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>
                <a:buFont typeface="Wingdings" panose="05000000000000000000" pitchFamily="2" charset="2"/>
                <a:buNone/>
              </a:pPr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FA22E4B-6AEA-8D5F-B50C-CDBEEBE3A3BE}"/>
              </a:ext>
            </a:extLst>
          </p:cNvPr>
          <p:cNvGrpSpPr/>
          <p:nvPr/>
        </p:nvGrpSpPr>
        <p:grpSpPr>
          <a:xfrm>
            <a:off x="311699" y="3287608"/>
            <a:ext cx="3122877" cy="569556"/>
            <a:chOff x="311699" y="3287608"/>
            <a:chExt cx="3122877" cy="569556"/>
          </a:xfrm>
        </p:grpSpPr>
        <p:sp>
          <p:nvSpPr>
            <p:cNvPr id="7" name="Content Placeholder 1">
              <a:extLst>
                <a:ext uri="{FF2B5EF4-FFF2-40B4-BE49-F238E27FC236}">
                  <a16:creationId xmlns:a16="http://schemas.microsoft.com/office/drawing/2014/main" id="{3B672990-6053-7E12-BFC2-AF73A3E8E7C7}"/>
                </a:ext>
              </a:extLst>
            </p:cNvPr>
            <p:cNvSpPr txBox="1">
              <a:spLocks/>
            </p:cNvSpPr>
            <p:nvPr/>
          </p:nvSpPr>
          <p:spPr>
            <a:xfrm>
              <a:off x="311699" y="3287608"/>
              <a:ext cx="3122877" cy="56955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spcFirstLastPara="1" wrap="square" lIns="180000" tIns="90000" rIns="90000" bIns="900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177800" marR="0" lvl="0" indent="-1778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Pts val="1800"/>
                <a:buFont typeface="Wingdings" panose="05000000000000000000" pitchFamily="2" charset="2"/>
                <a:buChar char="§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Arial"/>
                  <a:cs typeface="Arial"/>
                  <a:sym typeface="Arial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RebrAIn has a solid IP strategy</a:t>
              </a:r>
            </a:p>
            <a:p>
              <a:pPr marL="0" indent="0">
                <a:buNone/>
              </a:pPr>
              <a:r>
                <a:rPr lang="en-US" dirty="0"/>
                <a:t>with patents and know-how.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4B37C3B-A7BB-FBBA-F97B-C939B47390DA}"/>
                </a:ext>
              </a:extLst>
            </p:cNvPr>
            <p:cNvSpPr txBox="1">
              <a:spLocks/>
            </p:cNvSpPr>
            <p:nvPr/>
          </p:nvSpPr>
          <p:spPr>
            <a:xfrm>
              <a:off x="311700" y="3287608"/>
              <a:ext cx="90000" cy="569556"/>
            </a:xfrm>
            <a:custGeom>
              <a:avLst/>
              <a:gdLst>
                <a:gd name="connsiteX0" fmla="*/ 0 w 126000"/>
                <a:gd name="connsiteY0" fmla="*/ 0 h 569556"/>
                <a:gd name="connsiteX1" fmla="*/ 126000 w 126000"/>
                <a:gd name="connsiteY1" fmla="*/ 0 h 569556"/>
                <a:gd name="connsiteX2" fmla="*/ 126000 w 126000"/>
                <a:gd name="connsiteY2" fmla="*/ 569556 h 569556"/>
                <a:gd name="connsiteX3" fmla="*/ 0 w 126000"/>
                <a:gd name="connsiteY3" fmla="*/ 569556 h 56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00" h="569556">
                  <a:moveTo>
                    <a:pt x="0" y="0"/>
                  </a:moveTo>
                  <a:lnTo>
                    <a:pt x="126000" y="0"/>
                  </a:lnTo>
                  <a:lnTo>
                    <a:pt x="126000" y="569556"/>
                  </a:lnTo>
                  <a:lnTo>
                    <a:pt x="0" y="56955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  <a:effectLst/>
          </p:spPr>
          <p:txBody>
            <a:bodyPr spcFirstLastPara="1" wrap="square" lIns="270000" tIns="90000" rIns="90000" bIns="900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177800" marR="0" lvl="0" indent="-1778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Pts val="1800"/>
                <a:buFont typeface="Wingdings" panose="05000000000000000000" pitchFamily="2" charset="2"/>
                <a:buChar char="§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Arial"/>
                  <a:cs typeface="Arial"/>
                  <a:sym typeface="Arial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>
                <a:buFont typeface="Wingdings" panose="05000000000000000000" pitchFamily="2" charset="2"/>
                <a:buNone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74669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2559C8-4490-DBA2-72A7-C1D45B026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>
                <a:latin typeface="+mj-lt"/>
              </a:rPr>
              <a:t>RebrAIn at a glance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5CDD56CC-F6B1-151B-7156-4F93F5F3D19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9334" y="3259035"/>
            <a:ext cx="2332966" cy="1309840"/>
          </a:xfrm>
        </p:spPr>
        <p:txBody>
          <a:bodyPr anchor="b" anchorCtr="0">
            <a:noAutofit/>
          </a:bodyPr>
          <a:lstStyle/>
          <a:p>
            <a:pPr marL="90000" indent="-90000">
              <a:spcBef>
                <a:spcPts val="300"/>
              </a:spcBef>
              <a:buSzPct val="100000"/>
            </a:pPr>
            <a:r>
              <a:rPr lang="en-US" sz="800" b="1" noProof="1">
                <a:latin typeface="+mj-lt"/>
              </a:rPr>
              <a:t>SaaS</a:t>
            </a:r>
            <a:r>
              <a:rPr lang="en-US" sz="800" noProof="1">
                <a:latin typeface="+mj-lt"/>
              </a:rPr>
              <a:t> (HDS, GDPR, HIPAA compliant)</a:t>
            </a:r>
          </a:p>
          <a:p>
            <a:pPr marL="90000" indent="-90000">
              <a:spcBef>
                <a:spcPts val="300"/>
              </a:spcBef>
              <a:buSzPct val="100000"/>
            </a:pPr>
            <a:r>
              <a:rPr lang="en-US" sz="800" b="1" noProof="1">
                <a:latin typeface="+mj-lt"/>
              </a:rPr>
              <a:t>CE marking &amp; FDA </a:t>
            </a:r>
            <a:r>
              <a:rPr lang="en-US" sz="800" noProof="1">
                <a:latin typeface="+mj-lt"/>
              </a:rPr>
              <a:t>510(k) clearance </a:t>
            </a:r>
          </a:p>
          <a:p>
            <a:pPr marL="90000" indent="-90000">
              <a:spcBef>
                <a:spcPts val="300"/>
              </a:spcBef>
              <a:buSzPct val="100000"/>
            </a:pPr>
            <a:r>
              <a:rPr lang="en-US" sz="800" b="1" noProof="1">
                <a:latin typeface="+mj-lt"/>
              </a:rPr>
              <a:t>ISO</a:t>
            </a:r>
            <a:r>
              <a:rPr lang="en-US" sz="800" noProof="1">
                <a:latin typeface="+mj-lt"/>
              </a:rPr>
              <a:t> 13485 </a:t>
            </a:r>
          </a:p>
          <a:p>
            <a:pPr marL="90000" indent="-90000">
              <a:spcBef>
                <a:spcPts val="300"/>
              </a:spcBef>
              <a:buSzPct val="100000"/>
            </a:pPr>
            <a:r>
              <a:rPr lang="en-US" sz="800" b="1" noProof="1">
                <a:latin typeface="+mj-lt"/>
              </a:rPr>
              <a:t>WW Patent </a:t>
            </a:r>
            <a:r>
              <a:rPr lang="en-US" sz="800" noProof="1">
                <a:latin typeface="+mj-lt"/>
              </a:rPr>
              <a:t>coverage</a:t>
            </a:r>
          </a:p>
          <a:p>
            <a:pPr marL="90000" indent="-90000">
              <a:spcBef>
                <a:spcPts val="300"/>
              </a:spcBef>
              <a:buSzPct val="100000"/>
            </a:pPr>
            <a:r>
              <a:rPr lang="en-US" sz="800" b="1" noProof="1">
                <a:latin typeface="+mj-lt"/>
              </a:rPr>
              <a:t>+600</a:t>
            </a:r>
            <a:r>
              <a:rPr lang="en-US" sz="800" b="1" baseline="30000" noProof="1">
                <a:latin typeface="+mj-lt"/>
              </a:rPr>
              <a:t>th</a:t>
            </a:r>
            <a:r>
              <a:rPr lang="en-US" sz="800" b="1" noProof="1">
                <a:latin typeface="+mj-lt"/>
              </a:rPr>
              <a:t>+</a:t>
            </a:r>
            <a:r>
              <a:rPr lang="en-US" sz="800" noProof="1">
                <a:latin typeface="+mj-lt"/>
              </a:rPr>
              <a:t> Targeting performed</a:t>
            </a:r>
          </a:p>
          <a:p>
            <a:pPr marL="90000" indent="-90000">
              <a:spcBef>
                <a:spcPts val="300"/>
              </a:spcBef>
              <a:buSzPct val="100000"/>
            </a:pPr>
            <a:r>
              <a:rPr lang="en-US" sz="800" b="1" noProof="1">
                <a:latin typeface="+mj-lt"/>
              </a:rPr>
              <a:t>60 centres </a:t>
            </a:r>
            <a:r>
              <a:rPr lang="en-US" sz="800" noProof="1">
                <a:latin typeface="+mj-lt"/>
              </a:rPr>
              <a:t>in test WW</a:t>
            </a:r>
          </a:p>
          <a:p>
            <a:pPr marL="90000" indent="-90000">
              <a:spcBef>
                <a:spcPts val="300"/>
              </a:spcBef>
              <a:buSzPct val="100000"/>
            </a:pPr>
            <a:r>
              <a:rPr lang="en-US" sz="800" b="1" noProof="1">
                <a:latin typeface="+mj-lt"/>
              </a:rPr>
              <a:t>Publishing the phase 2 </a:t>
            </a:r>
            <a:r>
              <a:rPr lang="en-US" sz="800" noProof="1">
                <a:latin typeface="+mj-lt"/>
              </a:rPr>
              <a:t>trial DBS on ET</a:t>
            </a:r>
          </a:p>
          <a:p>
            <a:pPr marL="90000" indent="-90000">
              <a:spcBef>
                <a:spcPts val="300"/>
              </a:spcBef>
              <a:buSzPct val="100000"/>
            </a:pPr>
            <a:r>
              <a:rPr lang="en-US" sz="800" b="1" noProof="1">
                <a:latin typeface="+mj-lt"/>
              </a:rPr>
              <a:t>Clinical trials in Phase 3</a:t>
            </a:r>
            <a:r>
              <a:rPr lang="en-US" sz="800" noProof="1">
                <a:latin typeface="+mj-lt"/>
              </a:rPr>
              <a:t> on DBS PD recruitment completed  &amp; on radiosurgery on ET (pending IRB)</a:t>
            </a:r>
          </a:p>
        </p:txBody>
      </p:sp>
      <p:sp>
        <p:nvSpPr>
          <p:cNvPr id="8" name="Google Shape;73;g2b38fc72a24_1_10">
            <a:extLst>
              <a:ext uri="{FF2B5EF4-FFF2-40B4-BE49-F238E27FC236}">
                <a16:creationId xmlns:a16="http://schemas.microsoft.com/office/drawing/2014/main" id="{8EC8E5B0-9CE8-63CF-815F-6ABCD5C2C5B8}"/>
              </a:ext>
            </a:extLst>
          </p:cNvPr>
          <p:cNvSpPr txBox="1"/>
          <p:nvPr/>
        </p:nvSpPr>
        <p:spPr>
          <a:xfrm>
            <a:off x="311699" y="1152475"/>
            <a:ext cx="5228912" cy="1240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noProof="1">
                <a:latin typeface="+mj-lt"/>
              </a:rPr>
              <a:t>RebrAIn </a:t>
            </a:r>
            <a:r>
              <a:rPr lang="en-US" sz="1200" noProof="1">
                <a:latin typeface="+mj-lt"/>
              </a:rPr>
              <a:t>is a </a:t>
            </a:r>
            <a:r>
              <a:rPr lang="en-US" sz="1200" b="1" noProof="1">
                <a:latin typeface="+mj-lt"/>
              </a:rPr>
              <a:t>spin-off </a:t>
            </a:r>
            <a:r>
              <a:rPr lang="en-US" sz="1200" noProof="1">
                <a:latin typeface="+mj-lt"/>
              </a:rPr>
              <a:t>of the </a:t>
            </a:r>
            <a:r>
              <a:rPr lang="en-US" sz="1200" b="1" noProof="1">
                <a:latin typeface="+mj-lt"/>
              </a:rPr>
              <a:t>University Hospital of Bordeaux </a:t>
            </a:r>
            <a:r>
              <a:rPr lang="en-US" sz="1200" noProof="1">
                <a:latin typeface="+mj-lt"/>
              </a:rPr>
              <a:t>and the </a:t>
            </a:r>
            <a:r>
              <a:rPr lang="en-US" sz="1200" b="1" noProof="1">
                <a:latin typeface="+mj-lt"/>
              </a:rPr>
              <a:t>INRIA</a:t>
            </a:r>
            <a:r>
              <a:rPr lang="en-US" sz="1200" noProof="1">
                <a:latin typeface="+mj-lt"/>
              </a:rPr>
              <a:t>, created by Professor </a:t>
            </a:r>
            <a:r>
              <a:rPr lang="en-US" sz="1200" b="1" noProof="1">
                <a:latin typeface="+mj-lt"/>
              </a:rPr>
              <a:t>Emmanuel Cuny</a:t>
            </a:r>
            <a:r>
              <a:rPr lang="en-US" sz="1200" noProof="1">
                <a:latin typeface="+mj-lt"/>
              </a:rPr>
              <a:t>, Neurosurgeon, and Professor </a:t>
            </a:r>
            <a:r>
              <a:rPr lang="en-US" sz="1200" b="1" noProof="1">
                <a:latin typeface="+mj-lt"/>
              </a:rPr>
              <a:t>Nejib Zemzemi</a:t>
            </a:r>
            <a:r>
              <a:rPr lang="en-US" sz="1200" noProof="1">
                <a:latin typeface="+mj-lt"/>
              </a:rPr>
              <a:t>, Researcher at Inria in Applied Mathematics, after 10 years of academic research and 2 thesis.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noProof="1">
                <a:latin typeface="+mj-lt"/>
              </a:rPr>
              <a:t>RebrAIn’s Service,</a:t>
            </a:r>
            <a:r>
              <a:rPr lang="en-US" sz="1200" noProof="1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noProof="1">
                <a:latin typeface="+mj-lt"/>
              </a:rPr>
              <a:t>a </a:t>
            </a:r>
            <a:r>
              <a:rPr lang="en-US" sz="1200" b="1" noProof="1">
                <a:latin typeface="+mj-lt"/>
              </a:rPr>
              <a:t>best-in-class</a:t>
            </a:r>
            <a:r>
              <a:rPr lang="en-US" sz="1200" noProof="1">
                <a:latin typeface="+mj-lt"/>
              </a:rPr>
              <a:t> AI-driven solution to </a:t>
            </a:r>
            <a:r>
              <a:rPr lang="en-US" sz="1200" b="1" noProof="1">
                <a:latin typeface="+mj-lt"/>
              </a:rPr>
              <a:t>streamline complex, patient-specific neurosurgery</a:t>
            </a:r>
            <a:r>
              <a:rPr lang="en-US" sz="1200" noProof="1">
                <a:latin typeface="+mj-lt"/>
              </a:rPr>
              <a:t> with </a:t>
            </a:r>
            <a:r>
              <a:rPr lang="en-US" sz="1200" b="1" noProof="1">
                <a:latin typeface="+mj-lt"/>
              </a:rPr>
              <a:t>faster</a:t>
            </a:r>
            <a:r>
              <a:rPr lang="en-US" sz="1200" noProof="1">
                <a:latin typeface="+mj-lt"/>
              </a:rPr>
              <a:t>, </a:t>
            </a:r>
            <a:r>
              <a:rPr lang="en-US" sz="1200" b="1" noProof="1">
                <a:latin typeface="+mj-lt"/>
              </a:rPr>
              <a:t>simpler</a:t>
            </a:r>
            <a:br>
              <a:rPr lang="en-US" sz="1200" noProof="1">
                <a:latin typeface="+mj-lt"/>
              </a:rPr>
            </a:br>
            <a:r>
              <a:rPr lang="en-US" sz="1200" noProof="1">
                <a:latin typeface="+mj-lt"/>
              </a:rPr>
              <a:t>and </a:t>
            </a:r>
            <a:r>
              <a:rPr lang="en-US" sz="1200" b="1" noProof="1">
                <a:latin typeface="+mj-lt"/>
              </a:rPr>
              <a:t>safer</a:t>
            </a:r>
            <a:r>
              <a:rPr lang="en-US" sz="1200" noProof="1">
                <a:latin typeface="+mj-lt"/>
              </a:rPr>
              <a:t> treatment using </a:t>
            </a:r>
            <a:r>
              <a:rPr lang="en-US" sz="1200" b="1" noProof="1">
                <a:latin typeface="+mj-lt"/>
              </a:rPr>
              <a:t>augmented neuromodulation planning</a:t>
            </a:r>
            <a:r>
              <a:rPr lang="en-US" sz="1200" noProof="1">
                <a:latin typeface="+mj-lt"/>
              </a:rPr>
              <a:t>.</a:t>
            </a:r>
            <a:endParaRPr lang="en-US" sz="1200" dirty="0">
              <a:solidFill>
                <a:schemeClr val="tx1"/>
              </a:solidFill>
              <a:latin typeface="+mj-lt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2"/>
                </a:ext>
              </a:extLst>
            </a:endParaRPr>
          </a:p>
        </p:txBody>
      </p:sp>
      <p:sp>
        <p:nvSpPr>
          <p:cNvPr id="18" name="Google Shape;73;g2b38fc72a24_1_10">
            <a:extLst>
              <a:ext uri="{FF2B5EF4-FFF2-40B4-BE49-F238E27FC236}">
                <a16:creationId xmlns:a16="http://schemas.microsoft.com/office/drawing/2014/main" id="{E4F4B22B-AD60-DDD3-5D4C-4EDE5D412B88}"/>
              </a:ext>
            </a:extLst>
          </p:cNvPr>
          <p:cNvSpPr txBox="1"/>
          <p:nvPr/>
        </p:nvSpPr>
        <p:spPr>
          <a:xfrm>
            <a:off x="311700" y="2511855"/>
            <a:ext cx="5228912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0000" tIns="90000" rIns="90000" bIns="90000" anchor="ctr" anchorCtr="0">
            <a:noAutofit/>
          </a:bodyPr>
          <a:lstStyle/>
          <a:p>
            <a:pPr marL="90000" lvl="0" indent="-90000" algn="l" rtl="0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bg1"/>
              </a:buClr>
              <a:buSzPts val="900"/>
              <a:buFont typeface="Wingdings" panose="05000000000000000000" pitchFamily="2" charset="2"/>
              <a:buChar char="§"/>
            </a:pPr>
            <a:r>
              <a:rPr lang="en-GB" sz="1000" b="1" dirty="0">
                <a:solidFill>
                  <a:schemeClr val="bg1"/>
                </a:solidFill>
                <a:latin typeface="+mj-lt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Revolutionising the traditional approach </a:t>
            </a:r>
            <a:r>
              <a:rPr lang="en-GB" sz="1000" dirty="0">
                <a:solidFill>
                  <a:schemeClr val="bg1"/>
                </a:solidFill>
                <a:latin typeface="+mj-lt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by combining advanced algorithms and best-in-class medical data,</a:t>
            </a:r>
            <a:endParaRPr lang="en-GB" sz="1000" dirty="0">
              <a:solidFill>
                <a:schemeClr val="bg1"/>
              </a:solidFill>
              <a:latin typeface="+mj-lt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</a:ext>
              </a:extLst>
            </a:endParaRPr>
          </a:p>
          <a:p>
            <a:pPr marL="90000" lvl="0" indent="-90000" algn="l" rtl="0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bg1"/>
              </a:buClr>
              <a:buSzPts val="900"/>
              <a:buFont typeface="Wingdings" panose="05000000000000000000" pitchFamily="2" charset="2"/>
              <a:buChar char="§"/>
            </a:pPr>
            <a:r>
              <a:rPr lang="en-GB" sz="1000" b="1" dirty="0">
                <a:solidFill>
                  <a:schemeClr val="bg1"/>
                </a:solidFill>
                <a:latin typeface="+mj-lt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Improve patient outcomes </a:t>
            </a:r>
            <a:r>
              <a:rPr lang="en-GB" sz="1000" dirty="0">
                <a:solidFill>
                  <a:schemeClr val="bg1"/>
                </a:solidFill>
                <a:latin typeface="+mj-lt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with precision-guided therapies,</a:t>
            </a:r>
            <a:endParaRPr lang="en-GB" sz="1000" dirty="0">
              <a:solidFill>
                <a:schemeClr val="bg1"/>
              </a:solidFill>
              <a:latin typeface="+mj-lt"/>
              <a:extLst>
                <a:ext uri="http://customooxmlschemas.google.com/">
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</a:ext>
              </a:extLst>
            </a:endParaRPr>
          </a:p>
          <a:p>
            <a:pPr marL="90000" lvl="0" indent="-90000" algn="l" rtl="0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bg1"/>
              </a:buClr>
              <a:buSzPts val="900"/>
              <a:buFont typeface="Wingdings" panose="05000000000000000000" pitchFamily="2" charset="2"/>
              <a:buChar char="§"/>
            </a:pPr>
            <a:r>
              <a:rPr lang="en-GB" sz="1000" b="1" dirty="0">
                <a:solidFill>
                  <a:schemeClr val="bg1"/>
                </a:solidFill>
                <a:latin typeface="+mj-lt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Democratise access </a:t>
            </a:r>
            <a:r>
              <a:rPr lang="en-GB" sz="1000" dirty="0">
                <a:solidFill>
                  <a:schemeClr val="bg1"/>
                </a:solidFill>
                <a:latin typeface="+mj-lt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to cutting-edge </a:t>
            </a:r>
            <a:r>
              <a:rPr lang="en-US" sz="1000" dirty="0">
                <a:solidFill>
                  <a:schemeClr val="bg1"/>
                </a:solidFill>
                <a:latin typeface="+mj-lt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neurological care for more patients, more diseases, in more medical centers, by more doctors,</a:t>
            </a:r>
          </a:p>
          <a:p>
            <a:pPr marL="90000" lvl="0" indent="-90000" algn="l" rtl="0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bg1"/>
              </a:buClr>
              <a:buSzPts val="900"/>
              <a:buFont typeface="Wingdings" panose="05000000000000000000" pitchFamily="2" charset="2"/>
              <a:buChar char="§"/>
            </a:pPr>
            <a:r>
              <a:rPr lang="en-GB" sz="1000" b="1" dirty="0">
                <a:solidFill>
                  <a:schemeClr val="bg1"/>
                </a:solidFill>
                <a:latin typeface="+mj-lt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Leveraging SaaS technology </a:t>
            </a:r>
            <a:r>
              <a:rPr lang="en-GB" sz="1000" dirty="0">
                <a:solidFill>
                  <a:schemeClr val="bg1"/>
                </a:solidFill>
                <a:latin typeface="+mj-lt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to bring clinical excellence</a:t>
            </a:r>
            <a:endParaRPr lang="en-GB" sz="1000" dirty="0">
              <a:solidFill>
                <a:schemeClr val="bg1"/>
              </a:solidFill>
              <a:latin typeface="+mj-lt"/>
              <a:extLst>
                <a:ext uri="http://customooxmlschemas.google.com/">
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</a:ext>
              </a:extLst>
            </a:endParaRPr>
          </a:p>
          <a:p>
            <a:pPr marL="90000" lvl="0" indent="-90000" algn="l" rtl="0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bg1"/>
              </a:buClr>
              <a:buSzPts val="900"/>
              <a:buFont typeface="Wingdings" panose="05000000000000000000" pitchFamily="2" charset="2"/>
              <a:buChar char="§"/>
            </a:pPr>
            <a:r>
              <a:rPr lang="en-GB" sz="1000" b="1" dirty="0">
                <a:solidFill>
                  <a:schemeClr val="bg1"/>
                </a:solidFill>
                <a:latin typeface="+mj-lt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Neuromodulation market change paradigm </a:t>
            </a:r>
            <a:r>
              <a:rPr lang="en-GB" sz="1000" dirty="0">
                <a:solidFill>
                  <a:schemeClr val="bg1"/>
                </a:solidFill>
                <a:latin typeface="+mj-lt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from 1% to 10% patient treated</a:t>
            </a:r>
            <a:endParaRPr lang="en-US" sz="1000" dirty="0">
              <a:solidFill>
                <a:schemeClr val="bg1"/>
              </a:solidFill>
              <a:latin typeface="+mj-lt"/>
              <a:extLst>
                <a:ext uri="http://customooxmlschemas.google.com/">
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</a:ext>
              </a:extLst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7F3FFF-3B17-C882-E72A-CC5703340921}"/>
              </a:ext>
            </a:extLst>
          </p:cNvPr>
          <p:cNvGrpSpPr/>
          <p:nvPr/>
        </p:nvGrpSpPr>
        <p:grpSpPr>
          <a:xfrm>
            <a:off x="5844299" y="2511855"/>
            <a:ext cx="2988000" cy="612000"/>
            <a:chOff x="5844299" y="2603075"/>
            <a:chExt cx="2988000" cy="612000"/>
          </a:xfrm>
        </p:grpSpPr>
        <p:sp>
          <p:nvSpPr>
            <p:cNvPr id="7" name="Google Shape;303;g2b8fc98c10e_0_4">
              <a:extLst>
                <a:ext uri="{FF2B5EF4-FFF2-40B4-BE49-F238E27FC236}">
                  <a16:creationId xmlns:a16="http://schemas.microsoft.com/office/drawing/2014/main" id="{8DF2891F-26AF-248B-79C4-01375302E30D}"/>
                </a:ext>
              </a:extLst>
            </p:cNvPr>
            <p:cNvSpPr txBox="1"/>
            <p:nvPr/>
          </p:nvSpPr>
          <p:spPr>
            <a:xfrm>
              <a:off x="5844299" y="2603075"/>
              <a:ext cx="2988000" cy="61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>
              <a:outerShdw blurRad="254000" algn="c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720000" tIns="91425" rIns="91425" bIns="91425" anchor="ctr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fr" sz="1100" b="1" i="0" u="none" strike="noStrike" cap="none" dirty="0">
                  <a:solidFill>
                    <a:schemeClr val="tx1"/>
                  </a:solidFill>
                  <a:latin typeface="+mj-lt"/>
                  <a:ea typeface="Arial"/>
                  <a:cs typeface="Arial"/>
                  <a:sym typeface="Arial"/>
                </a:rPr>
                <a:t>David Caumartin</a:t>
              </a:r>
              <a:endParaRPr sz="1100" b="1" i="0" u="none" strike="noStrike" cap="none" dirty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endParaRPr>
            </a:p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800" b="0" i="0" u="none" strike="noStrike" cap="none" spc="-50" dirty="0">
                  <a:solidFill>
                    <a:schemeClr val="tx1"/>
                  </a:solidFill>
                  <a:latin typeface="+mj-lt"/>
                  <a:ea typeface="Arial"/>
                  <a:cs typeface="Arial"/>
                  <a:sym typeface="Arial"/>
                </a:rPr>
                <a:t>Public Company CEO, Global P&amp; L., VP France Biotech, EIT Health Advisor, FUS Sr. Partner</a:t>
              </a:r>
            </a:p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" sz="800" b="1" i="0" u="none" strike="noStrike" cap="none" dirty="0">
                  <a:solidFill>
                    <a:schemeClr val="tx1"/>
                  </a:solidFill>
                  <a:latin typeface="+mj-lt"/>
                  <a:ea typeface="Arial"/>
                  <a:cs typeface="Arial"/>
                  <a:sym typeface="Arial"/>
                </a:rPr>
                <a:t>CEO</a:t>
              </a:r>
              <a:endParaRPr sz="800" b="1" i="0" u="none" strike="noStrike" cap="none" dirty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Google Shape;304;g2b8fc98c10e_0_4">
              <a:extLst>
                <a:ext uri="{FF2B5EF4-FFF2-40B4-BE49-F238E27FC236}">
                  <a16:creationId xmlns:a16="http://schemas.microsoft.com/office/drawing/2014/main" id="{4ECCE6C5-212E-5333-91BC-D8CC78DF6A11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3"/>
            <a:srcRect l="71" r="71"/>
            <a:stretch/>
          </p:blipFill>
          <p:spPr>
            <a:xfrm>
              <a:off x="5844299" y="2603075"/>
              <a:ext cx="611137" cy="612000"/>
            </a:xfrm>
            <a:prstGeom prst="rect">
              <a:avLst/>
            </a:prstGeom>
            <a:noFill/>
            <a:ln>
              <a:noFill/>
            </a:ln>
            <a:scene3d>
              <a:camera prst="perspectiveContrastingRightFacing" fov="5100000">
                <a:rot lat="0" lon="21000000" rev="0"/>
              </a:camera>
              <a:lightRig rig="threePt" dir="t"/>
            </a:scene3d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36F8CA-A91E-6F2B-EF92-E647B7ACD6F1}"/>
              </a:ext>
            </a:extLst>
          </p:cNvPr>
          <p:cNvGrpSpPr/>
          <p:nvPr/>
        </p:nvGrpSpPr>
        <p:grpSpPr>
          <a:xfrm>
            <a:off x="5844298" y="1839464"/>
            <a:ext cx="2988000" cy="612462"/>
            <a:chOff x="5844298" y="1877775"/>
            <a:chExt cx="2988000" cy="612462"/>
          </a:xfrm>
        </p:grpSpPr>
        <p:sp>
          <p:nvSpPr>
            <p:cNvPr id="6" name="Google Shape;302;g2b8fc98c10e_0_4">
              <a:extLst>
                <a:ext uri="{FF2B5EF4-FFF2-40B4-BE49-F238E27FC236}">
                  <a16:creationId xmlns:a16="http://schemas.microsoft.com/office/drawing/2014/main" id="{79DFB4B2-CBED-8A72-20AC-5DE386915B0A}"/>
                </a:ext>
              </a:extLst>
            </p:cNvPr>
            <p:cNvSpPr txBox="1"/>
            <p:nvPr/>
          </p:nvSpPr>
          <p:spPr>
            <a:xfrm>
              <a:off x="5844298" y="1877775"/>
              <a:ext cx="2988000" cy="61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>
              <a:outerShdw blurRad="254000" algn="c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720000" tIns="91425" rIns="91425" bIns="91425" anchor="ctr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fr" sz="1100" b="1" i="0" u="none" strike="noStrike" cap="none" dirty="0">
                  <a:solidFill>
                    <a:schemeClr val="tx1"/>
                  </a:solidFill>
                  <a:latin typeface="+mj-lt"/>
                  <a:ea typeface="Arial"/>
                  <a:cs typeface="Arial"/>
                  <a:sym typeface="Arial"/>
                </a:rPr>
                <a:t>Nejib Zemzemi</a:t>
              </a:r>
              <a:endParaRPr sz="1100" b="1" i="0" u="none" strike="noStrike" cap="none" dirty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endParaRPr>
            </a:p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" sz="800" b="0" i="0" u="none" strike="noStrike" cap="none" dirty="0">
                  <a:solidFill>
                    <a:schemeClr val="tx1"/>
                  </a:solidFill>
                  <a:latin typeface="+mj-lt"/>
                  <a:ea typeface="Arial"/>
                  <a:cs typeface="Arial"/>
                  <a:sym typeface="Arial"/>
                </a:rPr>
                <a:t>Researcher at Inria; 100 Publications</a:t>
              </a:r>
              <a:br>
                <a:rPr lang="fr" sz="800" b="0" i="0" u="none" strike="noStrike" cap="none" dirty="0">
                  <a:solidFill>
                    <a:schemeClr val="tx1"/>
                  </a:solidFill>
                  <a:latin typeface="+mj-lt"/>
                  <a:ea typeface="Arial"/>
                  <a:cs typeface="Arial"/>
                  <a:sym typeface="Arial"/>
                </a:rPr>
              </a:br>
              <a:r>
                <a:rPr lang="fr" sz="800" b="0" i="0" u="none" strike="noStrike" cap="none" dirty="0">
                  <a:solidFill>
                    <a:schemeClr val="tx1"/>
                  </a:solidFill>
                  <a:latin typeface="+mj-lt"/>
                  <a:ea typeface="Arial"/>
                  <a:cs typeface="Arial"/>
                  <a:sym typeface="Arial"/>
                </a:rPr>
                <a:t>in mathematical inverse problems,</a:t>
              </a:r>
              <a:endParaRPr lang="fr" sz="800" dirty="0">
                <a:solidFill>
                  <a:schemeClr val="tx1"/>
                </a:solidFill>
                <a:latin typeface="+mj-lt"/>
              </a:endParaRPr>
            </a:p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" sz="800" b="1" i="0" u="none" strike="noStrike" cap="none" dirty="0">
                  <a:solidFill>
                    <a:schemeClr val="tx1"/>
                  </a:solidFill>
                  <a:latin typeface="+mj-lt"/>
                  <a:ea typeface="Arial"/>
                  <a:cs typeface="Arial"/>
                  <a:sym typeface="Arial"/>
                </a:rPr>
                <a:t>Co-Founder, CSO &amp; /CTO</a:t>
              </a:r>
              <a:endParaRPr sz="800" b="1" i="0" u="none" strike="noStrike" cap="none" dirty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" name="Google Shape;305;g2b8fc98c10e_0_4">
              <a:extLst>
                <a:ext uri="{FF2B5EF4-FFF2-40B4-BE49-F238E27FC236}">
                  <a16:creationId xmlns:a16="http://schemas.microsoft.com/office/drawing/2014/main" id="{3698D21B-97E3-A2A2-ECFF-6186BD5B7530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5844298" y="1878237"/>
              <a:ext cx="612000" cy="612000"/>
            </a:xfrm>
            <a:prstGeom prst="rect">
              <a:avLst/>
            </a:prstGeom>
            <a:noFill/>
            <a:ln>
              <a:noFill/>
            </a:ln>
            <a:scene3d>
              <a:camera prst="perspectiveContrastingRightFacing" fov="5100000">
                <a:rot lat="0" lon="21000000" rev="0"/>
              </a:camera>
              <a:lightRig rig="threePt" dir="t"/>
            </a:scene3d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55F63C1-BF93-C230-01B8-2A9C82F5F3B8}"/>
              </a:ext>
            </a:extLst>
          </p:cNvPr>
          <p:cNvGrpSpPr/>
          <p:nvPr/>
        </p:nvGrpSpPr>
        <p:grpSpPr>
          <a:xfrm>
            <a:off x="5844298" y="1166611"/>
            <a:ext cx="2988001" cy="612462"/>
            <a:chOff x="5844298" y="1152475"/>
            <a:chExt cx="2988001" cy="612462"/>
          </a:xfrm>
        </p:grpSpPr>
        <p:sp>
          <p:nvSpPr>
            <p:cNvPr id="5" name="Google Shape;301;g2b8fc98c10e_0_4">
              <a:extLst>
                <a:ext uri="{FF2B5EF4-FFF2-40B4-BE49-F238E27FC236}">
                  <a16:creationId xmlns:a16="http://schemas.microsoft.com/office/drawing/2014/main" id="{3786FCC1-5500-664E-D698-5D3B6B92A62D}"/>
                </a:ext>
              </a:extLst>
            </p:cNvPr>
            <p:cNvSpPr txBox="1"/>
            <p:nvPr/>
          </p:nvSpPr>
          <p:spPr>
            <a:xfrm>
              <a:off x="5844299" y="1152475"/>
              <a:ext cx="2988000" cy="61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>
              <a:outerShdw blurRad="254000" algn="c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720000" tIns="91425" rIns="91425" bIns="91425" anchor="ctr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fr" sz="1000" b="1" i="0" u="none" strike="noStrike" cap="none" dirty="0">
                  <a:solidFill>
                    <a:schemeClr val="tx1"/>
                  </a:solidFill>
                  <a:latin typeface="+mj-lt"/>
                  <a:ea typeface="Arial"/>
                  <a:cs typeface="Arial"/>
                  <a:sym typeface="Arial"/>
                </a:rPr>
                <a:t>Emmanuel Cuny</a:t>
              </a:r>
              <a:endParaRPr sz="1000" b="1" i="0" u="none" strike="noStrike" cap="none" dirty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endParaRPr>
            </a:p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" sz="800" b="0" i="0" u="none" strike="noStrike" cap="none" dirty="0">
                  <a:solidFill>
                    <a:schemeClr val="tx1"/>
                  </a:solidFill>
                  <a:latin typeface="+mj-lt"/>
                  <a:ea typeface="Arial"/>
                  <a:cs typeface="Arial"/>
                  <a:sym typeface="Arial"/>
                </a:rPr>
                <a:t>Professor of Neurosurgery Bordeaux University Hospital Board member Vygon,</a:t>
              </a:r>
              <a:endParaRPr lang="fr" sz="800" dirty="0">
                <a:solidFill>
                  <a:schemeClr val="tx1"/>
                </a:solidFill>
                <a:latin typeface="+mj-lt"/>
              </a:endParaRPr>
            </a:p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" sz="800" b="1" i="0" u="none" strike="noStrike" cap="none" dirty="0">
                  <a:solidFill>
                    <a:schemeClr val="tx1"/>
                  </a:solidFill>
                  <a:latin typeface="+mj-lt"/>
                  <a:ea typeface="Arial"/>
                  <a:cs typeface="Arial"/>
                  <a:sym typeface="Arial"/>
                </a:rPr>
                <a:t>Co-founder</a:t>
              </a:r>
              <a:r>
                <a:rPr lang="fr" sz="800" b="1" dirty="0">
                  <a:solidFill>
                    <a:schemeClr val="tx1"/>
                  </a:solidFill>
                  <a:latin typeface="+mj-lt"/>
                </a:rPr>
                <a:t>, </a:t>
              </a:r>
              <a:r>
                <a:rPr lang="fr" sz="800" b="1" i="0" u="none" strike="noStrike" cap="none" dirty="0">
                  <a:solidFill>
                    <a:schemeClr val="tx1"/>
                  </a:solidFill>
                  <a:latin typeface="+mj-lt"/>
                  <a:ea typeface="Arial"/>
                  <a:cs typeface="Arial"/>
                  <a:sym typeface="Arial"/>
                </a:rPr>
                <a:t>CMO &amp; Board President</a:t>
              </a:r>
              <a:endParaRPr sz="800" b="1" i="0" u="none" strike="noStrike" cap="none" dirty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" name="Google Shape;306;g2b8fc98c10e_0_4">
              <a:extLst>
                <a:ext uri="{FF2B5EF4-FFF2-40B4-BE49-F238E27FC236}">
                  <a16:creationId xmlns:a16="http://schemas.microsoft.com/office/drawing/2014/main" id="{466DE451-D52F-D06D-67FF-15497396DDB3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5844298" y="1152937"/>
              <a:ext cx="612000" cy="612000"/>
            </a:xfrm>
            <a:prstGeom prst="rect">
              <a:avLst/>
            </a:prstGeom>
            <a:noFill/>
            <a:ln>
              <a:noFill/>
            </a:ln>
            <a:scene3d>
              <a:camera prst="perspectiveContrastingRightFacing" fov="5100000">
                <a:rot lat="0" lon="21000000" rev="0"/>
              </a:camera>
              <a:lightRig rig="threePt" dir="t"/>
            </a:scene3d>
          </p:spPr>
        </p:pic>
      </p:grpSp>
      <p:pic>
        <p:nvPicPr>
          <p:cNvPr id="27" name="Google Shape;69;g2b38fc72a24_1_10">
            <a:extLst>
              <a:ext uri="{FF2B5EF4-FFF2-40B4-BE49-F238E27FC236}">
                <a16:creationId xmlns:a16="http://schemas.microsoft.com/office/drawing/2014/main" id="{4059B0D5-D1D3-517D-173F-9067109F493C}"/>
              </a:ext>
            </a:extLst>
          </p:cNvPr>
          <p:cNvPicPr preferRelativeResize="0"/>
          <p:nvPr/>
        </p:nvPicPr>
        <p:blipFill>
          <a:blip r:embed="rId6"/>
          <a:srcRect/>
          <a:stretch/>
        </p:blipFill>
        <p:spPr>
          <a:xfrm>
            <a:off x="8510390" y="1209473"/>
            <a:ext cx="278010" cy="140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70;g2b38fc72a24_1_10">
            <a:extLst>
              <a:ext uri="{FF2B5EF4-FFF2-40B4-BE49-F238E27FC236}">
                <a16:creationId xmlns:a16="http://schemas.microsoft.com/office/drawing/2014/main" id="{E80EC399-9400-2274-06EB-9BCB57D12B0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48688" y="1877757"/>
            <a:ext cx="339712" cy="13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71;g2b38fc72a24_1_10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93592C40-CE04-5384-04D0-AF154B062A1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399844" y="2570340"/>
            <a:ext cx="388556" cy="11505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62;g2b38fc72a24_1_10">
            <a:extLst>
              <a:ext uri="{FF2B5EF4-FFF2-40B4-BE49-F238E27FC236}">
                <a16:creationId xmlns:a16="http://schemas.microsoft.com/office/drawing/2014/main" id="{BDBCCAE6-E53B-996D-5759-E14FC5DF8CEE}"/>
              </a:ext>
            </a:extLst>
          </p:cNvPr>
          <p:cNvSpPr txBox="1">
            <a:spLocks/>
          </p:cNvSpPr>
          <p:nvPr/>
        </p:nvSpPr>
        <p:spPr>
          <a:xfrm>
            <a:off x="320612" y="3994111"/>
            <a:ext cx="5220000" cy="5747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spcFirstLastPara="1" vert="horz" wrap="square" lIns="90000" tIns="90000" rIns="90000" bIns="90000" numCol="2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1" i="0" u="none" strike="noStrike" cap="none">
                <a:solidFill>
                  <a:schemeClr val="tx1"/>
                </a:solidFill>
                <a:latin typeface="+mj-lt"/>
                <a:ea typeface="American Type ITC Pro LtCd" panose="02090306030505020304" pitchFamily="18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0000" lvl="0" indent="-90000" algn="l" rtl="0">
              <a:spcBef>
                <a:spcPts val="150"/>
              </a:spcBef>
              <a:spcAft>
                <a:spcPts val="150"/>
              </a:spcAft>
              <a:buClrTx/>
              <a:buFont typeface="Wingdings" panose="05000000000000000000" pitchFamily="2" charset="2"/>
              <a:buChar char="§"/>
            </a:pPr>
            <a:r>
              <a:rPr lang="en-GB" sz="800" b="0" dirty="0"/>
              <a:t>€3,7M Seed investment with </a:t>
            </a:r>
            <a:r>
              <a:rPr lang="en-GB" sz="800" b="0" dirty="0" err="1"/>
              <a:t>Karista</a:t>
            </a:r>
            <a:r>
              <a:rPr lang="en-GB" sz="800" b="0" dirty="0"/>
              <a:t> and NACO</a:t>
            </a:r>
          </a:p>
          <a:p>
            <a:pPr marL="90000" lvl="0" indent="-90000" algn="l" rtl="0">
              <a:spcBef>
                <a:spcPts val="150"/>
              </a:spcBef>
              <a:spcAft>
                <a:spcPts val="150"/>
              </a:spcAft>
              <a:buClrTx/>
              <a:buFont typeface="Wingdings" panose="05000000000000000000" pitchFamily="2" charset="2"/>
              <a:buChar char="§"/>
            </a:pPr>
            <a:r>
              <a:rPr lang="en-GB" sz="800" b="0" dirty="0" err="1"/>
              <a:t>Seelcted</a:t>
            </a:r>
            <a:r>
              <a:rPr lang="en-GB" sz="800" b="0" dirty="0"/>
              <a:t> by EIC Bootcamp Neuro Group</a:t>
            </a:r>
          </a:p>
          <a:p>
            <a:pPr marL="90000" lvl="0" indent="-90000" algn="l" rtl="0">
              <a:spcBef>
                <a:spcPts val="150"/>
              </a:spcBef>
              <a:spcAft>
                <a:spcPts val="150"/>
              </a:spcAft>
              <a:buClrTx/>
              <a:buFont typeface="Wingdings" panose="05000000000000000000" pitchFamily="2" charset="2"/>
              <a:buChar char="§"/>
            </a:pPr>
            <a:r>
              <a:rPr lang="en-GB" sz="800" b="0" dirty="0"/>
              <a:t>€1,7M of nondilutive financing led by BPI expanding runway &amp; Capabilities </a:t>
            </a:r>
          </a:p>
        </p:txBody>
      </p:sp>
    </p:spTree>
    <p:extLst>
      <p:ext uri="{BB962C8B-B14F-4D97-AF65-F5344CB8AC3E}">
        <p14:creationId xmlns:p14="http://schemas.microsoft.com/office/powerpoint/2010/main" val="1693105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55488-7A46-B939-0379-A2490612B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000" y="2433251"/>
            <a:ext cx="5940000" cy="738664"/>
          </a:xfrm>
        </p:spPr>
        <p:txBody>
          <a:bodyPr/>
          <a:lstStyle/>
          <a:p>
            <a:pPr algn="ctr"/>
            <a:r>
              <a:rPr lang="en-US" sz="2400" b="0" noProof="1">
                <a:latin typeface="+mj-lt"/>
              </a:rPr>
              <a:t>Medical Appendix</a:t>
            </a:r>
            <a:br>
              <a:rPr lang="en-US" sz="2400" b="0" noProof="1">
                <a:latin typeface="+mj-lt"/>
              </a:rPr>
            </a:br>
            <a:r>
              <a:rPr lang="en-US" sz="2400" noProof="1">
                <a:latin typeface="+mj-lt"/>
              </a:rPr>
              <a:t>Evidence of Excellence</a:t>
            </a:r>
            <a:endParaRPr lang="en-US" sz="2400" b="0" noProof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6767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7C07C7-0DF2-0AD4-D07C-5E6FA1FC0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0" i="0" u="none" strike="noStrike" baseline="30000" dirty="0">
                <a:solidFill>
                  <a:srgbClr val="0E4069"/>
                </a:solidFill>
                <a:latin typeface="Montserrat" panose="00000500000000000000" pitchFamily="50" charset="0"/>
              </a:rPr>
              <a:t>RebrAIn service </a:t>
            </a:r>
            <a:r>
              <a:rPr lang="en-US" sz="1800" b="1" i="0" u="none" strike="noStrike" baseline="30000" dirty="0">
                <a:solidFill>
                  <a:srgbClr val="0E4069"/>
                </a:solidFill>
                <a:latin typeface="Montserrat" panose="00000500000000000000" pitchFamily="50" charset="0"/>
              </a:rPr>
              <a:t>simplifies surgery planning</a:t>
            </a:r>
            <a:r>
              <a:rPr lang="en-US" sz="1800" b="0" i="0" u="none" strike="noStrike" baseline="30000" dirty="0">
                <a:solidFill>
                  <a:srgbClr val="0E4069"/>
                </a:solidFill>
                <a:latin typeface="Montserrat" panose="00000500000000000000" pitchFamily="50" charset="0"/>
              </a:rPr>
              <a:t>,</a:t>
            </a:r>
            <a:br>
              <a:rPr lang="en-US" sz="1800" b="0" i="0" u="none" strike="noStrike" baseline="30000" dirty="0">
                <a:solidFill>
                  <a:srgbClr val="0E4069"/>
                </a:solidFill>
                <a:latin typeface="Montserrat" panose="00000500000000000000" pitchFamily="50" charset="0"/>
              </a:rPr>
            </a:br>
            <a:r>
              <a:rPr lang="en-US" sz="1800" b="1" i="0" u="none" strike="noStrike" baseline="30000" dirty="0">
                <a:solidFill>
                  <a:srgbClr val="0E4069"/>
                </a:solidFill>
                <a:latin typeface="Montserrat" panose="00000500000000000000" pitchFamily="50" charset="0"/>
              </a:rPr>
              <a:t>significantly shortens operation time</a:t>
            </a:r>
            <a:r>
              <a:rPr lang="en-US" sz="1800" b="0" i="0" u="none" strike="noStrike" baseline="30000" dirty="0">
                <a:solidFill>
                  <a:srgbClr val="0E4069"/>
                </a:solidFill>
                <a:latin typeface="Montserrat" panose="00000500000000000000" pitchFamily="50" charset="0"/>
              </a:rPr>
              <a:t>, and </a:t>
            </a:r>
            <a:r>
              <a:rPr lang="en-US" sz="1800" b="1" i="0" u="none" strike="noStrike" baseline="30000" dirty="0">
                <a:solidFill>
                  <a:srgbClr val="0E4069"/>
                </a:solidFill>
                <a:latin typeface="Montserrat" panose="00000500000000000000" pitchFamily="50" charset="0"/>
              </a:rPr>
              <a:t>minimizes</a:t>
            </a:r>
            <a:r>
              <a:rPr lang="en-US" sz="1800" b="0" i="0" u="none" strike="noStrike" baseline="30000" dirty="0">
                <a:solidFill>
                  <a:srgbClr val="0E4069"/>
                </a:solidFill>
                <a:latin typeface="Montserrat" panose="00000500000000000000" pitchFamily="50" charset="0"/>
              </a:rPr>
              <a:t> health </a:t>
            </a:r>
            <a:r>
              <a:rPr lang="en-US" sz="1800" b="1" i="0" u="none" strike="noStrike" baseline="30000" dirty="0">
                <a:solidFill>
                  <a:srgbClr val="0E4069"/>
                </a:solidFill>
                <a:latin typeface="Montserrat" panose="00000500000000000000" pitchFamily="50" charset="0"/>
              </a:rPr>
              <a:t>risks</a:t>
            </a:r>
            <a:r>
              <a:rPr lang="en-US" sz="1800" b="0" i="0" u="none" strike="noStrike" baseline="30000" dirty="0">
                <a:solidFill>
                  <a:srgbClr val="0E4069"/>
                </a:solidFill>
                <a:latin typeface="Montserrat" panose="00000500000000000000" pitchFamily="50" charset="0"/>
              </a:rPr>
              <a:t> and </a:t>
            </a:r>
            <a:r>
              <a:rPr lang="en-US" sz="1800" b="1" i="0" u="none" strike="noStrike" baseline="30000" dirty="0">
                <a:solidFill>
                  <a:srgbClr val="0E4069"/>
                </a:solidFill>
                <a:latin typeface="Montserrat" panose="00000500000000000000" pitchFamily="50" charset="0"/>
              </a:rPr>
              <a:t>complications</a:t>
            </a:r>
            <a:r>
              <a:rPr lang="en-US" sz="1800" b="0" i="0" u="none" strike="noStrike" baseline="30000" dirty="0">
                <a:solidFill>
                  <a:srgbClr val="0E4069"/>
                </a:solidFill>
                <a:latin typeface="Montserrat" panose="00000500000000000000" pitchFamily="50" charset="0"/>
              </a:rPr>
              <a:t>.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D0746C7-3DD2-7A87-C6AB-E8B76E13A6C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11700" y="691945"/>
            <a:ext cx="7200000" cy="216000"/>
          </a:xfrm>
        </p:spPr>
        <p:txBody>
          <a:bodyPr>
            <a:normAutofit fontScale="77500" lnSpcReduction="20000"/>
          </a:bodyPr>
          <a:lstStyle/>
          <a:p>
            <a:r>
              <a:rPr lang="fr-FR" dirty="0">
                <a:solidFill>
                  <a:schemeClr val="tx1"/>
                </a:solidFill>
              </a:rPr>
              <a:t>ESSFN ‘23 WSSFN ‘24 communication </a:t>
            </a:r>
            <a:r>
              <a:rPr lang="fr-FR" dirty="0" err="1">
                <a:solidFill>
                  <a:schemeClr val="tx1"/>
                </a:solidFill>
              </a:rPr>
              <a:t>pending</a:t>
            </a:r>
            <a:r>
              <a:rPr lang="fr-FR" dirty="0">
                <a:solidFill>
                  <a:schemeClr val="tx1"/>
                </a:solidFill>
              </a:rPr>
              <a:t> publication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F61285-2974-F352-9DF9-02BA90EF0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and Safety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AB2D06-E0BE-558F-40D4-568D79B2179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1800" b="0" i="0" u="none" strike="noStrike" dirty="0">
                <a:latin typeface="Montserrat" panose="00000500000000000000" pitchFamily="50" charset="0"/>
              </a:rPr>
              <a:t>RebrAIn service </a:t>
            </a:r>
            <a:r>
              <a:rPr lang="en-US" sz="1800" b="1" i="0" u="none" strike="noStrike" dirty="0">
                <a:latin typeface="Montserrat" panose="00000500000000000000" pitchFamily="50" charset="0"/>
              </a:rPr>
              <a:t>simplifies surgery planning</a:t>
            </a:r>
            <a:r>
              <a:rPr lang="en-US" sz="1800" b="0" i="0" u="none" strike="noStrike" dirty="0">
                <a:latin typeface="Montserrat" panose="00000500000000000000" pitchFamily="50" charset="0"/>
              </a:rPr>
              <a:t>, </a:t>
            </a:r>
            <a:r>
              <a:rPr lang="en-US" sz="1800" b="1" i="0" u="none" strike="noStrike" dirty="0">
                <a:latin typeface="Montserrat" panose="00000500000000000000" pitchFamily="50" charset="0"/>
              </a:rPr>
              <a:t>significantly shortens operation time</a:t>
            </a:r>
            <a:r>
              <a:rPr lang="en-US" sz="1800" b="0" i="0" u="none" strike="noStrike" dirty="0">
                <a:latin typeface="Montserrat" panose="00000500000000000000" pitchFamily="50" charset="0"/>
              </a:rPr>
              <a:t>, and </a:t>
            </a:r>
            <a:r>
              <a:rPr lang="en-US" sz="1800" b="1" i="0" u="none" strike="noStrike" dirty="0">
                <a:latin typeface="Montserrat" panose="00000500000000000000" pitchFamily="50" charset="0"/>
              </a:rPr>
              <a:t>minimizes</a:t>
            </a:r>
            <a:r>
              <a:rPr lang="en-US" sz="1800" b="0" i="0" u="none" strike="noStrike" dirty="0">
                <a:latin typeface="Montserrat" panose="00000500000000000000" pitchFamily="50" charset="0"/>
              </a:rPr>
              <a:t> health </a:t>
            </a:r>
            <a:r>
              <a:rPr lang="en-US" sz="1800" b="1" i="0" u="none" strike="noStrike" dirty="0">
                <a:latin typeface="Montserrat" panose="00000500000000000000" pitchFamily="50" charset="0"/>
              </a:rPr>
              <a:t>risks</a:t>
            </a:r>
            <a:r>
              <a:rPr lang="en-US" sz="1800" b="0" i="0" u="none" strike="noStrike" dirty="0">
                <a:latin typeface="Montserrat" panose="00000500000000000000" pitchFamily="50" charset="0"/>
              </a:rPr>
              <a:t> and </a:t>
            </a:r>
            <a:r>
              <a:rPr lang="en-US" sz="1800" b="1" i="0" u="none" strike="noStrike" dirty="0">
                <a:latin typeface="Montserrat" panose="00000500000000000000" pitchFamily="50" charset="0"/>
              </a:rPr>
              <a:t>complications</a:t>
            </a:r>
            <a:r>
              <a:rPr lang="en-US" sz="1800" b="0" i="0" u="none" strike="noStrike" dirty="0">
                <a:latin typeface="Montserrat" panose="00000500000000000000" pitchFamily="50" charset="0"/>
              </a:rPr>
              <a:t>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2530561-6EF8-5AB0-76D6-09EBAD7EB423}"/>
              </a:ext>
            </a:extLst>
          </p:cNvPr>
          <p:cNvGraphicFramePr>
            <a:graphicFrameLocks noGrp="1"/>
          </p:cNvGraphicFramePr>
          <p:nvPr/>
        </p:nvGraphicFramePr>
        <p:xfrm>
          <a:off x="311699" y="1083532"/>
          <a:ext cx="8532000" cy="2616048"/>
        </p:xfrm>
        <a:graphic>
          <a:graphicData uri="http://schemas.openxmlformats.org/drawingml/2006/table">
            <a:tbl>
              <a:tblPr firstRow="1" bandRow="1">
                <a:effectLst>
                  <a:outerShdw blurRad="254000" algn="ctr" rotWithShape="0">
                    <a:schemeClr val="tx1">
                      <a:alpha val="40000"/>
                    </a:schemeClr>
                  </a:outerShdw>
                </a:effectLst>
                <a:tableStyleId>{335C9014-BF48-4786-8752-87F43D5D5CFA}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767324834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1851073167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1244708236"/>
                    </a:ext>
                  </a:extLst>
                </a:gridCol>
                <a:gridCol w="2988000">
                  <a:extLst>
                    <a:ext uri="{9D8B030D-6E8A-4147-A177-3AD203B41FA5}">
                      <a16:colId xmlns:a16="http://schemas.microsoft.com/office/drawing/2014/main" val="1248019755"/>
                    </a:ext>
                  </a:extLst>
                </a:gridCol>
              </a:tblGrid>
              <a:tr h="39240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000" b="1" kern="1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22 patients underwent surgery under general anaesthesia between June 2019 and Mai 2023 </a:t>
                      </a:r>
                      <a:r>
                        <a:rPr lang="en-US" sz="1000" b="0" kern="1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800" b="0" kern="1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OptiVIM study. 9M/13F, mean age 63 years old, located in FR Lyon and Marseille). </a:t>
                      </a:r>
                      <a:endParaRPr lang="fr-FR" sz="800" b="0" kern="100" dirty="0"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90000" marB="90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000" b="1" kern="1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Preop.</a:t>
                      </a:r>
                    </a:p>
                  </a:txBody>
                  <a:tcPr marL="90000" marR="90000" marT="90000" marB="90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000" b="1" i="0" u="none" strike="noStrike" kern="100" cap="none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  <a:sym typeface="Arial"/>
                        </a:rPr>
                        <a:t>Postop.</a:t>
                      </a:r>
                      <a:endParaRPr lang="fr-FR" sz="1000" kern="100" dirty="0"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90000" marB="90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000" b="1" i="0" u="none" strike="noStrike" kern="100" cap="none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  <a:sym typeface="Arial"/>
                        </a:rPr>
                        <a:t>%</a:t>
                      </a:r>
                      <a:endParaRPr lang="fr-FR" sz="1000" kern="100" dirty="0"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90000" marB="90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30566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000" b="1" kern="1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en-US" sz="1000" b="1" kern="100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Fahn</a:t>
                      </a:r>
                      <a:r>
                        <a:rPr lang="en-US" sz="1000" b="1" kern="1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000" b="1" kern="100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Tolosa</a:t>
                      </a:r>
                      <a:r>
                        <a:rPr lang="en-US" sz="1000" b="1" kern="1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-Marin scale</a:t>
                      </a:r>
                      <a:br>
                        <a:rPr lang="en-US" sz="1000" b="1" kern="1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kern="1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(Mean ± SD)</a:t>
                      </a:r>
                      <a:endParaRPr lang="fr-FR" sz="1000" kern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7200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200" b="1" i="0" u="none" strike="noStrike" cap="none" baseline="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51 ± 13</a:t>
                      </a:r>
                    </a:p>
                  </a:txBody>
                  <a:tcPr marL="90000" marR="9000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/>
                      </a:pPr>
                      <a:r>
                        <a:rPr lang="en-GB" sz="1200" b="1" i="0" u="none" strike="noStrike" cap="none" baseline="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20 ± 9.5</a:t>
                      </a:r>
                    </a:p>
                  </a:txBody>
                  <a:tcPr marL="90000" marR="9000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400" b="1" i="0" u="none" strike="noStrike" cap="none" baseline="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61% CI 95%</a:t>
                      </a:r>
                      <a:r>
                        <a:rPr lang="it-IT" sz="1400" b="0" i="0" u="none" strike="noStrike" cap="none" baseline="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[53% ; 69%]</a:t>
                      </a:r>
                      <a:endParaRPr lang="it-IT" sz="1400" b="1" i="0" u="none" strike="noStrike" cap="none" baseline="0" dirty="0">
                        <a:solidFill>
                          <a:srgbClr val="000000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  <a:p>
                      <a:pPr rtl="0">
                        <a:lnSpc>
                          <a:spcPct val="75000"/>
                        </a:lnSpc>
                      </a:pPr>
                      <a:r>
                        <a:rPr lang="nb-NO" sz="800" b="0" i="0" u="none" strike="noStrike" cap="none" spc="-50" baseline="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Giordano et al. JNNP 2020 meta analysis 60% ± 9,7</a:t>
                      </a:r>
                    </a:p>
                    <a:p>
                      <a:pPr rtl="0">
                        <a:lnSpc>
                          <a:spcPct val="75000"/>
                        </a:lnSpc>
                      </a:pPr>
                      <a:r>
                        <a:rPr lang="fr-FR" sz="800" b="0" i="0" u="none" strike="noStrike" cap="none" spc="-50" baseline="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Lu et al. Neural Plast 2020 </a:t>
                      </a:r>
                      <a:r>
                        <a:rPr lang="fr-FR" sz="800" b="0" i="0" u="none" strike="noStrike" cap="none" spc="-50" baseline="0" dirty="0" err="1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meta</a:t>
                      </a:r>
                      <a:r>
                        <a:rPr lang="fr-FR" sz="800" b="0" i="0" u="none" strike="noStrike" cap="none" spc="-50" baseline="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800" b="0" i="0" u="none" strike="noStrike" cap="none" spc="-50" baseline="0" dirty="0" err="1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analysis</a:t>
                      </a:r>
                      <a:r>
                        <a:rPr lang="fr-FR" sz="800" b="0" i="0" u="none" strike="noStrike" cap="none" spc="-50" baseline="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61.3% CI [56% ; 66%]</a:t>
                      </a:r>
                      <a:endParaRPr lang="fr-FR" sz="800" b="0" kern="100" spc="-5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36275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/>
                      </a:pPr>
                      <a:r>
                        <a:rPr lang="en-GB" sz="1000" b="1" i="0" u="none" strike="noStrike" kern="100" cap="non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/>
                          <a:cs typeface="Arial" panose="020B0604020202020204" pitchFamily="34" charset="0"/>
                          <a:sym typeface="Arial"/>
                        </a:rPr>
                        <a:t>The mPDQ39</a:t>
                      </a:r>
                      <a:br>
                        <a:rPr lang="en-US" sz="1000" b="1" i="0" u="none" strike="noStrike" kern="100" cap="non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lang="en-US" sz="1000" b="0" i="0" u="none" strike="noStrike" kern="100" cap="non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  <a:sym typeface="Arial"/>
                        </a:rPr>
                        <a:t>(Mean ± SD)</a:t>
                      </a:r>
                      <a:endParaRPr lang="fr-FR" sz="1000" b="0" i="0" u="none" strike="noStrike" kern="100" cap="none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0000" marR="90000" marT="7200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200" b="1" i="0" u="none" strike="noStrike" cap="none" baseline="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43 ± 17</a:t>
                      </a:r>
                    </a:p>
                  </a:txBody>
                  <a:tcPr marL="90000" marR="9000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/>
                      </a:pPr>
                      <a:r>
                        <a:rPr lang="en-GB" sz="1200" b="1" i="0" u="none" strike="noStrike" cap="none" baseline="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22 ± 16</a:t>
                      </a:r>
                    </a:p>
                  </a:txBody>
                  <a:tcPr marL="90000" marR="9000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/>
                      </a:pPr>
                      <a:r>
                        <a:rPr lang="en-GB" sz="1200" b="1" i="0" u="none" strike="noStrike" cap="none" baseline="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49%</a:t>
                      </a:r>
                    </a:p>
                  </a:txBody>
                  <a:tcPr marL="90000" marR="9000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62195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000" b="1" i="0" u="none" strike="noStrike" kern="100" cap="non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  <a:sym typeface="Arial"/>
                        </a:rPr>
                        <a:t>The SARA</a:t>
                      </a:r>
                      <a:br>
                        <a:rPr lang="en-US" sz="1000" b="1" i="0" u="none" strike="noStrike" kern="100" cap="non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lang="en-US" sz="1000" b="0" i="0" u="none" strike="noStrike" kern="100" cap="non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  <a:sym typeface="Arial"/>
                        </a:rPr>
                        <a:t>(Mean ± SD)</a:t>
                      </a:r>
                      <a:endParaRPr lang="fr-FR" sz="1000" b="0" i="0" u="none" strike="noStrike" kern="100" cap="none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0000" marR="90000" marT="7200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200" b="1" i="0" u="none" strike="noStrike" cap="none" baseline="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5 ± 3</a:t>
                      </a:r>
                    </a:p>
                  </a:txBody>
                  <a:tcPr marL="90000" marR="9000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/>
                      </a:pPr>
                      <a:r>
                        <a:rPr lang="en-GB" sz="1200" b="1" i="0" u="none" strike="noStrike" cap="none" baseline="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4 ± 3</a:t>
                      </a:r>
                    </a:p>
                  </a:txBody>
                  <a:tcPr marL="90000" marR="9000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/>
                      </a:pPr>
                      <a:r>
                        <a:rPr lang="en-GB" sz="1200" b="1" i="0" u="none" strike="noStrike" cap="none" baseline="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15%</a:t>
                      </a:r>
                    </a:p>
                  </a:txBody>
                  <a:tcPr marL="90000" marR="9000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081815"/>
                  </a:ext>
                </a:extLst>
              </a:tr>
              <a:tr h="432000">
                <a:tc gridSpan="4">
                  <a:txBody>
                    <a:bodyPr/>
                    <a:lstStyle/>
                    <a:p>
                      <a:pPr algn="ctr" rtl="0"/>
                      <a:r>
                        <a:rPr lang="en-US" sz="800" b="0" i="0" u="none" strike="noStrike" cap="none" baseline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The mean distance between the target and the leads (Mean in mm ± SD) : 0.9mm ± 0.7 Min 0mm Max 2.6mm</a:t>
                      </a:r>
                    </a:p>
                    <a:p>
                      <a:pPr algn="ctr" rtl="0"/>
                      <a:r>
                        <a:rPr lang="en-US" sz="800" b="0" i="0" u="none" strike="noStrike" cap="none" baseline="0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Duration of the surgery: surgery skin to skin mean 2h50 ± 1h00 (Min: 1h30min Max: 4h50min)</a:t>
                      </a:r>
                    </a:p>
                  </a:txBody>
                  <a:tcPr marL="90000" marR="9000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endParaRPr lang="fr-FR" sz="1400" b="1" i="0" u="none" strike="noStrike" kern="100" cap="none" dirty="0">
                        <a:solidFill>
                          <a:schemeClr val="bg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endParaRPr lang="fr-FR" sz="1400" b="1" i="0" u="none" strike="noStrike" kern="100" cap="none" dirty="0">
                        <a:solidFill>
                          <a:schemeClr val="bg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784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149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F7B4E-B72B-AC71-129A-F6B7DD43E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52475"/>
            <a:ext cx="5278071" cy="3416400"/>
          </a:xfrm>
        </p:spPr>
        <p:txBody>
          <a:bodyPr wrap="square" rIns="360000" numCol="1" spcCol="360000" anchor="ctr" anchorCtr="0">
            <a:noAutofit/>
          </a:bodyPr>
          <a:lstStyle/>
          <a:p>
            <a:pPr marL="0" indent="0">
              <a:buNone/>
            </a:pPr>
            <a:r>
              <a:rPr lang="en-US" b="1" noProof="1">
                <a:latin typeface="+mj-lt"/>
              </a:rPr>
              <a:t>10% of patients with Parkinson's Disease (PD) and Essential Tremor (ET) do not respond to pharmacological treatments, necessitating alternative methods.</a:t>
            </a:r>
          </a:p>
          <a:p>
            <a:pPr marL="0" indent="0">
              <a:buNone/>
            </a:pPr>
            <a:endParaRPr lang="en-US" noProof="1">
              <a:latin typeface="+mj-lt"/>
            </a:endParaRPr>
          </a:p>
          <a:p>
            <a:pPr marL="0" indent="0">
              <a:buNone/>
            </a:pPr>
            <a:r>
              <a:rPr lang="en-US" noProof="1">
                <a:latin typeface="+mj-lt"/>
              </a:rPr>
              <a:t>Developed in France in the late 1980s by Prs. Benabid and Pollak, DBS is an invasive neurosurgical technique designed specifically for these movement disorders.</a:t>
            </a:r>
          </a:p>
          <a:p>
            <a:pPr marL="0" indent="0">
              <a:buNone/>
            </a:pPr>
            <a:endParaRPr lang="en-US" noProof="1">
              <a:latin typeface="+mj-lt"/>
            </a:endParaRPr>
          </a:p>
          <a:p>
            <a:pPr marL="0" indent="0">
              <a:buNone/>
            </a:pPr>
            <a:r>
              <a:rPr lang="en-US" noProof="1">
                <a:latin typeface="+mj-lt"/>
              </a:rPr>
              <a:t>Often described as the brain's pacemaker, DBS involves the delivery of electrical pulses to specific motor control areas.</a:t>
            </a:r>
          </a:p>
          <a:p>
            <a:pPr marL="0" indent="0">
              <a:buNone/>
            </a:pPr>
            <a:endParaRPr lang="en-US" noProof="1">
              <a:latin typeface="+mj-lt"/>
            </a:endParaRPr>
          </a:p>
          <a:p>
            <a:pPr marL="0" indent="0">
              <a:buNone/>
            </a:pPr>
            <a:r>
              <a:rPr lang="en-US" b="1" noProof="1">
                <a:latin typeface="+mj-lt"/>
              </a:rPr>
              <a:t>This procedure requires milimetric targeting and implanting of electrodes while the patient is</a:t>
            </a:r>
            <a:br>
              <a:rPr lang="en-US" b="1" noProof="1">
                <a:latin typeface="+mj-lt"/>
              </a:rPr>
            </a:br>
            <a:r>
              <a:rPr lang="en-US" b="1" noProof="1">
                <a:latin typeface="+mj-lt"/>
              </a:rPr>
              <a:t>awake, presenting a significant challenge for</a:t>
            </a:r>
            <a:br>
              <a:rPr lang="en-US" b="1" noProof="1">
                <a:latin typeface="+mj-lt"/>
              </a:rPr>
            </a:br>
            <a:r>
              <a:rPr lang="en-US" b="1" noProof="1">
                <a:latin typeface="+mj-lt"/>
              </a:rPr>
              <a:t>both neurosurgeons and patients.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73388-088C-5A14-B934-52F4925B1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>
                <a:latin typeface="+mj-lt"/>
              </a:rPr>
              <a:t>Deep brain stimulation (DBS)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265DB655-A158-2E9A-1EF3-91716CB5E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740FA33-AE6D-C7EB-A0C4-974AAF9B443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503233" y="0"/>
            <a:ext cx="3640767" cy="5143499"/>
            <a:chOff x="5503233" y="0"/>
            <a:chExt cx="3640767" cy="514349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4B0C3C2-4D81-2B84-D120-6B62462E2E6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rcRect/>
            <a:stretch/>
          </p:blipFill>
          <p:spPr>
            <a:xfrm>
              <a:off x="5503233" y="0"/>
              <a:ext cx="3640767" cy="5143499"/>
            </a:xfrm>
            <a:prstGeom prst="rect">
              <a:avLst/>
            </a:prstGeom>
          </p:spPr>
        </p:pic>
        <p:sp>
          <p:nvSpPr>
            <p:cNvPr id="25" name="Google Shape;98;g2b38fc72a24_1_404">
              <a:extLst>
                <a:ext uri="{FF2B5EF4-FFF2-40B4-BE49-F238E27FC236}">
                  <a16:creationId xmlns:a16="http://schemas.microsoft.com/office/drawing/2014/main" id="{4EF7EE20-1CAD-B0CC-F539-7EEF63B39AA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78725" y="2963747"/>
              <a:ext cx="1102200" cy="477805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54000" algn="c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72000" tIns="72000" rIns="72000" bIns="720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177800" marR="0" lvl="0" indent="-1778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Pts val="1800"/>
                <a:buFont typeface="Wingdings" panose="05000000000000000000" pitchFamily="2" charset="2"/>
                <a:buChar char="§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Arial"/>
                  <a:cs typeface="Arial"/>
                  <a:sym typeface="Arial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>
                <a:buFont typeface="Wingdings" panose="05000000000000000000" pitchFamily="2" charset="2"/>
                <a:buNone/>
              </a:pPr>
              <a:r>
                <a:rPr lang="en-US" sz="600" b="1" dirty="0">
                  <a:solidFill>
                    <a:schemeClr val="dk1"/>
                  </a:solidFill>
                  <a:latin typeface="+mj-lt"/>
                </a:rPr>
                <a:t>Neurostimulator</a:t>
              </a:r>
            </a:p>
            <a:p>
              <a:pPr marL="0" indent="0">
                <a:buFont typeface="Wingdings" panose="05000000000000000000" pitchFamily="2" charset="2"/>
                <a:buNone/>
              </a:pPr>
              <a:r>
                <a:rPr lang="en-US" sz="600" dirty="0">
                  <a:solidFill>
                    <a:schemeClr val="dk1"/>
                  </a:solidFill>
                  <a:latin typeface="+mj-lt"/>
                </a:rPr>
                <a:t>Implanted pacemaker</a:t>
              </a:r>
            </a:p>
            <a:p>
              <a:pPr marL="0" indent="0">
                <a:buFont typeface="Wingdings" panose="05000000000000000000" pitchFamily="2" charset="2"/>
                <a:buNone/>
              </a:pPr>
              <a:r>
                <a:rPr lang="en-US" sz="600" dirty="0">
                  <a:solidFill>
                    <a:schemeClr val="dk1"/>
                  </a:solidFill>
                  <a:latin typeface="+mj-lt"/>
                </a:rPr>
                <a:t>that gives the electrical</a:t>
              </a:r>
            </a:p>
            <a:p>
              <a:pPr marL="0" indent="0">
                <a:buFont typeface="Wingdings" panose="05000000000000000000" pitchFamily="2" charset="2"/>
                <a:buNone/>
              </a:pPr>
              <a:r>
                <a:rPr lang="en-US" sz="600" dirty="0">
                  <a:solidFill>
                    <a:schemeClr val="dk1"/>
                  </a:solidFill>
                  <a:latin typeface="+mj-lt"/>
                </a:rPr>
                <a:t>pulse,</a:t>
              </a:r>
            </a:p>
          </p:txBody>
        </p:sp>
        <p:cxnSp>
          <p:nvCxnSpPr>
            <p:cNvPr id="26" name="Google Shape;99;g2b38fc72a24_1_404">
              <a:extLst>
                <a:ext uri="{FF2B5EF4-FFF2-40B4-BE49-F238E27FC236}">
                  <a16:creationId xmlns:a16="http://schemas.microsoft.com/office/drawing/2014/main" id="{E4B080D7-F292-42AB-2704-7A5B8790876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7079645" y="1158936"/>
              <a:ext cx="337452" cy="204416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9" name="Google Shape;102;g2b38fc72a24_1_404">
              <a:extLst>
                <a:ext uri="{FF2B5EF4-FFF2-40B4-BE49-F238E27FC236}">
                  <a16:creationId xmlns:a16="http://schemas.microsoft.com/office/drawing/2014/main" id="{1E784F7E-8C56-1917-81A3-0EB47EA6CB6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6301853" y="4683475"/>
              <a:ext cx="384300" cy="259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0" name="Google Shape;106;g2b38fc72a24_1_404">
              <a:extLst>
                <a:ext uri="{FF2B5EF4-FFF2-40B4-BE49-F238E27FC236}">
                  <a16:creationId xmlns:a16="http://schemas.microsoft.com/office/drawing/2014/main" id="{BB55BB0B-B085-DA38-5BDC-0C6BE1853BA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37962" y="742166"/>
              <a:ext cx="985654" cy="47780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254000" algn="c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72000" tIns="72000" rIns="72000" bIns="720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177800" marR="0" lvl="0" indent="-1778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Pts val="1800"/>
                <a:buFont typeface="Wingdings" panose="05000000000000000000" pitchFamily="2" charset="2"/>
                <a:buChar char="§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Arial"/>
                  <a:cs typeface="Arial"/>
                  <a:sym typeface="Arial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>
                <a:buFont typeface="Wingdings" panose="05000000000000000000" pitchFamily="2" charset="2"/>
                <a:buNone/>
              </a:pPr>
              <a:r>
                <a:rPr lang="en-US" sz="600" b="1" dirty="0">
                  <a:solidFill>
                    <a:schemeClr val="dk1"/>
                  </a:solidFill>
                  <a:latin typeface="+mj-lt"/>
                </a:rPr>
                <a:t>Electrode (DBS lead) </a:t>
              </a:r>
              <a:r>
                <a:rPr lang="en-US" sz="600" dirty="0">
                  <a:solidFill>
                    <a:schemeClr val="dk1"/>
                  </a:solidFill>
                  <a:latin typeface="+mj-lt"/>
                </a:rPr>
                <a:t>a thin, insulated wire that is implanted in the brain</a:t>
              </a:r>
            </a:p>
          </p:txBody>
        </p:sp>
        <p:sp>
          <p:nvSpPr>
            <p:cNvPr id="33" name="Google Shape;106;g2b38fc72a24_1_404">
              <a:extLst>
                <a:ext uri="{FF2B5EF4-FFF2-40B4-BE49-F238E27FC236}">
                  <a16:creationId xmlns:a16="http://schemas.microsoft.com/office/drawing/2014/main" id="{283073A1-EC87-EC78-7CFA-D9D27EF54DE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27564" y="1064168"/>
              <a:ext cx="553361" cy="31160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254000" algn="c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72000" tIns="72000" rIns="72000" bIns="720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177800" marR="0" lvl="0" indent="-1778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Pts val="1800"/>
                <a:buFont typeface="Wingdings" panose="05000000000000000000" pitchFamily="2" charset="2"/>
                <a:buChar char="§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Arial"/>
                  <a:cs typeface="Arial"/>
                  <a:sym typeface="Arial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>
                <a:buFont typeface="Wingdings" panose="05000000000000000000" pitchFamily="2" charset="2"/>
                <a:buNone/>
              </a:pPr>
              <a:r>
                <a:rPr lang="en-US" sz="600" b="1" dirty="0">
                  <a:solidFill>
                    <a:schemeClr val="dk1"/>
                  </a:solidFill>
                  <a:latin typeface="+mj-lt"/>
                </a:rPr>
                <a:t>Electrical pulse</a:t>
              </a:r>
              <a:endParaRPr lang="en-US" sz="600" dirty="0">
                <a:solidFill>
                  <a:schemeClr val="dk1"/>
                </a:solidFill>
                <a:latin typeface="+mj-lt"/>
              </a:endParaRPr>
            </a:p>
          </p:txBody>
        </p:sp>
        <p:cxnSp>
          <p:nvCxnSpPr>
            <p:cNvPr id="34" name="Google Shape;99;g2b38fc72a24_1_404">
              <a:extLst>
                <a:ext uri="{FF2B5EF4-FFF2-40B4-BE49-F238E27FC236}">
                  <a16:creationId xmlns:a16="http://schemas.microsoft.com/office/drawing/2014/main" id="{3574734C-8036-8C8D-4D0C-01D59C1C5B2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V="1">
              <a:off x="7129454" y="1922804"/>
              <a:ext cx="300970" cy="224839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0" name="Google Shape;106;g2b38fc72a24_1_404">
              <a:extLst>
                <a:ext uri="{FF2B5EF4-FFF2-40B4-BE49-F238E27FC236}">
                  <a16:creationId xmlns:a16="http://schemas.microsoft.com/office/drawing/2014/main" id="{40C1331C-3CE4-49D3-5067-3E0BDD7B18E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12105" y="3817161"/>
              <a:ext cx="935669" cy="47780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254000" algn="c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72000" tIns="72000" rIns="72000" bIns="720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177800" marR="0" lvl="0" indent="-1778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Pts val="1800"/>
                <a:buFont typeface="Wingdings" panose="05000000000000000000" pitchFamily="2" charset="2"/>
                <a:buChar char="§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Arial"/>
                  <a:cs typeface="Arial"/>
                  <a:sym typeface="Arial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>
                <a:buFont typeface="Wingdings" panose="05000000000000000000" pitchFamily="2" charset="2"/>
                <a:buNone/>
              </a:pPr>
              <a:r>
                <a:rPr lang="en-US" sz="600" b="1" dirty="0">
                  <a:solidFill>
                    <a:schemeClr val="dk1"/>
                  </a:solidFill>
                  <a:latin typeface="+mj-lt"/>
                </a:rPr>
                <a:t>Implanted insulated wire </a:t>
              </a:r>
              <a:r>
                <a:rPr lang="en-US" sz="600" dirty="0">
                  <a:solidFill>
                    <a:schemeClr val="dk1"/>
                  </a:solidFill>
                  <a:latin typeface="+mj-lt"/>
                </a:rPr>
                <a:t>placed under the skin</a:t>
              </a:r>
            </a:p>
          </p:txBody>
        </p:sp>
        <p:cxnSp>
          <p:nvCxnSpPr>
            <p:cNvPr id="41" name="Google Shape;99;g2b38fc72a24_1_404">
              <a:extLst>
                <a:ext uri="{FF2B5EF4-FFF2-40B4-BE49-F238E27FC236}">
                  <a16:creationId xmlns:a16="http://schemas.microsoft.com/office/drawing/2014/main" id="{4F3AAF61-B97F-9B42-81E9-08A1EDB9855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>
              <a:off x="8377084" y="3356830"/>
              <a:ext cx="176771" cy="326991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5" name="Google Shape;99;g2b38fc72a24_1_404">
              <a:extLst>
                <a:ext uri="{FF2B5EF4-FFF2-40B4-BE49-F238E27FC236}">
                  <a16:creationId xmlns:a16="http://schemas.microsoft.com/office/drawing/2014/main" id="{D322411C-7717-A83D-345B-6E0CB93A820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>
              <a:off x="8289414" y="1359247"/>
              <a:ext cx="315334" cy="138716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7" name="Google Shape;99;g2b38fc72a24_1_404">
              <a:extLst>
                <a:ext uri="{FF2B5EF4-FFF2-40B4-BE49-F238E27FC236}">
                  <a16:creationId xmlns:a16="http://schemas.microsoft.com/office/drawing/2014/main" id="{C8ABC672-4EBF-C296-18DD-5A253F944E9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V="1">
              <a:off x="7653740" y="3974792"/>
              <a:ext cx="322277" cy="113876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0" name="Google Shape;96;g2b38fc72a24_1_404">
              <a:extLst>
                <a:ext uri="{FF2B5EF4-FFF2-40B4-BE49-F238E27FC236}">
                  <a16:creationId xmlns:a16="http://schemas.microsoft.com/office/drawing/2014/main" id="{10FDECCD-C689-CF25-4407-3B23487FEC3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13520" y="2050703"/>
              <a:ext cx="806100" cy="394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algn="c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72000" tIns="72000" rIns="72000" bIns="720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177800" marR="0" lvl="0" indent="-1778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Pts val="1800"/>
                <a:buFont typeface="Wingdings" panose="05000000000000000000" pitchFamily="2" charset="2"/>
                <a:buChar char="§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Arial"/>
                  <a:cs typeface="Arial"/>
                  <a:sym typeface="Arial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>
                <a:buFont typeface="Wingdings" panose="05000000000000000000" pitchFamily="2" charset="2"/>
                <a:buNone/>
              </a:pPr>
              <a:r>
                <a:rPr lang="en-US" sz="600" b="1" dirty="0">
                  <a:solidFill>
                    <a:schemeClr val="tx2"/>
                  </a:solidFill>
                  <a:latin typeface="+mj-lt"/>
                </a:rPr>
                <a:t>Treated motor control brain region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525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55488-7A46-B939-0379-A2490612B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000" y="2433251"/>
            <a:ext cx="5940000" cy="1354217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+6M patients to treat</a:t>
            </a:r>
            <a:br>
              <a:rPr lang="en-US" sz="2400" noProof="1">
                <a:latin typeface="+mj-lt"/>
              </a:rPr>
            </a:br>
            <a:br>
              <a:rPr lang="en-US" sz="1400" noProof="1">
                <a:latin typeface="+mj-lt"/>
              </a:rPr>
            </a:br>
            <a:r>
              <a:rPr lang="en-US" sz="1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Neurodegenerative diseases are booming. </a:t>
            </a:r>
            <a:r>
              <a:rPr lang="en-US" sz="1400" b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Although very effective techniques are available, </a:t>
            </a:r>
            <a:r>
              <a:rPr lang="en-US" sz="1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cost and complexity make them inaccessible to the greatest number</a:t>
            </a:r>
            <a:r>
              <a:rPr lang="en-US" sz="1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lang="en-US" sz="1400" b="0" noProof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3808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D4398-367F-238E-4538-5685E4223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0641CB2E-EF9B-6823-2047-44A3402AD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60000"/>
            <a:ext cx="5123900" cy="276999"/>
          </a:xfrm>
        </p:spPr>
        <p:txBody>
          <a:bodyPr>
            <a:spAutoFit/>
          </a:bodyPr>
          <a:lstStyle/>
          <a:p>
            <a:r>
              <a:rPr lang="en-US" noProof="1">
                <a:latin typeface="+mj-lt"/>
              </a:rPr>
              <a:t>Shortcomings that prevent access</a:t>
            </a:r>
          </a:p>
        </p:txBody>
      </p:sp>
      <p:sp>
        <p:nvSpPr>
          <p:cNvPr id="4" name="Espace réservé du contenu 5">
            <a:extLst>
              <a:ext uri="{FF2B5EF4-FFF2-40B4-BE49-F238E27FC236}">
                <a16:creationId xmlns:a16="http://schemas.microsoft.com/office/drawing/2014/main" id="{C40C62BD-99B9-718B-0863-6461048A7F94}"/>
              </a:ext>
            </a:extLst>
          </p:cNvPr>
          <p:cNvSpPr txBox="1">
            <a:spLocks/>
          </p:cNvSpPr>
          <p:nvPr/>
        </p:nvSpPr>
        <p:spPr>
          <a:xfrm>
            <a:off x="311699" y="1152475"/>
            <a:ext cx="3960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Wingdings" panose="05000000000000000000" pitchFamily="2" charset="2"/>
              <a:buChar char="§"/>
              <a:defRPr sz="1400" b="0" i="0" u="none" strike="noStrike" cap="none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noProof="1">
                <a:solidFill>
                  <a:schemeClr val="tx1"/>
                </a:solidFill>
                <a:latin typeface="+mj-lt"/>
              </a:rPr>
              <a:t>Less than 3% of eligible patients undergo DBS treatment due to the </a:t>
            </a:r>
            <a:r>
              <a:rPr lang="en-US" b="1" noProof="1">
                <a:solidFill>
                  <a:schemeClr val="tx1"/>
                </a:solidFill>
                <a:latin typeface="+mj-lt"/>
              </a:rPr>
              <a:t>complexity of accurately and safely targeting specific brain areas.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en-US" sz="1200" noProof="1">
                <a:solidFill>
                  <a:schemeClr val="tx1"/>
                </a:solidFill>
                <a:latin typeface="+mj-lt"/>
              </a:rPr>
              <a:t>______________________________________</a:t>
            </a: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noProof="1">
                <a:solidFill>
                  <a:schemeClr val="tx1"/>
                </a:solidFill>
                <a:latin typeface="+mj-lt"/>
              </a:rPr>
              <a:t>DBS treatments are </a:t>
            </a:r>
            <a:r>
              <a:rPr lang="en-US" b="1" noProof="1">
                <a:solidFill>
                  <a:schemeClr val="tx1"/>
                </a:solidFill>
                <a:latin typeface="+mj-lt"/>
              </a:rPr>
              <a:t>highly personalized</a:t>
            </a:r>
            <a:r>
              <a:rPr lang="en-US" noProof="1">
                <a:solidFill>
                  <a:schemeClr val="tx1"/>
                </a:solidFill>
                <a:latin typeface="+mj-lt"/>
              </a:rPr>
              <a:t>, challenging standardization and </a:t>
            </a:r>
            <a:r>
              <a:rPr lang="en-US" b="1" noProof="1">
                <a:solidFill>
                  <a:schemeClr val="tx1"/>
                </a:solidFill>
                <a:latin typeface="+mj-lt"/>
              </a:rPr>
              <a:t>increasing complexity and risk </a:t>
            </a:r>
            <a:r>
              <a:rPr lang="en-US" noProof="1">
                <a:solidFill>
                  <a:schemeClr val="tx1"/>
                </a:solidFill>
                <a:latin typeface="+mj-lt"/>
              </a:rPr>
              <a:t>due to the use of multiple modalities and tools.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sz="1200" noProof="1">
                <a:solidFill>
                  <a:schemeClr val="tx1"/>
                </a:solidFill>
                <a:latin typeface="+mj-lt"/>
              </a:rPr>
              <a:t>______________________________________</a:t>
            </a: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noProof="1">
                <a:solidFill>
                  <a:schemeClr val="tx1"/>
                </a:solidFill>
                <a:latin typeface="+mj-lt"/>
              </a:rPr>
              <a:t>DBS procedures are </a:t>
            </a:r>
            <a:r>
              <a:rPr lang="en-US" b="1" noProof="1">
                <a:solidFill>
                  <a:schemeClr val="tx1"/>
                </a:solidFill>
                <a:latin typeface="+mj-lt"/>
              </a:rPr>
              <a:t>expensive </a:t>
            </a:r>
            <a:r>
              <a:rPr lang="en-US" noProof="1">
                <a:solidFill>
                  <a:schemeClr val="tx1"/>
                </a:solidFill>
                <a:latin typeface="+mj-lt"/>
              </a:rPr>
              <a:t>and</a:t>
            </a:r>
            <a:r>
              <a:rPr lang="en-US" b="1" noProof="1">
                <a:solidFill>
                  <a:schemeClr val="tx1"/>
                </a:solidFill>
                <a:latin typeface="+mj-lt"/>
              </a:rPr>
              <a:t> lengthy</a:t>
            </a:r>
            <a:r>
              <a:rPr lang="en-US" noProof="1">
                <a:solidFill>
                  <a:schemeClr val="tx1"/>
                </a:solidFill>
                <a:latin typeface="+mj-lt"/>
              </a:rPr>
              <a:t>, often traumatic for patients,</a:t>
            </a:r>
            <a:br>
              <a:rPr lang="en-US" noProof="1">
                <a:solidFill>
                  <a:schemeClr val="tx1"/>
                </a:solidFill>
                <a:latin typeface="+mj-lt"/>
              </a:rPr>
            </a:br>
            <a:r>
              <a:rPr lang="en-US" noProof="1">
                <a:solidFill>
                  <a:schemeClr val="tx1"/>
                </a:solidFill>
                <a:latin typeface="+mj-lt"/>
              </a:rPr>
              <a:t>with</a:t>
            </a:r>
            <a:r>
              <a:rPr lang="en-US" b="1" noProof="1">
                <a:solidFill>
                  <a:schemeClr val="tx1"/>
                </a:solidFill>
                <a:latin typeface="+mj-lt"/>
              </a:rPr>
              <a:t> inconsistent </a:t>
            </a:r>
            <a:r>
              <a:rPr lang="en-US" noProof="1">
                <a:solidFill>
                  <a:schemeClr val="tx1"/>
                </a:solidFill>
                <a:latin typeface="+mj-lt"/>
              </a:rPr>
              <a:t>results due to </a:t>
            </a:r>
            <a:r>
              <a:rPr lang="en-US" b="1" noProof="1">
                <a:solidFill>
                  <a:schemeClr val="tx1"/>
                </a:solidFill>
                <a:latin typeface="+mj-lt"/>
              </a:rPr>
              <a:t>imperfect brain mapping.</a:t>
            </a:r>
          </a:p>
        </p:txBody>
      </p:sp>
      <p:sp>
        <p:nvSpPr>
          <p:cNvPr id="5" name="Google Shape;117;g2b9cb88cb50_0_32">
            <a:extLst>
              <a:ext uri="{FF2B5EF4-FFF2-40B4-BE49-F238E27FC236}">
                <a16:creationId xmlns:a16="http://schemas.microsoft.com/office/drawing/2014/main" id="{D3459CF5-DE5A-E0D3-3005-B823D7C9D3AA}"/>
              </a:ext>
            </a:extLst>
          </p:cNvPr>
          <p:cNvSpPr txBox="1"/>
          <p:nvPr/>
        </p:nvSpPr>
        <p:spPr>
          <a:xfrm>
            <a:off x="4240725" y="1152475"/>
            <a:ext cx="2160000" cy="3416400"/>
          </a:xfrm>
          <a:prstGeom prst="roundRect">
            <a:avLst>
              <a:gd name="adj" fmla="val 4873"/>
            </a:avLst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254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648000" rIns="0" bIns="0" anchor="t" anchorCtr="0">
            <a:noAutofit/>
          </a:bodyPr>
          <a:lstStyle/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10M</a:t>
            </a:r>
            <a:endParaRPr lang="en-US" sz="2800" b="0" i="0" u="none" strike="noStrike" cap="none" dirty="0">
              <a:solidFill>
                <a:schemeClr val="accent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patients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dirty="0">
                <a:solidFill>
                  <a:schemeClr val="accent1"/>
                </a:solidFill>
                <a:latin typeface="+mj-lt"/>
              </a:rPr>
              <a:t>_____________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000" dirty="0">
              <a:solidFill>
                <a:schemeClr val="accent1"/>
              </a:solidFill>
              <a:latin typeface="+mj-lt"/>
            </a:endParaRPr>
          </a:p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800" b="1" dirty="0">
                <a:solidFill>
                  <a:schemeClr val="accent1"/>
                </a:solidFill>
                <a:latin typeface="+mj-lt"/>
              </a:rPr>
              <a:t>1M</a:t>
            </a:r>
          </a:p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dirty="0">
                <a:solidFill>
                  <a:schemeClr val="accent1"/>
                </a:solidFill>
                <a:latin typeface="+mj-lt"/>
              </a:rPr>
              <a:t>eligible for surgery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dirty="0">
                <a:solidFill>
                  <a:schemeClr val="accent1"/>
                </a:solidFill>
                <a:latin typeface="+mj-lt"/>
              </a:rPr>
              <a:t>_____________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000" dirty="0">
              <a:solidFill>
                <a:schemeClr val="accent1"/>
              </a:solidFill>
              <a:latin typeface="+mj-lt"/>
            </a:endParaRPr>
          </a:p>
          <a:p>
            <a:pPr algn="ctr">
              <a:lnSpc>
                <a:spcPct val="60000"/>
              </a:lnSpc>
              <a:buSzPts val="1400"/>
            </a:pPr>
            <a:r>
              <a:rPr lang="en-US" sz="2800" b="1" dirty="0">
                <a:solidFill>
                  <a:schemeClr val="accent1"/>
                </a:solidFill>
                <a:latin typeface="+mj-lt"/>
              </a:rPr>
              <a:t>30.000</a:t>
            </a:r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200" dirty="0">
                <a:solidFill>
                  <a:schemeClr val="accent1"/>
                </a:solidFill>
                <a:latin typeface="+mj-lt"/>
              </a:rPr>
              <a:t>patients treated</a:t>
            </a:r>
          </a:p>
        </p:txBody>
      </p:sp>
      <p:sp>
        <p:nvSpPr>
          <p:cNvPr id="8" name="Google Shape;117;g2b9cb88cb50_0_32">
            <a:extLst>
              <a:ext uri="{FF2B5EF4-FFF2-40B4-BE49-F238E27FC236}">
                <a16:creationId xmlns:a16="http://schemas.microsoft.com/office/drawing/2014/main" id="{0B11F056-5FE8-3E36-BC4C-6403AB121707}"/>
              </a:ext>
            </a:extLst>
          </p:cNvPr>
          <p:cNvSpPr txBox="1"/>
          <p:nvPr/>
        </p:nvSpPr>
        <p:spPr>
          <a:xfrm>
            <a:off x="6672301" y="1152475"/>
            <a:ext cx="2160000" cy="3416400"/>
          </a:xfrm>
          <a:prstGeom prst="roundRect">
            <a:avLst>
              <a:gd name="adj" fmla="val 3025"/>
            </a:avLst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254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648000" rIns="0" bIns="0" anchor="t" anchorCtr="0">
            <a:noAutofit/>
          </a:bodyPr>
          <a:lstStyle/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50M</a:t>
            </a:r>
            <a:endParaRPr lang="en-US" sz="2800" b="0" i="0" u="none" strike="noStrike" cap="none" dirty="0">
              <a:solidFill>
                <a:schemeClr val="accent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patients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dirty="0">
                <a:solidFill>
                  <a:schemeClr val="accent1"/>
                </a:solidFill>
                <a:latin typeface="+mj-lt"/>
              </a:rPr>
              <a:t>_____________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000" dirty="0">
              <a:solidFill>
                <a:schemeClr val="accent1"/>
              </a:solidFill>
              <a:latin typeface="+mj-lt"/>
            </a:endParaRPr>
          </a:p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800" b="1" dirty="0">
                <a:solidFill>
                  <a:schemeClr val="accent1"/>
                </a:solidFill>
                <a:latin typeface="+mj-lt"/>
              </a:rPr>
              <a:t>5M</a:t>
            </a:r>
          </a:p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dirty="0">
                <a:solidFill>
                  <a:schemeClr val="accent1"/>
                </a:solidFill>
                <a:latin typeface="+mj-lt"/>
              </a:rPr>
              <a:t>patients treated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dirty="0">
                <a:solidFill>
                  <a:schemeClr val="accent1"/>
                </a:solidFill>
                <a:latin typeface="+mj-lt"/>
              </a:rPr>
              <a:t>_____________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000" dirty="0">
              <a:solidFill>
                <a:schemeClr val="accent1"/>
              </a:solidFill>
              <a:latin typeface="+mj-lt"/>
            </a:endParaRPr>
          </a:p>
          <a:p>
            <a:pPr algn="ctr">
              <a:lnSpc>
                <a:spcPct val="60000"/>
              </a:lnSpc>
              <a:buSzPts val="1400"/>
            </a:pPr>
            <a:r>
              <a:rPr lang="en-US" sz="2800" b="1" dirty="0">
                <a:solidFill>
                  <a:schemeClr val="accent1"/>
                </a:solidFill>
                <a:latin typeface="+mj-lt"/>
              </a:rPr>
              <a:t>30.000</a:t>
            </a:r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200" dirty="0">
                <a:solidFill>
                  <a:schemeClr val="accent1"/>
                </a:solidFill>
                <a:latin typeface="+mj-lt"/>
              </a:rPr>
              <a:t>patients treated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3BF538B-428E-E1A6-F1EA-1FC7712EC657}"/>
              </a:ext>
            </a:extLst>
          </p:cNvPr>
          <p:cNvGrpSpPr/>
          <p:nvPr/>
        </p:nvGrpSpPr>
        <p:grpSpPr>
          <a:xfrm>
            <a:off x="4240725" y="1152475"/>
            <a:ext cx="4591576" cy="3416400"/>
            <a:chOff x="4240725" y="1152475"/>
            <a:chExt cx="4591576" cy="3416400"/>
          </a:xfrm>
          <a:gradFill>
            <a:gsLst>
              <a:gs pos="100000">
                <a:schemeClr val="accent2"/>
              </a:gs>
              <a:gs pos="0">
                <a:schemeClr val="accent2">
                  <a:lumMod val="50000"/>
                </a:schemeClr>
              </a:gs>
            </a:gsLst>
            <a:lin ang="13500000" scaled="1"/>
          </a:gradFill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DD2FE23-8563-293D-BA21-1B2024FF3032}"/>
                </a:ext>
              </a:extLst>
            </p:cNvPr>
            <p:cNvSpPr txBox="1"/>
            <p:nvPr/>
          </p:nvSpPr>
          <p:spPr>
            <a:xfrm>
              <a:off x="4240725" y="1152475"/>
              <a:ext cx="2160000" cy="450000"/>
            </a:xfrm>
            <a:custGeom>
              <a:avLst/>
              <a:gdLst>
                <a:gd name="connsiteX0" fmla="*/ 71996 w 2520000"/>
                <a:gd name="connsiteY0" fmla="*/ 0 h 450000"/>
                <a:gd name="connsiteX1" fmla="*/ 2448004 w 2520000"/>
                <a:gd name="connsiteY1" fmla="*/ 0 h 450000"/>
                <a:gd name="connsiteX2" fmla="*/ 2520000 w 2520000"/>
                <a:gd name="connsiteY2" fmla="*/ 71996 h 450000"/>
                <a:gd name="connsiteX3" fmla="*/ 2520000 w 2520000"/>
                <a:gd name="connsiteY3" fmla="*/ 450000 h 450000"/>
                <a:gd name="connsiteX4" fmla="*/ 0 w 2520000"/>
                <a:gd name="connsiteY4" fmla="*/ 450000 h 450000"/>
                <a:gd name="connsiteX5" fmla="*/ 0 w 2520000"/>
                <a:gd name="connsiteY5" fmla="*/ 71996 h 450000"/>
                <a:gd name="connsiteX6" fmla="*/ 71996 w 2520000"/>
                <a:gd name="connsiteY6" fmla="*/ 0 h 45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0000" h="450000">
                  <a:moveTo>
                    <a:pt x="71996" y="0"/>
                  </a:moveTo>
                  <a:lnTo>
                    <a:pt x="2448004" y="0"/>
                  </a:lnTo>
                  <a:cubicBezTo>
                    <a:pt x="2487766" y="0"/>
                    <a:pt x="2520000" y="32234"/>
                    <a:pt x="2520000" y="71996"/>
                  </a:cubicBezTo>
                  <a:lnTo>
                    <a:pt x="2520000" y="450000"/>
                  </a:lnTo>
                  <a:lnTo>
                    <a:pt x="0" y="450000"/>
                  </a:lnTo>
                  <a:lnTo>
                    <a:pt x="0" y="71996"/>
                  </a:lnTo>
                  <a:cubicBezTo>
                    <a:pt x="0" y="32234"/>
                    <a:pt x="32234" y="0"/>
                    <a:pt x="71996" y="0"/>
                  </a:cubicBezTo>
                  <a:close/>
                </a:path>
              </a:pathLst>
            </a:custGeom>
            <a:grpFill/>
            <a:ln w="50800">
              <a:noFill/>
            </a:ln>
          </p:spPr>
          <p:txBody>
            <a:bodyPr spcFirstLastPara="1" wrap="square" lIns="0" tIns="18000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1" i="0" u="none" strike="noStrike" cap="none" dirty="0">
                  <a:solidFill>
                    <a:schemeClr val="bg1"/>
                  </a:solidFill>
                  <a:latin typeface="+mj-lt"/>
                  <a:ea typeface="Arial"/>
                  <a:cs typeface="Arial"/>
                  <a:sym typeface="Arial"/>
                </a:rPr>
                <a:t>PARKINSON</a:t>
              </a:r>
              <a:r>
                <a:rPr lang="fr-FR" sz="1200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fr-FR" sz="1200" b="1" i="0" u="none" strike="noStrike" cap="none" dirty="0">
                  <a:solidFill>
                    <a:schemeClr val="bg1"/>
                  </a:solidFill>
                  <a:latin typeface="+mj-lt"/>
                  <a:ea typeface="Arial"/>
                  <a:cs typeface="Arial"/>
                  <a:sym typeface="Arial"/>
                </a:rPr>
                <a:t>DISEASE</a:t>
              </a:r>
              <a:endParaRPr lang="fr-FR" sz="800" b="0" i="0" u="none" strike="noStrike" cap="none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6784C45-50D2-8A15-1633-DC1985696A3C}"/>
                </a:ext>
              </a:extLst>
            </p:cNvPr>
            <p:cNvSpPr/>
            <p:nvPr/>
          </p:nvSpPr>
          <p:spPr>
            <a:xfrm>
              <a:off x="4240725" y="3697613"/>
              <a:ext cx="2160000" cy="871262"/>
            </a:xfrm>
            <a:custGeom>
              <a:avLst/>
              <a:gdLst>
                <a:gd name="connsiteX0" fmla="*/ 0 w 2520000"/>
                <a:gd name="connsiteY0" fmla="*/ 0 h 871262"/>
                <a:gd name="connsiteX1" fmla="*/ 2520000 w 2520000"/>
                <a:gd name="connsiteY1" fmla="*/ 0 h 871262"/>
                <a:gd name="connsiteX2" fmla="*/ 2520000 w 2520000"/>
                <a:gd name="connsiteY2" fmla="*/ 151262 h 871262"/>
                <a:gd name="connsiteX3" fmla="*/ 2520000 w 2520000"/>
                <a:gd name="connsiteY3" fmla="*/ 648004 h 871262"/>
                <a:gd name="connsiteX4" fmla="*/ 2520000 w 2520000"/>
                <a:gd name="connsiteY4" fmla="*/ 799266 h 871262"/>
                <a:gd name="connsiteX5" fmla="*/ 2448004 w 2520000"/>
                <a:gd name="connsiteY5" fmla="*/ 871262 h 871262"/>
                <a:gd name="connsiteX6" fmla="*/ 71996 w 2520000"/>
                <a:gd name="connsiteY6" fmla="*/ 871262 h 871262"/>
                <a:gd name="connsiteX7" fmla="*/ 0 w 2520000"/>
                <a:gd name="connsiteY7" fmla="*/ 799266 h 871262"/>
                <a:gd name="connsiteX8" fmla="*/ 0 w 2520000"/>
                <a:gd name="connsiteY8" fmla="*/ 648004 h 871262"/>
                <a:gd name="connsiteX9" fmla="*/ 0 w 2520000"/>
                <a:gd name="connsiteY9" fmla="*/ 151262 h 87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20000" h="871262">
                  <a:moveTo>
                    <a:pt x="0" y="0"/>
                  </a:moveTo>
                  <a:lnTo>
                    <a:pt x="2520000" y="0"/>
                  </a:lnTo>
                  <a:lnTo>
                    <a:pt x="2520000" y="151262"/>
                  </a:lnTo>
                  <a:lnTo>
                    <a:pt x="2520000" y="648004"/>
                  </a:lnTo>
                  <a:lnTo>
                    <a:pt x="2520000" y="799266"/>
                  </a:lnTo>
                  <a:cubicBezTo>
                    <a:pt x="2520000" y="839028"/>
                    <a:pt x="2487766" y="871262"/>
                    <a:pt x="2448004" y="871262"/>
                  </a:cubicBezTo>
                  <a:lnTo>
                    <a:pt x="71996" y="871262"/>
                  </a:lnTo>
                  <a:cubicBezTo>
                    <a:pt x="32234" y="871262"/>
                    <a:pt x="0" y="839028"/>
                    <a:pt x="0" y="799266"/>
                  </a:cubicBezTo>
                  <a:lnTo>
                    <a:pt x="0" y="648004"/>
                  </a:lnTo>
                  <a:lnTo>
                    <a:pt x="0" y="1512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/>
                </a:rPr>
                <a:t>&lt; 3 %</a:t>
              </a:r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1200" dirty="0">
                  <a:solidFill>
                    <a:schemeClr val="bg1"/>
                  </a:solidFill>
                  <a:latin typeface="+mj-lt"/>
                  <a:cs typeface="Arial"/>
                </a:rPr>
                <a:t>of the eligible patients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02AEEC-9223-5EA6-0390-2DE507887107}"/>
                </a:ext>
              </a:extLst>
            </p:cNvPr>
            <p:cNvSpPr txBox="1"/>
            <p:nvPr/>
          </p:nvSpPr>
          <p:spPr>
            <a:xfrm>
              <a:off x="6672301" y="1152475"/>
              <a:ext cx="2160000" cy="450000"/>
            </a:xfrm>
            <a:custGeom>
              <a:avLst/>
              <a:gdLst>
                <a:gd name="connsiteX0" fmla="*/ 71996 w 2520000"/>
                <a:gd name="connsiteY0" fmla="*/ 0 h 450000"/>
                <a:gd name="connsiteX1" fmla="*/ 2448004 w 2520000"/>
                <a:gd name="connsiteY1" fmla="*/ 0 h 450000"/>
                <a:gd name="connsiteX2" fmla="*/ 2520000 w 2520000"/>
                <a:gd name="connsiteY2" fmla="*/ 71996 h 450000"/>
                <a:gd name="connsiteX3" fmla="*/ 2520000 w 2520000"/>
                <a:gd name="connsiteY3" fmla="*/ 450000 h 450000"/>
                <a:gd name="connsiteX4" fmla="*/ 0 w 2520000"/>
                <a:gd name="connsiteY4" fmla="*/ 450000 h 450000"/>
                <a:gd name="connsiteX5" fmla="*/ 0 w 2520000"/>
                <a:gd name="connsiteY5" fmla="*/ 71996 h 450000"/>
                <a:gd name="connsiteX6" fmla="*/ 71996 w 2520000"/>
                <a:gd name="connsiteY6" fmla="*/ 0 h 45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0000" h="450000">
                  <a:moveTo>
                    <a:pt x="71996" y="0"/>
                  </a:moveTo>
                  <a:lnTo>
                    <a:pt x="2448004" y="0"/>
                  </a:lnTo>
                  <a:cubicBezTo>
                    <a:pt x="2487766" y="0"/>
                    <a:pt x="2520000" y="32234"/>
                    <a:pt x="2520000" y="71996"/>
                  </a:cubicBezTo>
                  <a:lnTo>
                    <a:pt x="2520000" y="450000"/>
                  </a:lnTo>
                  <a:lnTo>
                    <a:pt x="0" y="450000"/>
                  </a:lnTo>
                  <a:lnTo>
                    <a:pt x="0" y="71996"/>
                  </a:lnTo>
                  <a:cubicBezTo>
                    <a:pt x="0" y="32234"/>
                    <a:pt x="32234" y="0"/>
                    <a:pt x="71996" y="0"/>
                  </a:cubicBezTo>
                  <a:close/>
                </a:path>
              </a:pathLst>
            </a:custGeom>
            <a:grpFill/>
            <a:ln w="50800">
              <a:noFill/>
            </a:ln>
          </p:spPr>
          <p:txBody>
            <a:bodyPr spcFirstLastPara="1" wrap="square" lIns="0" tIns="18000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1" i="0" u="none" strike="noStrike" cap="none" dirty="0">
                  <a:solidFill>
                    <a:schemeClr val="bg1"/>
                  </a:solidFill>
                  <a:latin typeface="+mj-lt"/>
                  <a:ea typeface="Arial"/>
                  <a:cs typeface="Arial"/>
                  <a:sym typeface="Arial"/>
                </a:rPr>
                <a:t>ESSENTIAL TREMOR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365DE05-20F0-96D2-E71B-5EC4844942D4}"/>
                </a:ext>
              </a:extLst>
            </p:cNvPr>
            <p:cNvSpPr/>
            <p:nvPr/>
          </p:nvSpPr>
          <p:spPr>
            <a:xfrm>
              <a:off x="6672301" y="3697613"/>
              <a:ext cx="2160000" cy="871262"/>
            </a:xfrm>
            <a:custGeom>
              <a:avLst/>
              <a:gdLst>
                <a:gd name="connsiteX0" fmla="*/ 0 w 2520000"/>
                <a:gd name="connsiteY0" fmla="*/ 0 h 871262"/>
                <a:gd name="connsiteX1" fmla="*/ 2520000 w 2520000"/>
                <a:gd name="connsiteY1" fmla="*/ 0 h 871262"/>
                <a:gd name="connsiteX2" fmla="*/ 2520000 w 2520000"/>
                <a:gd name="connsiteY2" fmla="*/ 151262 h 871262"/>
                <a:gd name="connsiteX3" fmla="*/ 2520000 w 2520000"/>
                <a:gd name="connsiteY3" fmla="*/ 648004 h 871262"/>
                <a:gd name="connsiteX4" fmla="*/ 2520000 w 2520000"/>
                <a:gd name="connsiteY4" fmla="*/ 799266 h 871262"/>
                <a:gd name="connsiteX5" fmla="*/ 2448004 w 2520000"/>
                <a:gd name="connsiteY5" fmla="*/ 871262 h 871262"/>
                <a:gd name="connsiteX6" fmla="*/ 71996 w 2520000"/>
                <a:gd name="connsiteY6" fmla="*/ 871262 h 871262"/>
                <a:gd name="connsiteX7" fmla="*/ 0 w 2520000"/>
                <a:gd name="connsiteY7" fmla="*/ 799266 h 871262"/>
                <a:gd name="connsiteX8" fmla="*/ 0 w 2520000"/>
                <a:gd name="connsiteY8" fmla="*/ 648004 h 871262"/>
                <a:gd name="connsiteX9" fmla="*/ 0 w 2520000"/>
                <a:gd name="connsiteY9" fmla="*/ 151262 h 87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20000" h="871262">
                  <a:moveTo>
                    <a:pt x="0" y="0"/>
                  </a:moveTo>
                  <a:lnTo>
                    <a:pt x="2520000" y="0"/>
                  </a:lnTo>
                  <a:lnTo>
                    <a:pt x="2520000" y="151262"/>
                  </a:lnTo>
                  <a:lnTo>
                    <a:pt x="2520000" y="648004"/>
                  </a:lnTo>
                  <a:lnTo>
                    <a:pt x="2520000" y="799266"/>
                  </a:lnTo>
                  <a:cubicBezTo>
                    <a:pt x="2520000" y="839028"/>
                    <a:pt x="2487766" y="871262"/>
                    <a:pt x="2448004" y="871262"/>
                  </a:cubicBezTo>
                  <a:lnTo>
                    <a:pt x="71996" y="871262"/>
                  </a:lnTo>
                  <a:cubicBezTo>
                    <a:pt x="32234" y="871262"/>
                    <a:pt x="0" y="839028"/>
                    <a:pt x="0" y="799266"/>
                  </a:cubicBezTo>
                  <a:lnTo>
                    <a:pt x="0" y="648004"/>
                  </a:lnTo>
                  <a:lnTo>
                    <a:pt x="0" y="1512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/>
                </a:rPr>
                <a:t>&lt; 0.1 %</a:t>
              </a:r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1200" dirty="0">
                  <a:solidFill>
                    <a:schemeClr val="bg1"/>
                  </a:solidFill>
                  <a:latin typeface="+mj-lt"/>
                  <a:cs typeface="Arial"/>
                </a:rPr>
                <a:t>of the eligible patients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4407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D4398-367F-238E-4538-5685E4223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C38C98A-779F-7FA4-BC31-9901F361B6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t="10324" b="10324"/>
          <a:stretch/>
        </p:blipFill>
        <p:spPr>
          <a:xfrm>
            <a:off x="1336489" y="0"/>
            <a:ext cx="6489157" cy="5143500"/>
          </a:xfrm>
          <a:custGeom>
            <a:avLst/>
            <a:gdLst>
              <a:gd name="connsiteX0" fmla="*/ 0 w 6489157"/>
              <a:gd name="connsiteY0" fmla="*/ 0 h 5143500"/>
              <a:gd name="connsiteX1" fmla="*/ 6489157 w 6489157"/>
              <a:gd name="connsiteY1" fmla="*/ 0 h 5143500"/>
              <a:gd name="connsiteX2" fmla="*/ 6489157 w 6489157"/>
              <a:gd name="connsiteY2" fmla="*/ 5143500 h 5143500"/>
              <a:gd name="connsiteX3" fmla="*/ 0 w 6489157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9157" h="5143500">
                <a:moveTo>
                  <a:pt x="0" y="0"/>
                </a:moveTo>
                <a:lnTo>
                  <a:pt x="6489157" y="0"/>
                </a:lnTo>
                <a:lnTo>
                  <a:pt x="6489157" y="5143500"/>
                </a:lnTo>
                <a:lnTo>
                  <a:pt x="0" y="5143500"/>
                </a:lnTo>
                <a:close/>
              </a:path>
            </a:pathLst>
          </a:custGeom>
          <a:effectLst>
            <a:softEdge rad="317500"/>
          </a:effectLst>
        </p:spPr>
      </p:pic>
      <p:sp>
        <p:nvSpPr>
          <p:cNvPr id="11" name="Titre 10">
            <a:extLst>
              <a:ext uri="{FF2B5EF4-FFF2-40B4-BE49-F238E27FC236}">
                <a16:creationId xmlns:a16="http://schemas.microsoft.com/office/drawing/2014/main" id="{0641CB2E-EF9B-6823-2047-44A3402AD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60000"/>
            <a:ext cx="5940000" cy="276999"/>
          </a:xfrm>
        </p:spPr>
        <p:txBody>
          <a:bodyPr/>
          <a:lstStyle/>
          <a:p>
            <a:r>
              <a:rPr lang="en-US" noProof="1">
                <a:latin typeface="+mj-lt"/>
              </a:rPr>
              <a:t>The real challenge</a:t>
            </a:r>
          </a:p>
        </p:txBody>
      </p:sp>
      <p:sp>
        <p:nvSpPr>
          <p:cNvPr id="43" name="Espace réservé du contenu 42">
            <a:extLst>
              <a:ext uri="{FF2B5EF4-FFF2-40B4-BE49-F238E27FC236}">
                <a16:creationId xmlns:a16="http://schemas.microsoft.com/office/drawing/2014/main" id="{25E01E40-4854-D703-E3BA-4BF1B0606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52475"/>
            <a:ext cx="8520600" cy="464743"/>
          </a:xfrm>
        </p:spPr>
        <p:txBody>
          <a:bodyPr>
            <a:sp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1400" noProof="1">
                <a:latin typeface="+mj-lt"/>
              </a:rPr>
              <a:t>Neurosurgery is a personalized treatment that requires a </a:t>
            </a:r>
            <a:r>
              <a:rPr lang="en-US" sz="1400" b="1" noProof="1">
                <a:latin typeface="+mj-lt"/>
              </a:rPr>
              <a:t>perfect mapping</a:t>
            </a:r>
            <a:br>
              <a:rPr lang="en-US" sz="1400" noProof="1">
                <a:latin typeface="+mj-lt"/>
              </a:rPr>
            </a:br>
            <a:r>
              <a:rPr lang="en-US" sz="1400" noProof="1">
                <a:latin typeface="+mj-lt"/>
              </a:rPr>
              <a:t>of the patient's brain to </a:t>
            </a:r>
            <a:r>
              <a:rPr lang="en-US" sz="1400" b="1" noProof="1">
                <a:latin typeface="+mj-lt"/>
              </a:rPr>
              <a:t>target specific brain areas accurately and safely</a:t>
            </a:r>
            <a:r>
              <a:rPr lang="en-US" sz="1400" noProof="1">
                <a:latin typeface="+mj-lt"/>
              </a:rPr>
              <a:t>.</a:t>
            </a:r>
          </a:p>
        </p:txBody>
      </p:sp>
      <p:sp>
        <p:nvSpPr>
          <p:cNvPr id="40" name="Content Placeholder 1">
            <a:extLst>
              <a:ext uri="{FF2B5EF4-FFF2-40B4-BE49-F238E27FC236}">
                <a16:creationId xmlns:a16="http://schemas.microsoft.com/office/drawing/2014/main" id="{ACF5D08A-E9CA-0046-2947-C86512938E60}"/>
              </a:ext>
            </a:extLst>
          </p:cNvPr>
          <p:cNvSpPr txBox="1">
            <a:spLocks/>
          </p:cNvSpPr>
          <p:nvPr/>
        </p:nvSpPr>
        <p:spPr>
          <a:xfrm>
            <a:off x="311699" y="2856957"/>
            <a:ext cx="3000301" cy="90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Wingdings" panose="05000000000000000000" pitchFamily="2" charset="2"/>
              <a:buChar char="§"/>
              <a:defRPr sz="14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The challenge for</a:t>
            </a:r>
            <a:br>
              <a:rPr lang="en-US" b="1" dirty="0">
                <a:solidFill>
                  <a:schemeClr val="bg1"/>
                </a:solidFill>
                <a:latin typeface="+mj-lt"/>
              </a:rPr>
            </a:br>
            <a:r>
              <a:rPr lang="en-US" b="1" dirty="0">
                <a:solidFill>
                  <a:schemeClr val="bg1"/>
                </a:solidFill>
                <a:latin typeface="+mj-lt"/>
              </a:rPr>
              <a:t>80% of the centers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Complex, inhomogeneous,</a:t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not reproducible, long</a:t>
            </a:r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EB04CDEB-BB0F-AA7B-FDB7-352E6B99CB1B}"/>
              </a:ext>
            </a:extLst>
          </p:cNvPr>
          <p:cNvSpPr txBox="1">
            <a:spLocks/>
          </p:cNvSpPr>
          <p:nvPr/>
        </p:nvSpPr>
        <p:spPr>
          <a:xfrm>
            <a:off x="5832000" y="2566108"/>
            <a:ext cx="3000299" cy="1485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Wingdings" panose="05000000000000000000" pitchFamily="2" charset="2"/>
              <a:buChar char="§"/>
              <a:defRPr sz="14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Intraoperative awakening</a:t>
            </a:r>
            <a:br>
              <a:rPr lang="en-US" b="1" dirty="0">
                <a:solidFill>
                  <a:schemeClr val="bg1"/>
                </a:solidFill>
                <a:latin typeface="+mj-lt"/>
              </a:rPr>
            </a:br>
            <a:r>
              <a:rPr lang="en-US" b="1" dirty="0">
                <a:solidFill>
                  <a:schemeClr val="bg1"/>
                </a:solidFill>
                <a:latin typeface="+mj-lt"/>
              </a:rPr>
              <a:t>of the patient required for micro-recording (MER)</a:t>
            </a:r>
            <a:br>
              <a:rPr lang="en-US" b="1" dirty="0">
                <a:solidFill>
                  <a:schemeClr val="bg1"/>
                </a:solidFill>
                <a:latin typeface="+mj-lt"/>
              </a:rPr>
            </a:br>
            <a:r>
              <a:rPr lang="en-US" b="1" dirty="0">
                <a:solidFill>
                  <a:schemeClr val="bg1"/>
                </a:solidFill>
                <a:latin typeface="+mj-lt"/>
              </a:rPr>
              <a:t>&amp; clinical evaluation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Traumatic, invasive, expensive, long, </a:t>
            </a:r>
            <a:r>
              <a:rPr lang="en-US" noProof="0" dirty="0">
                <a:solidFill>
                  <a:schemeClr val="bg1"/>
                </a:solidFill>
                <a:latin typeface="+mj-lt"/>
              </a:rPr>
              <a:t>Irreversible (for lesioning)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80CD1A-18AF-38CB-62A7-6F879B80E665}"/>
              </a:ext>
            </a:extLst>
          </p:cNvPr>
          <p:cNvGrpSpPr/>
          <p:nvPr/>
        </p:nvGrpSpPr>
        <p:grpSpPr>
          <a:xfrm>
            <a:off x="3312001" y="2048875"/>
            <a:ext cx="2519999" cy="2520000"/>
            <a:chOff x="2882771" y="1152475"/>
            <a:chExt cx="3378457" cy="3354126"/>
          </a:xfrm>
          <a:effectLst>
            <a:outerShdw blurRad="254000" algn="ctr" rotWithShape="0">
              <a:prstClr val="black">
                <a:alpha val="40000"/>
              </a:prstClr>
            </a:outerShdw>
          </a:effectLst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F6F20F0-D290-332F-0A74-539816180A79}"/>
                </a:ext>
              </a:extLst>
            </p:cNvPr>
            <p:cNvSpPr/>
            <p:nvPr/>
          </p:nvSpPr>
          <p:spPr>
            <a:xfrm>
              <a:off x="4558406" y="1152475"/>
              <a:ext cx="1702822" cy="3354126"/>
            </a:xfrm>
            <a:custGeom>
              <a:avLst/>
              <a:gdLst>
                <a:gd name="connsiteX0" fmla="*/ 25760 w 1702823"/>
                <a:gd name="connsiteY0" fmla="*/ 0 h 3354126"/>
                <a:gd name="connsiteX1" fmla="*/ 1702823 w 1702823"/>
                <a:gd name="connsiteY1" fmla="*/ 1677063 h 3354126"/>
                <a:gd name="connsiteX2" fmla="*/ 25760 w 1702823"/>
                <a:gd name="connsiteY2" fmla="*/ 3354126 h 3354126"/>
                <a:gd name="connsiteX3" fmla="*/ 0 w 1702823"/>
                <a:gd name="connsiteY3" fmla="*/ 3352825 h 3354126"/>
                <a:gd name="connsiteX4" fmla="*/ 0 w 1702823"/>
                <a:gd name="connsiteY4" fmla="*/ 1301 h 335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823" h="3354126">
                  <a:moveTo>
                    <a:pt x="25760" y="0"/>
                  </a:moveTo>
                  <a:cubicBezTo>
                    <a:pt x="951976" y="0"/>
                    <a:pt x="1702823" y="750847"/>
                    <a:pt x="1702823" y="1677063"/>
                  </a:cubicBezTo>
                  <a:cubicBezTo>
                    <a:pt x="1702823" y="2603279"/>
                    <a:pt x="951976" y="3354126"/>
                    <a:pt x="25760" y="3354126"/>
                  </a:cubicBezTo>
                  <a:lnTo>
                    <a:pt x="0" y="3352825"/>
                  </a:lnTo>
                  <a:lnTo>
                    <a:pt x="0" y="1301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3AE9420-38BA-FFB2-288F-5A9D66AF2BB6}"/>
                </a:ext>
              </a:extLst>
            </p:cNvPr>
            <p:cNvSpPr/>
            <p:nvPr/>
          </p:nvSpPr>
          <p:spPr>
            <a:xfrm>
              <a:off x="2882771" y="1152475"/>
              <a:ext cx="1677072" cy="3354126"/>
            </a:xfrm>
            <a:custGeom>
              <a:avLst/>
              <a:gdLst>
                <a:gd name="connsiteX0" fmla="*/ 1676988 w 4373016"/>
                <a:gd name="connsiteY0" fmla="*/ 767486 h 4669198"/>
                <a:gd name="connsiteX1" fmla="*/ 1676988 w 4373016"/>
                <a:gd name="connsiteY1" fmla="*/ 4121604 h 4669198"/>
                <a:gd name="connsiteX2" fmla="*/ 1505593 w 4373016"/>
                <a:gd name="connsiteY2" fmla="*/ 4112950 h 4669198"/>
                <a:gd name="connsiteX3" fmla="*/ 0 w 4373016"/>
                <a:gd name="connsiteY3" fmla="*/ 2444545 h 4669198"/>
                <a:gd name="connsiteX4" fmla="*/ 1505593 w 4373016"/>
                <a:gd name="connsiteY4" fmla="*/ 776141 h 4669198"/>
                <a:gd name="connsiteX5" fmla="*/ 1676988 w 4373016"/>
                <a:gd name="connsiteY5" fmla="*/ 0 h 4669198"/>
                <a:gd name="connsiteX6" fmla="*/ 4373016 w 4373016"/>
                <a:gd name="connsiteY6" fmla="*/ 0 h 4669198"/>
                <a:gd name="connsiteX7" fmla="*/ 4373016 w 4373016"/>
                <a:gd name="connsiteY7" fmla="*/ 4669198 h 4669198"/>
                <a:gd name="connsiteX8" fmla="*/ 1676988 w 4373016"/>
                <a:gd name="connsiteY8" fmla="*/ 4669198 h 4669198"/>
                <a:gd name="connsiteX9" fmla="*/ 1676988 w 4373016"/>
                <a:gd name="connsiteY9" fmla="*/ 4121604 h 4669198"/>
                <a:gd name="connsiteX10" fmla="*/ 1677063 w 4373016"/>
                <a:gd name="connsiteY10" fmla="*/ 4121608 h 4669198"/>
                <a:gd name="connsiteX11" fmla="*/ 3354126 w 4373016"/>
                <a:gd name="connsiteY11" fmla="*/ 2444545 h 4669198"/>
                <a:gd name="connsiteX12" fmla="*/ 1677063 w 4373016"/>
                <a:gd name="connsiteY12" fmla="*/ 767482 h 4669198"/>
                <a:gd name="connsiteX13" fmla="*/ 1676988 w 4373016"/>
                <a:gd name="connsiteY13" fmla="*/ 767486 h 4669198"/>
                <a:gd name="connsiteX0" fmla="*/ 1676988 w 4373016"/>
                <a:gd name="connsiteY0" fmla="*/ 767486 h 4669198"/>
                <a:gd name="connsiteX1" fmla="*/ 1676988 w 4373016"/>
                <a:gd name="connsiteY1" fmla="*/ 4121604 h 4669198"/>
                <a:gd name="connsiteX2" fmla="*/ 1505593 w 4373016"/>
                <a:gd name="connsiteY2" fmla="*/ 4112950 h 4669198"/>
                <a:gd name="connsiteX3" fmla="*/ 0 w 4373016"/>
                <a:gd name="connsiteY3" fmla="*/ 2444545 h 4669198"/>
                <a:gd name="connsiteX4" fmla="*/ 1505593 w 4373016"/>
                <a:gd name="connsiteY4" fmla="*/ 776141 h 4669198"/>
                <a:gd name="connsiteX5" fmla="*/ 1676988 w 4373016"/>
                <a:gd name="connsiteY5" fmla="*/ 767486 h 4669198"/>
                <a:gd name="connsiteX6" fmla="*/ 1676988 w 4373016"/>
                <a:gd name="connsiteY6" fmla="*/ 767486 h 4669198"/>
                <a:gd name="connsiteX7" fmla="*/ 4373016 w 4373016"/>
                <a:gd name="connsiteY7" fmla="*/ 0 h 4669198"/>
                <a:gd name="connsiteX8" fmla="*/ 4373016 w 4373016"/>
                <a:gd name="connsiteY8" fmla="*/ 4669198 h 4669198"/>
                <a:gd name="connsiteX9" fmla="*/ 1676988 w 4373016"/>
                <a:gd name="connsiteY9" fmla="*/ 4669198 h 4669198"/>
                <a:gd name="connsiteX10" fmla="*/ 1676988 w 4373016"/>
                <a:gd name="connsiteY10" fmla="*/ 4121604 h 4669198"/>
                <a:gd name="connsiteX11" fmla="*/ 1677063 w 4373016"/>
                <a:gd name="connsiteY11" fmla="*/ 4121608 h 4669198"/>
                <a:gd name="connsiteX12" fmla="*/ 3354126 w 4373016"/>
                <a:gd name="connsiteY12" fmla="*/ 2444545 h 4669198"/>
                <a:gd name="connsiteX13" fmla="*/ 1677063 w 4373016"/>
                <a:gd name="connsiteY13" fmla="*/ 767482 h 4669198"/>
                <a:gd name="connsiteX14" fmla="*/ 1676988 w 4373016"/>
                <a:gd name="connsiteY14" fmla="*/ 767486 h 4669198"/>
                <a:gd name="connsiteX0" fmla="*/ 1676988 w 4373016"/>
                <a:gd name="connsiteY0" fmla="*/ 4 h 3901716"/>
                <a:gd name="connsiteX1" fmla="*/ 1676988 w 4373016"/>
                <a:gd name="connsiteY1" fmla="*/ 3354122 h 3901716"/>
                <a:gd name="connsiteX2" fmla="*/ 1505593 w 4373016"/>
                <a:gd name="connsiteY2" fmla="*/ 3345468 h 3901716"/>
                <a:gd name="connsiteX3" fmla="*/ 0 w 4373016"/>
                <a:gd name="connsiteY3" fmla="*/ 1677063 h 3901716"/>
                <a:gd name="connsiteX4" fmla="*/ 1505593 w 4373016"/>
                <a:gd name="connsiteY4" fmla="*/ 8659 h 3901716"/>
                <a:gd name="connsiteX5" fmla="*/ 1676988 w 4373016"/>
                <a:gd name="connsiteY5" fmla="*/ 4 h 3901716"/>
                <a:gd name="connsiteX6" fmla="*/ 1676988 w 4373016"/>
                <a:gd name="connsiteY6" fmla="*/ 4 h 3901716"/>
                <a:gd name="connsiteX7" fmla="*/ 4373016 w 4373016"/>
                <a:gd name="connsiteY7" fmla="*/ 3901716 h 3901716"/>
                <a:gd name="connsiteX8" fmla="*/ 1676988 w 4373016"/>
                <a:gd name="connsiteY8" fmla="*/ 3901716 h 3901716"/>
                <a:gd name="connsiteX9" fmla="*/ 1676988 w 4373016"/>
                <a:gd name="connsiteY9" fmla="*/ 3354122 h 3901716"/>
                <a:gd name="connsiteX10" fmla="*/ 1677063 w 4373016"/>
                <a:gd name="connsiteY10" fmla="*/ 3354126 h 3901716"/>
                <a:gd name="connsiteX11" fmla="*/ 3354126 w 4373016"/>
                <a:gd name="connsiteY11" fmla="*/ 1677063 h 3901716"/>
                <a:gd name="connsiteX12" fmla="*/ 1677063 w 4373016"/>
                <a:gd name="connsiteY12" fmla="*/ 0 h 3901716"/>
                <a:gd name="connsiteX13" fmla="*/ 1676988 w 4373016"/>
                <a:gd name="connsiteY13" fmla="*/ 4 h 3901716"/>
                <a:gd name="connsiteX0" fmla="*/ 1676988 w 3354126"/>
                <a:gd name="connsiteY0" fmla="*/ 4 h 3901716"/>
                <a:gd name="connsiteX1" fmla="*/ 1676988 w 3354126"/>
                <a:gd name="connsiteY1" fmla="*/ 3354122 h 3901716"/>
                <a:gd name="connsiteX2" fmla="*/ 1505593 w 3354126"/>
                <a:gd name="connsiteY2" fmla="*/ 3345468 h 3901716"/>
                <a:gd name="connsiteX3" fmla="*/ 0 w 3354126"/>
                <a:gd name="connsiteY3" fmla="*/ 1677063 h 3901716"/>
                <a:gd name="connsiteX4" fmla="*/ 1505593 w 3354126"/>
                <a:gd name="connsiteY4" fmla="*/ 8659 h 3901716"/>
                <a:gd name="connsiteX5" fmla="*/ 1676988 w 3354126"/>
                <a:gd name="connsiteY5" fmla="*/ 4 h 3901716"/>
                <a:gd name="connsiteX6" fmla="*/ 1676988 w 3354126"/>
                <a:gd name="connsiteY6" fmla="*/ 4 h 3901716"/>
                <a:gd name="connsiteX7" fmla="*/ 1676988 w 3354126"/>
                <a:gd name="connsiteY7" fmla="*/ 3901716 h 3901716"/>
                <a:gd name="connsiteX8" fmla="*/ 1676988 w 3354126"/>
                <a:gd name="connsiteY8" fmla="*/ 3354122 h 3901716"/>
                <a:gd name="connsiteX9" fmla="*/ 1677063 w 3354126"/>
                <a:gd name="connsiteY9" fmla="*/ 3354126 h 3901716"/>
                <a:gd name="connsiteX10" fmla="*/ 3354126 w 3354126"/>
                <a:gd name="connsiteY10" fmla="*/ 1677063 h 3901716"/>
                <a:gd name="connsiteX11" fmla="*/ 1677063 w 3354126"/>
                <a:gd name="connsiteY11" fmla="*/ 0 h 3901716"/>
                <a:gd name="connsiteX12" fmla="*/ 1676988 w 3354126"/>
                <a:gd name="connsiteY12" fmla="*/ 4 h 3901716"/>
                <a:gd name="connsiteX0" fmla="*/ 1676988 w 3354126"/>
                <a:gd name="connsiteY0" fmla="*/ 4 h 3354126"/>
                <a:gd name="connsiteX1" fmla="*/ 1676988 w 3354126"/>
                <a:gd name="connsiteY1" fmla="*/ 3354122 h 3354126"/>
                <a:gd name="connsiteX2" fmla="*/ 1505593 w 3354126"/>
                <a:gd name="connsiteY2" fmla="*/ 3345468 h 3354126"/>
                <a:gd name="connsiteX3" fmla="*/ 0 w 3354126"/>
                <a:gd name="connsiteY3" fmla="*/ 1677063 h 3354126"/>
                <a:gd name="connsiteX4" fmla="*/ 1505593 w 3354126"/>
                <a:gd name="connsiteY4" fmla="*/ 8659 h 3354126"/>
                <a:gd name="connsiteX5" fmla="*/ 1676988 w 3354126"/>
                <a:gd name="connsiteY5" fmla="*/ 4 h 3354126"/>
                <a:gd name="connsiteX6" fmla="*/ 1676988 w 3354126"/>
                <a:gd name="connsiteY6" fmla="*/ 4 h 3354126"/>
                <a:gd name="connsiteX7" fmla="*/ 1676988 w 3354126"/>
                <a:gd name="connsiteY7" fmla="*/ 3354122 h 3354126"/>
                <a:gd name="connsiteX8" fmla="*/ 1677063 w 3354126"/>
                <a:gd name="connsiteY8" fmla="*/ 3354126 h 3354126"/>
                <a:gd name="connsiteX9" fmla="*/ 3354126 w 3354126"/>
                <a:gd name="connsiteY9" fmla="*/ 1677063 h 3354126"/>
                <a:gd name="connsiteX10" fmla="*/ 1677063 w 3354126"/>
                <a:gd name="connsiteY10" fmla="*/ 0 h 3354126"/>
                <a:gd name="connsiteX11" fmla="*/ 1676988 w 3354126"/>
                <a:gd name="connsiteY11" fmla="*/ 4 h 3354126"/>
                <a:gd name="connsiteX0" fmla="*/ 1676988 w 1677072"/>
                <a:gd name="connsiteY0" fmla="*/ 4 h 3354126"/>
                <a:gd name="connsiteX1" fmla="*/ 1676988 w 1677072"/>
                <a:gd name="connsiteY1" fmla="*/ 3354122 h 3354126"/>
                <a:gd name="connsiteX2" fmla="*/ 1505593 w 1677072"/>
                <a:gd name="connsiteY2" fmla="*/ 3345468 h 3354126"/>
                <a:gd name="connsiteX3" fmla="*/ 0 w 1677072"/>
                <a:gd name="connsiteY3" fmla="*/ 1677063 h 3354126"/>
                <a:gd name="connsiteX4" fmla="*/ 1505593 w 1677072"/>
                <a:gd name="connsiteY4" fmla="*/ 8659 h 3354126"/>
                <a:gd name="connsiteX5" fmla="*/ 1676988 w 1677072"/>
                <a:gd name="connsiteY5" fmla="*/ 4 h 3354126"/>
                <a:gd name="connsiteX6" fmla="*/ 1676988 w 1677072"/>
                <a:gd name="connsiteY6" fmla="*/ 4 h 3354126"/>
                <a:gd name="connsiteX7" fmla="*/ 1676988 w 1677072"/>
                <a:gd name="connsiteY7" fmla="*/ 3354122 h 3354126"/>
                <a:gd name="connsiteX8" fmla="*/ 1677063 w 1677072"/>
                <a:gd name="connsiteY8" fmla="*/ 3354126 h 3354126"/>
                <a:gd name="connsiteX9" fmla="*/ 1677063 w 1677072"/>
                <a:gd name="connsiteY9" fmla="*/ 0 h 3354126"/>
                <a:gd name="connsiteX10" fmla="*/ 1676988 w 1677072"/>
                <a:gd name="connsiteY10" fmla="*/ 4 h 335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7072" h="3354126">
                  <a:moveTo>
                    <a:pt x="1676988" y="4"/>
                  </a:moveTo>
                  <a:lnTo>
                    <a:pt x="1676988" y="3354122"/>
                  </a:lnTo>
                  <a:lnTo>
                    <a:pt x="1505593" y="3345468"/>
                  </a:lnTo>
                  <a:cubicBezTo>
                    <a:pt x="659924" y="3259585"/>
                    <a:pt x="0" y="2545391"/>
                    <a:pt x="0" y="1677063"/>
                  </a:cubicBezTo>
                  <a:cubicBezTo>
                    <a:pt x="0" y="808736"/>
                    <a:pt x="659924" y="94541"/>
                    <a:pt x="1505593" y="8659"/>
                  </a:cubicBezTo>
                  <a:lnTo>
                    <a:pt x="1676988" y="4"/>
                  </a:lnTo>
                  <a:close/>
                  <a:moveTo>
                    <a:pt x="1676988" y="4"/>
                  </a:moveTo>
                  <a:lnTo>
                    <a:pt x="1676988" y="3354122"/>
                  </a:lnTo>
                  <a:cubicBezTo>
                    <a:pt x="1677013" y="3354123"/>
                    <a:pt x="1677038" y="3354125"/>
                    <a:pt x="1677063" y="3354126"/>
                  </a:cubicBezTo>
                  <a:cubicBezTo>
                    <a:pt x="1677076" y="2795106"/>
                    <a:pt x="1677076" y="559020"/>
                    <a:pt x="1677063" y="0"/>
                  </a:cubicBezTo>
                  <a:cubicBezTo>
                    <a:pt x="1677038" y="1"/>
                    <a:pt x="1677013" y="3"/>
                    <a:pt x="1676988" y="4"/>
                  </a:cubicBez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 l="-2000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CCB8707-A807-8277-92C4-0D61E9BA108B}"/>
              </a:ext>
            </a:extLst>
          </p:cNvPr>
          <p:cNvCxnSpPr>
            <a:cxnSpLocks/>
          </p:cNvCxnSpPr>
          <p:nvPr/>
        </p:nvCxnSpPr>
        <p:spPr>
          <a:xfrm>
            <a:off x="4280680" y="3302352"/>
            <a:ext cx="562361" cy="0"/>
          </a:xfrm>
          <a:prstGeom prst="straightConnector1">
            <a:avLst/>
          </a:prstGeom>
          <a:ln w="76200">
            <a:solidFill>
              <a:schemeClr val="accent4"/>
            </a:solidFill>
            <a:headEnd type="triangle" w="med" len="sm"/>
            <a:tailEnd type="triangle" w="med" len="sm"/>
          </a:ln>
          <a:effectLst>
            <a:outerShdw blurRad="254000" sx="150000" sy="150000" algn="ctr" rotWithShape="0">
              <a:schemeClr val="accent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829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55488-7A46-B939-0379-A2490612B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000" y="2433251"/>
            <a:ext cx="5940000" cy="1138773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Current Solution.</a:t>
            </a:r>
            <a:br>
              <a:rPr lang="en-US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400" noProof="1">
                <a:latin typeface="+mj-lt"/>
              </a:rPr>
            </a:br>
            <a:r>
              <a:rPr lang="en-US" sz="1400" b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RebrAIn’ MR pre-operational </a:t>
            </a:r>
            <a:r>
              <a:rPr lang="en-US" sz="1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automatic targeting </a:t>
            </a:r>
            <a:r>
              <a:rPr lang="en-US" sz="1400" b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solution inside of Operating Room : </a:t>
            </a:r>
            <a:r>
              <a:rPr lang="en-US" sz="14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OptimMR</a:t>
            </a:r>
            <a:r>
              <a:rPr lang="en-US" sz="1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Saas</a:t>
            </a:r>
            <a:r>
              <a:rPr lang="en-US" sz="1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model.</a:t>
            </a:r>
            <a:endParaRPr lang="en-US" sz="1400" b="0" noProof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9319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7117F-9255-1812-C9DB-0C05DE5CB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Achieving precise targeting for neurosurgery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70C7812-1853-1551-611D-10E9E65C9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52475"/>
            <a:ext cx="8520600" cy="1538883"/>
          </a:xfrm>
        </p:spPr>
        <p:txBody>
          <a:bodyPr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400" b="1" noProof="1">
                <a:latin typeface="+mj-lt"/>
              </a:rPr>
              <a:t>RebrAIn </a:t>
            </a:r>
            <a:r>
              <a:rPr lang="en-US" sz="1400" noProof="1">
                <a:latin typeface="+mj-lt"/>
              </a:rPr>
              <a:t>is a </a:t>
            </a:r>
            <a:r>
              <a:rPr lang="en-US" sz="1400" b="1" noProof="1">
                <a:latin typeface="+mj-lt"/>
              </a:rPr>
              <a:t>spin-off </a:t>
            </a:r>
            <a:r>
              <a:rPr lang="en-US" sz="1400" noProof="1">
                <a:latin typeface="+mj-lt"/>
              </a:rPr>
              <a:t>of the </a:t>
            </a:r>
            <a:r>
              <a:rPr lang="en-US" sz="1400" b="1" noProof="1">
                <a:latin typeface="+mj-lt"/>
              </a:rPr>
              <a:t>University Hospital of Bordeaux </a:t>
            </a:r>
            <a:r>
              <a:rPr lang="en-US" sz="1400" noProof="1">
                <a:latin typeface="+mj-lt"/>
              </a:rPr>
              <a:t>and the </a:t>
            </a:r>
            <a:r>
              <a:rPr lang="en-US" sz="1400" b="1" noProof="1">
                <a:latin typeface="+mj-lt"/>
              </a:rPr>
              <a:t>INRIA</a:t>
            </a:r>
            <a:r>
              <a:rPr lang="en-US" sz="1400" noProof="1">
                <a:latin typeface="+mj-lt"/>
              </a:rPr>
              <a:t>,</a:t>
            </a:r>
            <a:br>
              <a:rPr lang="en-US" sz="1400" noProof="1">
                <a:latin typeface="+mj-lt"/>
              </a:rPr>
            </a:br>
            <a:r>
              <a:rPr lang="en-US" sz="1400" noProof="1">
                <a:latin typeface="+mj-lt"/>
              </a:rPr>
              <a:t>created by Professor </a:t>
            </a:r>
            <a:r>
              <a:rPr lang="en-US" sz="1400" b="1" noProof="1">
                <a:latin typeface="+mj-lt"/>
              </a:rPr>
              <a:t>Emmanuel Cuny</a:t>
            </a:r>
            <a:r>
              <a:rPr lang="en-US" sz="1400" noProof="1">
                <a:latin typeface="+mj-lt"/>
              </a:rPr>
              <a:t>, Neurosurgeon, and Professor </a:t>
            </a:r>
            <a:r>
              <a:rPr lang="en-US" sz="1400" b="1" noProof="1">
                <a:latin typeface="+mj-lt"/>
              </a:rPr>
              <a:t>Nejib Zemzemi</a:t>
            </a:r>
            <a:r>
              <a:rPr lang="en-US" sz="1400" noProof="1">
                <a:latin typeface="+mj-lt"/>
              </a:rPr>
              <a:t>, Researcher at Inria in Applied Mathematics, after 10 years of academic research and 2 thesis.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n-US" b="1" noProof="1">
              <a:latin typeface="+mj-l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400" noProof="1">
                <a:latin typeface="+mj-lt"/>
              </a:rPr>
              <a:t>They bring you RebrAIn’s Service,</a:t>
            </a:r>
            <a:r>
              <a:rPr lang="en-US" sz="1400" noProof="1">
                <a:solidFill>
                  <a:srgbClr val="FF0000"/>
                </a:solidFill>
                <a:latin typeface="+mj-lt"/>
              </a:rPr>
              <a:t> </a:t>
            </a:r>
            <a:r>
              <a:rPr lang="en-US" sz="1400" noProof="1">
                <a:latin typeface="+mj-lt"/>
              </a:rPr>
              <a:t>a </a:t>
            </a:r>
            <a:r>
              <a:rPr lang="en-US" sz="1400" b="1" noProof="1">
                <a:latin typeface="+mj-lt"/>
              </a:rPr>
              <a:t>best-in-class</a:t>
            </a:r>
            <a:r>
              <a:rPr lang="en-US" sz="1400" noProof="1">
                <a:latin typeface="+mj-lt"/>
              </a:rPr>
              <a:t> AI-driven solution</a:t>
            </a:r>
            <a:br>
              <a:rPr lang="en-US" sz="1400" noProof="1">
                <a:latin typeface="+mj-lt"/>
              </a:rPr>
            </a:br>
            <a:r>
              <a:rPr lang="en-US" sz="1400" noProof="1">
                <a:latin typeface="+mj-lt"/>
              </a:rPr>
              <a:t>to </a:t>
            </a:r>
            <a:r>
              <a:rPr lang="en-US" sz="1400" b="1" noProof="1">
                <a:latin typeface="+mj-lt"/>
              </a:rPr>
              <a:t>streamline complex, patient-specific neurosurgery</a:t>
            </a:r>
            <a:r>
              <a:rPr lang="en-US" sz="1400" noProof="1">
                <a:latin typeface="+mj-lt"/>
              </a:rPr>
              <a:t> with </a:t>
            </a:r>
            <a:r>
              <a:rPr lang="en-US" sz="1400" b="1" noProof="1">
                <a:latin typeface="+mj-lt"/>
              </a:rPr>
              <a:t>faster</a:t>
            </a:r>
            <a:r>
              <a:rPr lang="en-US" sz="1400" noProof="1">
                <a:latin typeface="+mj-lt"/>
              </a:rPr>
              <a:t>, </a:t>
            </a:r>
            <a:r>
              <a:rPr lang="en-US" sz="1400" b="1" noProof="1">
                <a:latin typeface="+mj-lt"/>
              </a:rPr>
              <a:t>simpler</a:t>
            </a:r>
            <a:br>
              <a:rPr lang="en-US" sz="1400" noProof="1">
                <a:latin typeface="+mj-lt"/>
              </a:rPr>
            </a:br>
            <a:r>
              <a:rPr lang="en-US" sz="1400" noProof="1">
                <a:latin typeface="+mj-lt"/>
              </a:rPr>
              <a:t>and </a:t>
            </a:r>
            <a:r>
              <a:rPr lang="en-US" sz="1400" b="1" noProof="1">
                <a:latin typeface="+mj-lt"/>
              </a:rPr>
              <a:t>safer</a:t>
            </a:r>
            <a:r>
              <a:rPr lang="en-US" sz="1400" noProof="1">
                <a:latin typeface="+mj-lt"/>
              </a:rPr>
              <a:t> treatment using </a:t>
            </a:r>
            <a:r>
              <a:rPr lang="en-US" sz="1400" b="1" noProof="1">
                <a:latin typeface="+mj-lt"/>
              </a:rPr>
              <a:t>augmented neuromodulation planning</a:t>
            </a:r>
            <a:r>
              <a:rPr lang="en-US" sz="1400" noProof="1">
                <a:latin typeface="+mj-lt"/>
              </a:rPr>
              <a:t>. 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559302-9FB4-FE04-325F-846C1D6B0C05}"/>
              </a:ext>
            </a:extLst>
          </p:cNvPr>
          <p:cNvSpPr/>
          <p:nvPr/>
        </p:nvSpPr>
        <p:spPr>
          <a:xfrm>
            <a:off x="311700" y="2934511"/>
            <a:ext cx="1800000" cy="1848989"/>
          </a:xfrm>
          <a:prstGeom prst="roundRect">
            <a:avLst>
              <a:gd name="adj" fmla="val 4157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25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t" anchorCtr="0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Regulatory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CE marked,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FDA 510(k)cleared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" name="Graphic 10" descr="Rating 3 Star with solid fill">
            <a:extLst>
              <a:ext uri="{FF2B5EF4-FFF2-40B4-BE49-F238E27FC236}">
                <a16:creationId xmlns:a16="http://schemas.microsoft.com/office/drawing/2014/main" id="{560E2093-92F6-C5A9-02F1-48E6CEF81A90}"/>
              </a:ext>
            </a:extLst>
          </p:cNvPr>
          <p:cNvSpPr/>
          <p:nvPr/>
        </p:nvSpPr>
        <p:spPr>
          <a:xfrm>
            <a:off x="773607" y="3196580"/>
            <a:ext cx="876299" cy="295275"/>
          </a:xfrm>
          <a:custGeom>
            <a:avLst/>
            <a:gdLst>
              <a:gd name="connsiteX0" fmla="*/ 876300 w 876299"/>
              <a:gd name="connsiteY0" fmla="*/ 110728 h 295275"/>
              <a:gd name="connsiteX1" fmla="*/ 765572 w 876299"/>
              <a:gd name="connsiteY1" fmla="*/ 110728 h 295275"/>
              <a:gd name="connsiteX2" fmla="*/ 728662 w 876299"/>
              <a:gd name="connsiteY2" fmla="*/ 0 h 295275"/>
              <a:gd name="connsiteX3" fmla="*/ 691753 w 876299"/>
              <a:gd name="connsiteY3" fmla="*/ 110728 h 295275"/>
              <a:gd name="connsiteX4" fmla="*/ 585788 w 876299"/>
              <a:gd name="connsiteY4" fmla="*/ 110728 h 295275"/>
              <a:gd name="connsiteX5" fmla="*/ 581025 w 876299"/>
              <a:gd name="connsiteY5" fmla="*/ 110728 h 295275"/>
              <a:gd name="connsiteX6" fmla="*/ 475059 w 876299"/>
              <a:gd name="connsiteY6" fmla="*/ 110728 h 295275"/>
              <a:gd name="connsiteX7" fmla="*/ 438150 w 876299"/>
              <a:gd name="connsiteY7" fmla="*/ 0 h 295275"/>
              <a:gd name="connsiteX8" fmla="*/ 401241 w 876299"/>
              <a:gd name="connsiteY8" fmla="*/ 110728 h 295275"/>
              <a:gd name="connsiteX9" fmla="*/ 295275 w 876299"/>
              <a:gd name="connsiteY9" fmla="*/ 110728 h 295275"/>
              <a:gd name="connsiteX10" fmla="*/ 290513 w 876299"/>
              <a:gd name="connsiteY10" fmla="*/ 110728 h 295275"/>
              <a:gd name="connsiteX11" fmla="*/ 184547 w 876299"/>
              <a:gd name="connsiteY11" fmla="*/ 110728 h 295275"/>
              <a:gd name="connsiteX12" fmla="*/ 147638 w 876299"/>
              <a:gd name="connsiteY12" fmla="*/ 0 h 295275"/>
              <a:gd name="connsiteX13" fmla="*/ 110728 w 876299"/>
              <a:gd name="connsiteY13" fmla="*/ 110728 h 295275"/>
              <a:gd name="connsiteX14" fmla="*/ 0 w 876299"/>
              <a:gd name="connsiteY14" fmla="*/ 110728 h 295275"/>
              <a:gd name="connsiteX15" fmla="*/ 84887 w 876299"/>
              <a:gd name="connsiteY15" fmla="*/ 184547 h 295275"/>
              <a:gd name="connsiteX16" fmla="*/ 51673 w 876299"/>
              <a:gd name="connsiteY16" fmla="*/ 295275 h 295275"/>
              <a:gd name="connsiteX17" fmla="*/ 147638 w 876299"/>
              <a:gd name="connsiteY17" fmla="*/ 228838 h 295275"/>
              <a:gd name="connsiteX18" fmla="*/ 243602 w 876299"/>
              <a:gd name="connsiteY18" fmla="*/ 295275 h 295275"/>
              <a:gd name="connsiteX19" fmla="*/ 210388 w 876299"/>
              <a:gd name="connsiteY19" fmla="*/ 184547 h 295275"/>
              <a:gd name="connsiteX20" fmla="*/ 292894 w 876299"/>
              <a:gd name="connsiteY20" fmla="*/ 112805 h 295275"/>
              <a:gd name="connsiteX21" fmla="*/ 375399 w 876299"/>
              <a:gd name="connsiteY21" fmla="*/ 184547 h 295275"/>
              <a:gd name="connsiteX22" fmla="*/ 342186 w 876299"/>
              <a:gd name="connsiteY22" fmla="*/ 295275 h 295275"/>
              <a:gd name="connsiteX23" fmla="*/ 438150 w 876299"/>
              <a:gd name="connsiteY23" fmla="*/ 228838 h 295275"/>
              <a:gd name="connsiteX24" fmla="*/ 534114 w 876299"/>
              <a:gd name="connsiteY24" fmla="*/ 295275 h 295275"/>
              <a:gd name="connsiteX25" fmla="*/ 500901 w 876299"/>
              <a:gd name="connsiteY25" fmla="*/ 184547 h 295275"/>
              <a:gd name="connsiteX26" fmla="*/ 583406 w 876299"/>
              <a:gd name="connsiteY26" fmla="*/ 112805 h 295275"/>
              <a:gd name="connsiteX27" fmla="*/ 665912 w 876299"/>
              <a:gd name="connsiteY27" fmla="*/ 184547 h 295275"/>
              <a:gd name="connsiteX28" fmla="*/ 632698 w 876299"/>
              <a:gd name="connsiteY28" fmla="*/ 295275 h 295275"/>
              <a:gd name="connsiteX29" fmla="*/ 728662 w 876299"/>
              <a:gd name="connsiteY29" fmla="*/ 228838 h 295275"/>
              <a:gd name="connsiteX30" fmla="*/ 824627 w 876299"/>
              <a:gd name="connsiteY30" fmla="*/ 295275 h 295275"/>
              <a:gd name="connsiteX31" fmla="*/ 791413 w 876299"/>
              <a:gd name="connsiteY31" fmla="*/ 184547 h 295275"/>
              <a:gd name="connsiteX32" fmla="*/ 876300 w 876299"/>
              <a:gd name="connsiteY32" fmla="*/ 110728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76299" h="295275">
                <a:moveTo>
                  <a:pt x="876300" y="110728"/>
                </a:moveTo>
                <a:lnTo>
                  <a:pt x="765572" y="110728"/>
                </a:lnTo>
                <a:lnTo>
                  <a:pt x="728662" y="0"/>
                </a:lnTo>
                <a:lnTo>
                  <a:pt x="691753" y="110728"/>
                </a:lnTo>
                <a:lnTo>
                  <a:pt x="585788" y="110728"/>
                </a:lnTo>
                <a:lnTo>
                  <a:pt x="581025" y="110728"/>
                </a:lnTo>
                <a:lnTo>
                  <a:pt x="475059" y="110728"/>
                </a:lnTo>
                <a:lnTo>
                  <a:pt x="438150" y="0"/>
                </a:lnTo>
                <a:lnTo>
                  <a:pt x="401241" y="110728"/>
                </a:lnTo>
                <a:lnTo>
                  <a:pt x="295275" y="110728"/>
                </a:lnTo>
                <a:lnTo>
                  <a:pt x="290513" y="110728"/>
                </a:lnTo>
                <a:lnTo>
                  <a:pt x="184547" y="110728"/>
                </a:lnTo>
                <a:lnTo>
                  <a:pt x="147638" y="0"/>
                </a:lnTo>
                <a:lnTo>
                  <a:pt x="110728" y="110728"/>
                </a:lnTo>
                <a:lnTo>
                  <a:pt x="0" y="110728"/>
                </a:lnTo>
                <a:lnTo>
                  <a:pt x="84887" y="184547"/>
                </a:lnTo>
                <a:lnTo>
                  <a:pt x="51673" y="295275"/>
                </a:lnTo>
                <a:lnTo>
                  <a:pt x="147638" y="228838"/>
                </a:lnTo>
                <a:lnTo>
                  <a:pt x="243602" y="295275"/>
                </a:lnTo>
                <a:lnTo>
                  <a:pt x="210388" y="184547"/>
                </a:lnTo>
                <a:lnTo>
                  <a:pt x="292894" y="112805"/>
                </a:lnTo>
                <a:lnTo>
                  <a:pt x="375399" y="184547"/>
                </a:lnTo>
                <a:lnTo>
                  <a:pt x="342186" y="295275"/>
                </a:lnTo>
                <a:lnTo>
                  <a:pt x="438150" y="228838"/>
                </a:lnTo>
                <a:lnTo>
                  <a:pt x="534114" y="295275"/>
                </a:lnTo>
                <a:lnTo>
                  <a:pt x="500901" y="184547"/>
                </a:lnTo>
                <a:lnTo>
                  <a:pt x="583406" y="112805"/>
                </a:lnTo>
                <a:lnTo>
                  <a:pt x="665912" y="184547"/>
                </a:lnTo>
                <a:lnTo>
                  <a:pt x="632698" y="295275"/>
                </a:lnTo>
                <a:lnTo>
                  <a:pt x="728662" y="228838"/>
                </a:lnTo>
                <a:lnTo>
                  <a:pt x="824627" y="295275"/>
                </a:lnTo>
                <a:lnTo>
                  <a:pt x="791413" y="184547"/>
                </a:lnTo>
                <a:lnTo>
                  <a:pt x="876300" y="110728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825FCD7-A436-4AA7-22C3-A55285A221D2}"/>
              </a:ext>
            </a:extLst>
          </p:cNvPr>
          <p:cNvSpPr/>
          <p:nvPr/>
        </p:nvSpPr>
        <p:spPr>
          <a:xfrm>
            <a:off x="2539068" y="2934510"/>
            <a:ext cx="1800000" cy="1848989"/>
          </a:xfrm>
          <a:prstGeom prst="roundRect">
            <a:avLst>
              <a:gd name="adj" fmla="val 4157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25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t" anchorCtr="0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Adoption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In use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in 55 sites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worldwide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AE796C-1DA9-9216-09A7-CD5F529D0664}"/>
              </a:ext>
            </a:extLst>
          </p:cNvPr>
          <p:cNvGrpSpPr>
            <a:grpSpLocks noChangeAspect="1"/>
          </p:cNvGrpSpPr>
          <p:nvPr/>
        </p:nvGrpSpPr>
        <p:grpSpPr>
          <a:xfrm>
            <a:off x="3259068" y="3164217"/>
            <a:ext cx="360000" cy="360000"/>
            <a:chOff x="4210050" y="2209800"/>
            <a:chExt cx="723900" cy="723900"/>
          </a:xfrm>
          <a:solidFill>
            <a:schemeClr val="accent2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A31793-8805-A60F-0A77-D0B64AD67395}"/>
                </a:ext>
              </a:extLst>
            </p:cNvPr>
            <p:cNvSpPr/>
            <p:nvPr/>
          </p:nvSpPr>
          <p:spPr>
            <a:xfrm>
              <a:off x="4210050" y="2209800"/>
              <a:ext cx="723900" cy="723900"/>
            </a:xfrm>
            <a:custGeom>
              <a:avLst/>
              <a:gdLst>
                <a:gd name="connsiteX0" fmla="*/ 361950 w 723900"/>
                <a:gd name="connsiteY0" fmla="*/ 57150 h 723900"/>
                <a:gd name="connsiteX1" fmla="*/ 57150 w 723900"/>
                <a:gd name="connsiteY1" fmla="*/ 361950 h 723900"/>
                <a:gd name="connsiteX2" fmla="*/ 361950 w 723900"/>
                <a:gd name="connsiteY2" fmla="*/ 666750 h 723900"/>
                <a:gd name="connsiteX3" fmla="*/ 666750 w 723900"/>
                <a:gd name="connsiteY3" fmla="*/ 361950 h 723900"/>
                <a:gd name="connsiteX4" fmla="*/ 361950 w 723900"/>
                <a:gd name="connsiteY4" fmla="*/ 57150 h 723900"/>
                <a:gd name="connsiteX5" fmla="*/ 361950 w 723900"/>
                <a:gd name="connsiteY5" fmla="*/ 723900 h 723900"/>
                <a:gd name="connsiteX6" fmla="*/ 0 w 723900"/>
                <a:gd name="connsiteY6" fmla="*/ 361950 h 723900"/>
                <a:gd name="connsiteX7" fmla="*/ 361950 w 723900"/>
                <a:gd name="connsiteY7" fmla="*/ 0 h 723900"/>
                <a:gd name="connsiteX8" fmla="*/ 723900 w 723900"/>
                <a:gd name="connsiteY8" fmla="*/ 361950 h 723900"/>
                <a:gd name="connsiteX9" fmla="*/ 361950 w 723900"/>
                <a:gd name="connsiteY9" fmla="*/ 7239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3900" h="723900">
                  <a:moveTo>
                    <a:pt x="361950" y="57150"/>
                  </a:moveTo>
                  <a:cubicBezTo>
                    <a:pt x="193358" y="57150"/>
                    <a:pt x="57150" y="193358"/>
                    <a:pt x="57150" y="361950"/>
                  </a:cubicBezTo>
                  <a:cubicBezTo>
                    <a:pt x="57150" y="530543"/>
                    <a:pt x="193358" y="666750"/>
                    <a:pt x="361950" y="666750"/>
                  </a:cubicBezTo>
                  <a:cubicBezTo>
                    <a:pt x="530543" y="666750"/>
                    <a:pt x="666750" y="530543"/>
                    <a:pt x="666750" y="361950"/>
                  </a:cubicBezTo>
                  <a:cubicBezTo>
                    <a:pt x="666750" y="193358"/>
                    <a:pt x="530543" y="57150"/>
                    <a:pt x="361950" y="57150"/>
                  </a:cubicBezTo>
                  <a:close/>
                  <a:moveTo>
                    <a:pt x="361950" y="723900"/>
                  </a:moveTo>
                  <a:cubicBezTo>
                    <a:pt x="161925" y="723900"/>
                    <a:pt x="0" y="561975"/>
                    <a:pt x="0" y="361950"/>
                  </a:cubicBezTo>
                  <a:cubicBezTo>
                    <a:pt x="0" y="161925"/>
                    <a:pt x="161925" y="0"/>
                    <a:pt x="361950" y="0"/>
                  </a:cubicBezTo>
                  <a:cubicBezTo>
                    <a:pt x="561975" y="0"/>
                    <a:pt x="723900" y="161925"/>
                    <a:pt x="723900" y="361950"/>
                  </a:cubicBezTo>
                  <a:cubicBezTo>
                    <a:pt x="723900" y="561975"/>
                    <a:pt x="561975" y="723900"/>
                    <a:pt x="361950" y="7239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50D25BC-2BB5-4D01-9627-CEDA922D4CDD}"/>
                </a:ext>
              </a:extLst>
            </p:cNvPr>
            <p:cNvSpPr/>
            <p:nvPr/>
          </p:nvSpPr>
          <p:spPr>
            <a:xfrm>
              <a:off x="4343400" y="2343150"/>
              <a:ext cx="457200" cy="457200"/>
            </a:xfrm>
            <a:custGeom>
              <a:avLst/>
              <a:gdLst>
                <a:gd name="connsiteX0" fmla="*/ 419100 w 457200"/>
                <a:gd name="connsiteY0" fmla="*/ 152400 h 457200"/>
                <a:gd name="connsiteX1" fmla="*/ 304800 w 457200"/>
                <a:gd name="connsiteY1" fmla="*/ 152400 h 457200"/>
                <a:gd name="connsiteX2" fmla="*/ 304800 w 457200"/>
                <a:gd name="connsiteY2" fmla="*/ 38100 h 457200"/>
                <a:gd name="connsiteX3" fmla="*/ 266700 w 457200"/>
                <a:gd name="connsiteY3" fmla="*/ 0 h 457200"/>
                <a:gd name="connsiteX4" fmla="*/ 190500 w 457200"/>
                <a:gd name="connsiteY4" fmla="*/ 0 h 457200"/>
                <a:gd name="connsiteX5" fmla="*/ 152400 w 457200"/>
                <a:gd name="connsiteY5" fmla="*/ 38100 h 457200"/>
                <a:gd name="connsiteX6" fmla="*/ 152400 w 457200"/>
                <a:gd name="connsiteY6" fmla="*/ 152400 h 457200"/>
                <a:gd name="connsiteX7" fmla="*/ 38100 w 457200"/>
                <a:gd name="connsiteY7" fmla="*/ 152400 h 457200"/>
                <a:gd name="connsiteX8" fmla="*/ 0 w 457200"/>
                <a:gd name="connsiteY8" fmla="*/ 190500 h 457200"/>
                <a:gd name="connsiteX9" fmla="*/ 0 w 457200"/>
                <a:gd name="connsiteY9" fmla="*/ 266700 h 457200"/>
                <a:gd name="connsiteX10" fmla="*/ 38100 w 457200"/>
                <a:gd name="connsiteY10" fmla="*/ 304800 h 457200"/>
                <a:gd name="connsiteX11" fmla="*/ 152400 w 457200"/>
                <a:gd name="connsiteY11" fmla="*/ 304800 h 457200"/>
                <a:gd name="connsiteX12" fmla="*/ 152400 w 457200"/>
                <a:gd name="connsiteY12" fmla="*/ 419100 h 457200"/>
                <a:gd name="connsiteX13" fmla="*/ 190500 w 457200"/>
                <a:gd name="connsiteY13" fmla="*/ 457200 h 457200"/>
                <a:gd name="connsiteX14" fmla="*/ 266700 w 457200"/>
                <a:gd name="connsiteY14" fmla="*/ 457200 h 457200"/>
                <a:gd name="connsiteX15" fmla="*/ 304800 w 457200"/>
                <a:gd name="connsiteY15" fmla="*/ 419100 h 457200"/>
                <a:gd name="connsiteX16" fmla="*/ 304800 w 457200"/>
                <a:gd name="connsiteY16" fmla="*/ 304800 h 457200"/>
                <a:gd name="connsiteX17" fmla="*/ 419100 w 457200"/>
                <a:gd name="connsiteY17" fmla="*/ 304800 h 457200"/>
                <a:gd name="connsiteX18" fmla="*/ 457200 w 457200"/>
                <a:gd name="connsiteY18" fmla="*/ 266700 h 457200"/>
                <a:gd name="connsiteX19" fmla="*/ 457200 w 457200"/>
                <a:gd name="connsiteY19" fmla="*/ 190500 h 457200"/>
                <a:gd name="connsiteX20" fmla="*/ 419100 w 457200"/>
                <a:gd name="connsiteY20" fmla="*/ 1524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57200" h="457200">
                  <a:moveTo>
                    <a:pt x="419100" y="152400"/>
                  </a:moveTo>
                  <a:lnTo>
                    <a:pt x="304800" y="152400"/>
                  </a:lnTo>
                  <a:lnTo>
                    <a:pt x="304800" y="38100"/>
                  </a:lnTo>
                  <a:cubicBezTo>
                    <a:pt x="304800" y="17145"/>
                    <a:pt x="287655" y="0"/>
                    <a:pt x="266700" y="0"/>
                  </a:cubicBezTo>
                  <a:lnTo>
                    <a:pt x="190500" y="0"/>
                  </a:lnTo>
                  <a:cubicBezTo>
                    <a:pt x="169545" y="0"/>
                    <a:pt x="152400" y="17145"/>
                    <a:pt x="152400" y="38100"/>
                  </a:cubicBezTo>
                  <a:lnTo>
                    <a:pt x="152400" y="152400"/>
                  </a:lnTo>
                  <a:lnTo>
                    <a:pt x="38100" y="152400"/>
                  </a:lnTo>
                  <a:cubicBezTo>
                    <a:pt x="17145" y="152400"/>
                    <a:pt x="0" y="169545"/>
                    <a:pt x="0" y="190500"/>
                  </a:cubicBezTo>
                  <a:lnTo>
                    <a:pt x="0" y="266700"/>
                  </a:lnTo>
                  <a:cubicBezTo>
                    <a:pt x="0" y="287655"/>
                    <a:pt x="17145" y="304800"/>
                    <a:pt x="38100" y="304800"/>
                  </a:cubicBezTo>
                  <a:lnTo>
                    <a:pt x="152400" y="304800"/>
                  </a:lnTo>
                  <a:lnTo>
                    <a:pt x="152400" y="419100"/>
                  </a:lnTo>
                  <a:cubicBezTo>
                    <a:pt x="152400" y="440055"/>
                    <a:pt x="169545" y="457200"/>
                    <a:pt x="190500" y="457200"/>
                  </a:cubicBezTo>
                  <a:lnTo>
                    <a:pt x="266700" y="457200"/>
                  </a:lnTo>
                  <a:cubicBezTo>
                    <a:pt x="287655" y="457200"/>
                    <a:pt x="304800" y="440055"/>
                    <a:pt x="304800" y="419100"/>
                  </a:cubicBezTo>
                  <a:lnTo>
                    <a:pt x="304800" y="304800"/>
                  </a:lnTo>
                  <a:lnTo>
                    <a:pt x="419100" y="304800"/>
                  </a:lnTo>
                  <a:cubicBezTo>
                    <a:pt x="440055" y="304800"/>
                    <a:pt x="457200" y="287655"/>
                    <a:pt x="457200" y="266700"/>
                  </a:cubicBezTo>
                  <a:lnTo>
                    <a:pt x="457200" y="190500"/>
                  </a:lnTo>
                  <a:cubicBezTo>
                    <a:pt x="457200" y="169545"/>
                    <a:pt x="440055" y="152400"/>
                    <a:pt x="419100" y="1524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ACE3BC2-E691-B317-2BCF-9ED5B99EFBF1}"/>
              </a:ext>
            </a:extLst>
          </p:cNvPr>
          <p:cNvSpPr/>
          <p:nvPr/>
        </p:nvSpPr>
        <p:spPr>
          <a:xfrm>
            <a:off x="4766436" y="2934509"/>
            <a:ext cx="1800000" cy="1848989"/>
          </a:xfrm>
          <a:prstGeom prst="roundRect">
            <a:avLst>
              <a:gd name="adj" fmla="val 4157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25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t" anchorCtr="0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Indications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Parkinson's disease(STN),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Essential tremor(VIM)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3A09CB3-6980-4D7F-9137-CD5F93EA88D5}"/>
              </a:ext>
            </a:extLst>
          </p:cNvPr>
          <p:cNvSpPr/>
          <p:nvPr/>
        </p:nvSpPr>
        <p:spPr>
          <a:xfrm>
            <a:off x="7032300" y="2934509"/>
            <a:ext cx="1800000" cy="1848989"/>
          </a:xfrm>
          <a:prstGeom prst="roundRect">
            <a:avLst>
              <a:gd name="adj" fmla="val 4157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25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t" anchorCtr="0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Volume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500+ targeting operations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performed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E6E5C30-1917-DFCF-E779-D12351ABC785}"/>
              </a:ext>
            </a:extLst>
          </p:cNvPr>
          <p:cNvGrpSpPr>
            <a:grpSpLocks noChangeAspect="1"/>
          </p:cNvGrpSpPr>
          <p:nvPr/>
        </p:nvGrpSpPr>
        <p:grpSpPr>
          <a:xfrm>
            <a:off x="5486436" y="3164217"/>
            <a:ext cx="360000" cy="360000"/>
            <a:chOff x="4195762" y="2195512"/>
            <a:chExt cx="752475" cy="752475"/>
          </a:xfrm>
          <a:solidFill>
            <a:schemeClr val="accent5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CB58097-4ADF-A2EC-DB2E-A8502C4D0E87}"/>
                </a:ext>
              </a:extLst>
            </p:cNvPr>
            <p:cNvSpPr/>
            <p:nvPr/>
          </p:nvSpPr>
          <p:spPr>
            <a:xfrm>
              <a:off x="4461510" y="2195512"/>
              <a:ext cx="486727" cy="485775"/>
            </a:xfrm>
            <a:custGeom>
              <a:avLst/>
              <a:gdLst>
                <a:gd name="connsiteX0" fmla="*/ 401003 w 486727"/>
                <a:gd name="connsiteY0" fmla="*/ 85725 h 485775"/>
                <a:gd name="connsiteX1" fmla="*/ 391478 w 486727"/>
                <a:gd name="connsiteY1" fmla="*/ 0 h 485775"/>
                <a:gd name="connsiteX2" fmla="*/ 286703 w 486727"/>
                <a:gd name="connsiteY2" fmla="*/ 104775 h 485775"/>
                <a:gd name="connsiteX3" fmla="*/ 292417 w 486727"/>
                <a:gd name="connsiteY3" fmla="*/ 154305 h 485775"/>
                <a:gd name="connsiteX4" fmla="*/ 140017 w 486727"/>
                <a:gd name="connsiteY4" fmla="*/ 306705 h 485775"/>
                <a:gd name="connsiteX5" fmla="*/ 95250 w 486727"/>
                <a:gd name="connsiteY5" fmla="*/ 295275 h 485775"/>
                <a:gd name="connsiteX6" fmla="*/ 0 w 486727"/>
                <a:gd name="connsiteY6" fmla="*/ 390525 h 485775"/>
                <a:gd name="connsiteX7" fmla="*/ 95250 w 486727"/>
                <a:gd name="connsiteY7" fmla="*/ 485775 h 485775"/>
                <a:gd name="connsiteX8" fmla="*/ 190500 w 486727"/>
                <a:gd name="connsiteY8" fmla="*/ 390525 h 485775"/>
                <a:gd name="connsiteX9" fmla="*/ 180022 w 486727"/>
                <a:gd name="connsiteY9" fmla="*/ 346710 h 485775"/>
                <a:gd name="connsiteX10" fmla="*/ 332423 w 486727"/>
                <a:gd name="connsiteY10" fmla="*/ 194310 h 485775"/>
                <a:gd name="connsiteX11" fmla="*/ 381953 w 486727"/>
                <a:gd name="connsiteY11" fmla="*/ 200025 h 485775"/>
                <a:gd name="connsiteX12" fmla="*/ 486728 w 486727"/>
                <a:gd name="connsiteY12" fmla="*/ 95250 h 485775"/>
                <a:gd name="connsiteX13" fmla="*/ 401003 w 486727"/>
                <a:gd name="connsiteY13" fmla="*/ 8572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6727" h="485775">
                  <a:moveTo>
                    <a:pt x="401003" y="85725"/>
                  </a:moveTo>
                  <a:lnTo>
                    <a:pt x="391478" y="0"/>
                  </a:lnTo>
                  <a:lnTo>
                    <a:pt x="286703" y="104775"/>
                  </a:lnTo>
                  <a:lnTo>
                    <a:pt x="292417" y="154305"/>
                  </a:lnTo>
                  <a:lnTo>
                    <a:pt x="140017" y="306705"/>
                  </a:lnTo>
                  <a:cubicBezTo>
                    <a:pt x="126682" y="300038"/>
                    <a:pt x="111442" y="295275"/>
                    <a:pt x="95250" y="295275"/>
                  </a:cubicBezTo>
                  <a:cubicBezTo>
                    <a:pt x="42863" y="295275"/>
                    <a:pt x="0" y="338138"/>
                    <a:pt x="0" y="390525"/>
                  </a:cubicBezTo>
                  <a:cubicBezTo>
                    <a:pt x="0" y="442913"/>
                    <a:pt x="42863" y="485775"/>
                    <a:pt x="95250" y="485775"/>
                  </a:cubicBezTo>
                  <a:cubicBezTo>
                    <a:pt x="147638" y="485775"/>
                    <a:pt x="190500" y="442913"/>
                    <a:pt x="190500" y="390525"/>
                  </a:cubicBezTo>
                  <a:cubicBezTo>
                    <a:pt x="190500" y="374333"/>
                    <a:pt x="186690" y="360045"/>
                    <a:pt x="180022" y="346710"/>
                  </a:cubicBezTo>
                  <a:lnTo>
                    <a:pt x="332423" y="194310"/>
                  </a:lnTo>
                  <a:lnTo>
                    <a:pt x="381953" y="200025"/>
                  </a:lnTo>
                  <a:lnTo>
                    <a:pt x="486728" y="95250"/>
                  </a:lnTo>
                  <a:lnTo>
                    <a:pt x="401003" y="857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D6F42B3-1459-DD01-26EF-99B63DA4BE2A}"/>
                </a:ext>
              </a:extLst>
            </p:cNvPr>
            <p:cNvSpPr/>
            <p:nvPr/>
          </p:nvSpPr>
          <p:spPr>
            <a:xfrm>
              <a:off x="4195762" y="2224087"/>
              <a:ext cx="723900" cy="723900"/>
            </a:xfrm>
            <a:custGeom>
              <a:avLst/>
              <a:gdLst>
                <a:gd name="connsiteX0" fmla="*/ 674370 w 723900"/>
                <a:gd name="connsiteY0" fmla="*/ 198120 h 723900"/>
                <a:gd name="connsiteX1" fmla="*/ 661988 w 723900"/>
                <a:gd name="connsiteY1" fmla="*/ 211455 h 723900"/>
                <a:gd name="connsiteX2" fmla="*/ 643890 w 723900"/>
                <a:gd name="connsiteY2" fmla="*/ 209550 h 723900"/>
                <a:gd name="connsiteX3" fmla="*/ 623888 w 723900"/>
                <a:gd name="connsiteY3" fmla="*/ 206693 h 723900"/>
                <a:gd name="connsiteX4" fmla="*/ 666750 w 723900"/>
                <a:gd name="connsiteY4" fmla="*/ 361950 h 723900"/>
                <a:gd name="connsiteX5" fmla="*/ 361950 w 723900"/>
                <a:gd name="connsiteY5" fmla="*/ 666750 h 723900"/>
                <a:gd name="connsiteX6" fmla="*/ 57150 w 723900"/>
                <a:gd name="connsiteY6" fmla="*/ 361950 h 723900"/>
                <a:gd name="connsiteX7" fmla="*/ 361950 w 723900"/>
                <a:gd name="connsiteY7" fmla="*/ 57150 h 723900"/>
                <a:gd name="connsiteX8" fmla="*/ 517208 w 723900"/>
                <a:gd name="connsiteY8" fmla="*/ 100013 h 723900"/>
                <a:gd name="connsiteX9" fmla="*/ 515303 w 723900"/>
                <a:gd name="connsiteY9" fmla="*/ 80963 h 723900"/>
                <a:gd name="connsiteX10" fmla="*/ 512445 w 723900"/>
                <a:gd name="connsiteY10" fmla="*/ 61913 h 723900"/>
                <a:gd name="connsiteX11" fmla="*/ 525780 w 723900"/>
                <a:gd name="connsiteY11" fmla="*/ 48578 h 723900"/>
                <a:gd name="connsiteX12" fmla="*/ 532448 w 723900"/>
                <a:gd name="connsiteY12" fmla="*/ 41910 h 723900"/>
                <a:gd name="connsiteX13" fmla="*/ 361950 w 723900"/>
                <a:gd name="connsiteY13" fmla="*/ 0 h 723900"/>
                <a:gd name="connsiteX14" fmla="*/ 0 w 723900"/>
                <a:gd name="connsiteY14" fmla="*/ 361950 h 723900"/>
                <a:gd name="connsiteX15" fmla="*/ 361950 w 723900"/>
                <a:gd name="connsiteY15" fmla="*/ 723900 h 723900"/>
                <a:gd name="connsiteX16" fmla="*/ 723900 w 723900"/>
                <a:gd name="connsiteY16" fmla="*/ 361950 h 723900"/>
                <a:gd name="connsiteX17" fmla="*/ 681038 w 723900"/>
                <a:gd name="connsiteY17" fmla="*/ 192405 h 723900"/>
                <a:gd name="connsiteX18" fmla="*/ 674370 w 723900"/>
                <a:gd name="connsiteY18" fmla="*/ 19812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23900" h="723900">
                  <a:moveTo>
                    <a:pt x="674370" y="198120"/>
                  </a:moveTo>
                  <a:lnTo>
                    <a:pt x="661988" y="211455"/>
                  </a:lnTo>
                  <a:lnTo>
                    <a:pt x="643890" y="209550"/>
                  </a:lnTo>
                  <a:lnTo>
                    <a:pt x="623888" y="206693"/>
                  </a:lnTo>
                  <a:cubicBezTo>
                    <a:pt x="650558" y="252413"/>
                    <a:pt x="666750" y="304800"/>
                    <a:pt x="666750" y="361950"/>
                  </a:cubicBezTo>
                  <a:cubicBezTo>
                    <a:pt x="666750" y="529590"/>
                    <a:pt x="529590" y="666750"/>
                    <a:pt x="361950" y="666750"/>
                  </a:cubicBezTo>
                  <a:cubicBezTo>
                    <a:pt x="194310" y="666750"/>
                    <a:pt x="57150" y="529590"/>
                    <a:pt x="57150" y="361950"/>
                  </a:cubicBezTo>
                  <a:cubicBezTo>
                    <a:pt x="57150" y="194310"/>
                    <a:pt x="194310" y="57150"/>
                    <a:pt x="361950" y="57150"/>
                  </a:cubicBezTo>
                  <a:cubicBezTo>
                    <a:pt x="418148" y="57150"/>
                    <a:pt x="471488" y="72390"/>
                    <a:pt x="517208" y="100013"/>
                  </a:cubicBezTo>
                  <a:lnTo>
                    <a:pt x="515303" y="80963"/>
                  </a:lnTo>
                  <a:lnTo>
                    <a:pt x="512445" y="61913"/>
                  </a:lnTo>
                  <a:lnTo>
                    <a:pt x="525780" y="48578"/>
                  </a:lnTo>
                  <a:lnTo>
                    <a:pt x="532448" y="41910"/>
                  </a:lnTo>
                  <a:cubicBezTo>
                    <a:pt x="481013" y="15240"/>
                    <a:pt x="423863" y="0"/>
                    <a:pt x="361950" y="0"/>
                  </a:cubicBez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300038"/>
                    <a:pt x="708660" y="242888"/>
                    <a:pt x="681038" y="192405"/>
                  </a:cubicBezTo>
                  <a:lnTo>
                    <a:pt x="674370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DF11E6F-D958-A2AD-6E24-21DC3F7ADD89}"/>
                </a:ext>
              </a:extLst>
            </p:cNvPr>
            <p:cNvSpPr/>
            <p:nvPr/>
          </p:nvSpPr>
          <p:spPr>
            <a:xfrm>
              <a:off x="4329112" y="2357437"/>
              <a:ext cx="457200" cy="457200"/>
            </a:xfrm>
            <a:custGeom>
              <a:avLst/>
              <a:gdLst>
                <a:gd name="connsiteX0" fmla="*/ 387668 w 457200"/>
                <a:gd name="connsiteY0" fmla="*/ 163830 h 457200"/>
                <a:gd name="connsiteX1" fmla="*/ 400050 w 457200"/>
                <a:gd name="connsiteY1" fmla="*/ 228600 h 457200"/>
                <a:gd name="connsiteX2" fmla="*/ 228600 w 457200"/>
                <a:gd name="connsiteY2" fmla="*/ 400050 h 457200"/>
                <a:gd name="connsiteX3" fmla="*/ 57150 w 457200"/>
                <a:gd name="connsiteY3" fmla="*/ 228600 h 457200"/>
                <a:gd name="connsiteX4" fmla="*/ 228600 w 457200"/>
                <a:gd name="connsiteY4" fmla="*/ 57150 h 457200"/>
                <a:gd name="connsiteX5" fmla="*/ 293370 w 457200"/>
                <a:gd name="connsiteY5" fmla="*/ 69532 h 457200"/>
                <a:gd name="connsiteX6" fmla="*/ 336233 w 457200"/>
                <a:gd name="connsiteY6" fmla="*/ 26670 h 457200"/>
                <a:gd name="connsiteX7" fmla="*/ 228600 w 457200"/>
                <a:gd name="connsiteY7" fmla="*/ 0 h 457200"/>
                <a:gd name="connsiteX8" fmla="*/ 0 w 457200"/>
                <a:gd name="connsiteY8" fmla="*/ 228600 h 457200"/>
                <a:gd name="connsiteX9" fmla="*/ 228600 w 457200"/>
                <a:gd name="connsiteY9" fmla="*/ 457200 h 457200"/>
                <a:gd name="connsiteX10" fmla="*/ 457200 w 457200"/>
                <a:gd name="connsiteY10" fmla="*/ 228600 h 457200"/>
                <a:gd name="connsiteX11" fmla="*/ 430530 w 457200"/>
                <a:gd name="connsiteY11" fmla="*/ 120968 h 457200"/>
                <a:gd name="connsiteX12" fmla="*/ 387668 w 457200"/>
                <a:gd name="connsiteY12" fmla="*/ 16383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7200" h="457200">
                  <a:moveTo>
                    <a:pt x="387668" y="163830"/>
                  </a:moveTo>
                  <a:cubicBezTo>
                    <a:pt x="396240" y="183833"/>
                    <a:pt x="400050" y="205740"/>
                    <a:pt x="400050" y="228600"/>
                  </a:cubicBezTo>
                  <a:cubicBezTo>
                    <a:pt x="400050" y="322898"/>
                    <a:pt x="322898" y="400050"/>
                    <a:pt x="228600" y="400050"/>
                  </a:cubicBezTo>
                  <a:cubicBezTo>
                    <a:pt x="134302" y="400050"/>
                    <a:pt x="57150" y="322898"/>
                    <a:pt x="57150" y="228600"/>
                  </a:cubicBezTo>
                  <a:cubicBezTo>
                    <a:pt x="57150" y="134302"/>
                    <a:pt x="134302" y="57150"/>
                    <a:pt x="228600" y="57150"/>
                  </a:cubicBezTo>
                  <a:cubicBezTo>
                    <a:pt x="251460" y="57150"/>
                    <a:pt x="273368" y="61913"/>
                    <a:pt x="293370" y="69532"/>
                  </a:cubicBezTo>
                  <a:lnTo>
                    <a:pt x="336233" y="26670"/>
                  </a:lnTo>
                  <a:cubicBezTo>
                    <a:pt x="303848" y="9525"/>
                    <a:pt x="267653" y="0"/>
                    <a:pt x="228600" y="0"/>
                  </a:cubicBezTo>
                  <a:cubicBezTo>
                    <a:pt x="102870" y="0"/>
                    <a:pt x="0" y="102870"/>
                    <a:pt x="0" y="228600"/>
                  </a:cubicBezTo>
                  <a:cubicBezTo>
                    <a:pt x="0" y="354330"/>
                    <a:pt x="102870" y="457200"/>
                    <a:pt x="228600" y="457200"/>
                  </a:cubicBezTo>
                  <a:cubicBezTo>
                    <a:pt x="354330" y="457200"/>
                    <a:pt x="457200" y="354330"/>
                    <a:pt x="457200" y="228600"/>
                  </a:cubicBezTo>
                  <a:cubicBezTo>
                    <a:pt x="457200" y="189548"/>
                    <a:pt x="447675" y="153352"/>
                    <a:pt x="430530" y="120968"/>
                  </a:cubicBezTo>
                  <a:lnTo>
                    <a:pt x="387668" y="1638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6452292-95F2-587D-22D7-35902FD713D3}"/>
              </a:ext>
            </a:extLst>
          </p:cNvPr>
          <p:cNvGrpSpPr>
            <a:grpSpLocks noChangeAspect="1"/>
          </p:cNvGrpSpPr>
          <p:nvPr/>
        </p:nvGrpSpPr>
        <p:grpSpPr>
          <a:xfrm>
            <a:off x="7750862" y="3159952"/>
            <a:ext cx="362876" cy="360000"/>
            <a:chOff x="4253463" y="2258282"/>
            <a:chExt cx="637032" cy="631983"/>
          </a:xfrm>
          <a:solidFill>
            <a:schemeClr val="accent3"/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7243EB5-4BE8-F08F-61A5-A2B558235DF1}"/>
                </a:ext>
              </a:extLst>
            </p:cNvPr>
            <p:cNvSpPr/>
            <p:nvPr/>
          </p:nvSpPr>
          <p:spPr>
            <a:xfrm>
              <a:off x="4376737" y="2258282"/>
              <a:ext cx="390525" cy="249745"/>
            </a:xfrm>
            <a:custGeom>
              <a:avLst/>
              <a:gdLst>
                <a:gd name="connsiteX0" fmla="*/ 2381 w 390525"/>
                <a:gd name="connsiteY0" fmla="*/ 223838 h 249745"/>
                <a:gd name="connsiteX1" fmla="*/ 195263 w 390525"/>
                <a:gd name="connsiteY1" fmla="*/ 249746 h 249745"/>
                <a:gd name="connsiteX2" fmla="*/ 388144 w 390525"/>
                <a:gd name="connsiteY2" fmla="*/ 223838 h 249745"/>
                <a:gd name="connsiteX3" fmla="*/ 390525 w 390525"/>
                <a:gd name="connsiteY3" fmla="*/ 195263 h 249745"/>
                <a:gd name="connsiteX4" fmla="*/ 195263 w 390525"/>
                <a:gd name="connsiteY4" fmla="*/ 0 h 249745"/>
                <a:gd name="connsiteX5" fmla="*/ 0 w 390525"/>
                <a:gd name="connsiteY5" fmla="*/ 195263 h 249745"/>
                <a:gd name="connsiteX6" fmla="*/ 2381 w 390525"/>
                <a:gd name="connsiteY6" fmla="*/ 223838 h 24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0525" h="249745">
                  <a:moveTo>
                    <a:pt x="2381" y="223838"/>
                  </a:moveTo>
                  <a:cubicBezTo>
                    <a:pt x="67255" y="202538"/>
                    <a:pt x="138309" y="212082"/>
                    <a:pt x="195263" y="249746"/>
                  </a:cubicBezTo>
                  <a:cubicBezTo>
                    <a:pt x="252216" y="212082"/>
                    <a:pt x="323270" y="202538"/>
                    <a:pt x="388144" y="223838"/>
                  </a:cubicBezTo>
                  <a:cubicBezTo>
                    <a:pt x="389661" y="214387"/>
                    <a:pt x="390456" y="204834"/>
                    <a:pt x="390525" y="195263"/>
                  </a:cubicBezTo>
                  <a:cubicBezTo>
                    <a:pt x="390525" y="87422"/>
                    <a:pt x="303103" y="0"/>
                    <a:pt x="195263" y="0"/>
                  </a:cubicBezTo>
                  <a:cubicBezTo>
                    <a:pt x="87422" y="0"/>
                    <a:pt x="0" y="87422"/>
                    <a:pt x="0" y="195263"/>
                  </a:cubicBezTo>
                  <a:cubicBezTo>
                    <a:pt x="69" y="204834"/>
                    <a:pt x="864" y="214387"/>
                    <a:pt x="2381" y="2238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783EEF-093E-7885-4E82-61C97DD0F5CF}"/>
                </a:ext>
              </a:extLst>
            </p:cNvPr>
            <p:cNvSpPr/>
            <p:nvPr/>
          </p:nvSpPr>
          <p:spPr>
            <a:xfrm>
              <a:off x="4596384" y="2521458"/>
              <a:ext cx="294111" cy="368427"/>
            </a:xfrm>
            <a:custGeom>
              <a:avLst/>
              <a:gdLst>
                <a:gd name="connsiteX0" fmla="*/ 188785 w 294111"/>
                <a:gd name="connsiteY0" fmla="*/ 191 h 368427"/>
                <a:gd name="connsiteX1" fmla="*/ 72676 w 294111"/>
                <a:gd name="connsiteY1" fmla="*/ 133541 h 368427"/>
                <a:gd name="connsiteX2" fmla="*/ 76200 w 294111"/>
                <a:gd name="connsiteY2" fmla="*/ 173165 h 368427"/>
                <a:gd name="connsiteX3" fmla="*/ 0 w 294111"/>
                <a:gd name="connsiteY3" fmla="*/ 341186 h 368427"/>
                <a:gd name="connsiteX4" fmla="*/ 98869 w 294111"/>
                <a:gd name="connsiteY4" fmla="*/ 368427 h 368427"/>
                <a:gd name="connsiteX5" fmla="*/ 294112 w 294111"/>
                <a:gd name="connsiteY5" fmla="*/ 173335 h 368427"/>
                <a:gd name="connsiteX6" fmla="*/ 188785 w 294111"/>
                <a:gd name="connsiteY6" fmla="*/ 0 h 36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111" h="368427">
                  <a:moveTo>
                    <a:pt x="188785" y="191"/>
                  </a:moveTo>
                  <a:cubicBezTo>
                    <a:pt x="169913" y="58629"/>
                    <a:pt x="127963" y="106809"/>
                    <a:pt x="72676" y="133541"/>
                  </a:cubicBezTo>
                  <a:cubicBezTo>
                    <a:pt x="75012" y="146619"/>
                    <a:pt x="76191" y="159879"/>
                    <a:pt x="76200" y="173165"/>
                  </a:cubicBezTo>
                  <a:cubicBezTo>
                    <a:pt x="76210" y="237537"/>
                    <a:pt x="48435" y="298783"/>
                    <a:pt x="0" y="341186"/>
                  </a:cubicBezTo>
                  <a:cubicBezTo>
                    <a:pt x="29896" y="359017"/>
                    <a:pt x="64059" y="368430"/>
                    <a:pt x="98869" y="368427"/>
                  </a:cubicBezTo>
                  <a:cubicBezTo>
                    <a:pt x="206657" y="368469"/>
                    <a:pt x="294070" y="281123"/>
                    <a:pt x="294112" y="173335"/>
                  </a:cubicBezTo>
                  <a:cubicBezTo>
                    <a:pt x="294141" y="100417"/>
                    <a:pt x="253518" y="33566"/>
                    <a:pt x="18878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586E32E-426F-AE2B-DE6C-686DB96A69B0}"/>
                </a:ext>
              </a:extLst>
            </p:cNvPr>
            <p:cNvSpPr/>
            <p:nvPr/>
          </p:nvSpPr>
          <p:spPr>
            <a:xfrm>
              <a:off x="4508468" y="2543175"/>
              <a:ext cx="127063" cy="106013"/>
            </a:xfrm>
            <a:custGeom>
              <a:avLst/>
              <a:gdLst>
                <a:gd name="connsiteX0" fmla="*/ 127063 w 127063"/>
                <a:gd name="connsiteY0" fmla="*/ 95250 h 106013"/>
                <a:gd name="connsiteX1" fmla="*/ 63532 w 127063"/>
                <a:gd name="connsiteY1" fmla="*/ 0 h 106013"/>
                <a:gd name="connsiteX2" fmla="*/ 0 w 127063"/>
                <a:gd name="connsiteY2" fmla="*/ 95250 h 106013"/>
                <a:gd name="connsiteX3" fmla="*/ 127063 w 127063"/>
                <a:gd name="connsiteY3" fmla="*/ 95250 h 10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63" h="106013">
                  <a:moveTo>
                    <a:pt x="127063" y="95250"/>
                  </a:moveTo>
                  <a:cubicBezTo>
                    <a:pt x="115815" y="57895"/>
                    <a:pt x="93698" y="24735"/>
                    <a:pt x="63532" y="0"/>
                  </a:cubicBezTo>
                  <a:cubicBezTo>
                    <a:pt x="33365" y="24735"/>
                    <a:pt x="11248" y="57895"/>
                    <a:pt x="0" y="95250"/>
                  </a:cubicBezTo>
                  <a:cubicBezTo>
                    <a:pt x="41138" y="109601"/>
                    <a:pt x="85925" y="109601"/>
                    <a:pt x="127063" y="95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F7C3377-9334-373B-083A-206B3566191F}"/>
                </a:ext>
              </a:extLst>
            </p:cNvPr>
            <p:cNvSpPr/>
            <p:nvPr/>
          </p:nvSpPr>
          <p:spPr>
            <a:xfrm>
              <a:off x="4253463" y="2521838"/>
              <a:ext cx="294152" cy="368427"/>
            </a:xfrm>
            <a:custGeom>
              <a:avLst/>
              <a:gdLst>
                <a:gd name="connsiteX0" fmla="*/ 195283 w 294152"/>
                <a:gd name="connsiteY0" fmla="*/ 368237 h 368427"/>
                <a:gd name="connsiteX1" fmla="*/ 294153 w 294152"/>
                <a:gd name="connsiteY1" fmla="*/ 340995 h 368427"/>
                <a:gd name="connsiteX2" fmla="*/ 217953 w 294152"/>
                <a:gd name="connsiteY2" fmla="*/ 172974 h 368427"/>
                <a:gd name="connsiteX3" fmla="*/ 221477 w 294152"/>
                <a:gd name="connsiteY3" fmla="*/ 133350 h 368427"/>
                <a:gd name="connsiteX4" fmla="*/ 105367 w 294152"/>
                <a:gd name="connsiteY4" fmla="*/ 0 h 368427"/>
                <a:gd name="connsiteX5" fmla="*/ 21948 w 294152"/>
                <a:gd name="connsiteY5" fmla="*/ 263101 h 368427"/>
                <a:gd name="connsiteX6" fmla="*/ 195283 w 294152"/>
                <a:gd name="connsiteY6" fmla="*/ 368427 h 36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152" h="368427">
                  <a:moveTo>
                    <a:pt x="195283" y="368237"/>
                  </a:moveTo>
                  <a:cubicBezTo>
                    <a:pt x="230093" y="368239"/>
                    <a:pt x="264257" y="358827"/>
                    <a:pt x="294153" y="340995"/>
                  </a:cubicBezTo>
                  <a:cubicBezTo>
                    <a:pt x="245718" y="298593"/>
                    <a:pt x="217942" y="237347"/>
                    <a:pt x="217953" y="172974"/>
                  </a:cubicBezTo>
                  <a:cubicBezTo>
                    <a:pt x="217961" y="159689"/>
                    <a:pt x="219141" y="146429"/>
                    <a:pt x="221477" y="133350"/>
                  </a:cubicBezTo>
                  <a:cubicBezTo>
                    <a:pt x="166190" y="106618"/>
                    <a:pt x="124240" y="58439"/>
                    <a:pt x="105367" y="0"/>
                  </a:cubicBezTo>
                  <a:cubicBezTo>
                    <a:pt x="9678" y="49618"/>
                    <a:pt x="-27670" y="167411"/>
                    <a:pt x="21948" y="263101"/>
                  </a:cubicBezTo>
                  <a:cubicBezTo>
                    <a:pt x="55513" y="327833"/>
                    <a:pt x="122365" y="368456"/>
                    <a:pt x="195283" y="3684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B7D4679-0537-1ED7-A03D-6F8C8D8A167E}"/>
                </a:ext>
              </a:extLst>
            </p:cNvPr>
            <p:cNvSpPr/>
            <p:nvPr/>
          </p:nvSpPr>
          <p:spPr>
            <a:xfrm>
              <a:off x="4499990" y="2666237"/>
              <a:ext cx="144018" cy="179832"/>
            </a:xfrm>
            <a:custGeom>
              <a:avLst/>
              <a:gdLst>
                <a:gd name="connsiteX0" fmla="*/ 72009 w 144018"/>
                <a:gd name="connsiteY0" fmla="*/ 179832 h 179832"/>
                <a:gd name="connsiteX1" fmla="*/ 144018 w 144018"/>
                <a:gd name="connsiteY1" fmla="*/ 28575 h 179832"/>
                <a:gd name="connsiteX2" fmla="*/ 141732 w 144018"/>
                <a:gd name="connsiteY2" fmla="*/ 0 h 179832"/>
                <a:gd name="connsiteX3" fmla="*/ 2286 w 144018"/>
                <a:gd name="connsiteY3" fmla="*/ 0 h 179832"/>
                <a:gd name="connsiteX4" fmla="*/ 0 w 144018"/>
                <a:gd name="connsiteY4" fmla="*/ 28575 h 179832"/>
                <a:gd name="connsiteX5" fmla="*/ 72009 w 144018"/>
                <a:gd name="connsiteY5" fmla="*/ 179832 h 17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018" h="179832">
                  <a:moveTo>
                    <a:pt x="72009" y="179832"/>
                  </a:moveTo>
                  <a:cubicBezTo>
                    <a:pt x="117575" y="142837"/>
                    <a:pt x="144029" y="87268"/>
                    <a:pt x="144018" y="28575"/>
                  </a:cubicBezTo>
                  <a:cubicBezTo>
                    <a:pt x="143934" y="19008"/>
                    <a:pt x="143170" y="9459"/>
                    <a:pt x="141732" y="0"/>
                  </a:cubicBezTo>
                  <a:cubicBezTo>
                    <a:pt x="96438" y="14861"/>
                    <a:pt x="47580" y="14861"/>
                    <a:pt x="2286" y="0"/>
                  </a:cubicBezTo>
                  <a:cubicBezTo>
                    <a:pt x="848" y="9459"/>
                    <a:pt x="84" y="19008"/>
                    <a:pt x="0" y="28575"/>
                  </a:cubicBezTo>
                  <a:cubicBezTo>
                    <a:pt x="-11" y="87268"/>
                    <a:pt x="26443" y="142837"/>
                    <a:pt x="72009" y="1798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61E6313-960E-1373-C653-74009BBCA6AC}"/>
                </a:ext>
              </a:extLst>
            </p:cNvPr>
            <p:cNvSpPr/>
            <p:nvPr/>
          </p:nvSpPr>
          <p:spPr>
            <a:xfrm>
              <a:off x="4596860" y="2499656"/>
              <a:ext cx="161925" cy="126957"/>
            </a:xfrm>
            <a:custGeom>
              <a:avLst/>
              <a:gdLst>
                <a:gd name="connsiteX0" fmla="*/ 161925 w 161925"/>
                <a:gd name="connsiteY0" fmla="*/ 10658 h 126957"/>
                <a:gd name="connsiteX1" fmla="*/ 0 w 161925"/>
                <a:gd name="connsiteY1" fmla="*/ 27041 h 126957"/>
                <a:gd name="connsiteX2" fmla="*/ 65532 w 161925"/>
                <a:gd name="connsiteY2" fmla="*/ 126958 h 126957"/>
                <a:gd name="connsiteX3" fmla="*/ 161925 w 161925"/>
                <a:gd name="connsiteY3" fmla="*/ 10658 h 12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26957">
                  <a:moveTo>
                    <a:pt x="161925" y="10658"/>
                  </a:moveTo>
                  <a:cubicBezTo>
                    <a:pt x="108168" y="-7969"/>
                    <a:pt x="48937" y="-1976"/>
                    <a:pt x="0" y="27041"/>
                  </a:cubicBezTo>
                  <a:cubicBezTo>
                    <a:pt x="30484" y="53802"/>
                    <a:pt x="53132" y="88336"/>
                    <a:pt x="65532" y="126958"/>
                  </a:cubicBezTo>
                  <a:cubicBezTo>
                    <a:pt x="111903" y="102617"/>
                    <a:pt x="146611" y="60740"/>
                    <a:pt x="161925" y="106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27624F2-76DA-A1B4-B2AF-E4CD6B05EE2B}"/>
                </a:ext>
              </a:extLst>
            </p:cNvPr>
            <p:cNvSpPr/>
            <p:nvPr/>
          </p:nvSpPr>
          <p:spPr>
            <a:xfrm>
              <a:off x="4385214" y="2499550"/>
              <a:ext cx="162401" cy="127063"/>
            </a:xfrm>
            <a:custGeom>
              <a:avLst/>
              <a:gdLst>
                <a:gd name="connsiteX0" fmla="*/ 63532 w 162401"/>
                <a:gd name="connsiteY0" fmla="*/ 0 h 127063"/>
                <a:gd name="connsiteX1" fmla="*/ 0 w 162401"/>
                <a:gd name="connsiteY1" fmla="*/ 10763 h 127063"/>
                <a:gd name="connsiteX2" fmla="*/ 96869 w 162401"/>
                <a:gd name="connsiteY2" fmla="*/ 127064 h 127063"/>
                <a:gd name="connsiteX3" fmla="*/ 162401 w 162401"/>
                <a:gd name="connsiteY3" fmla="*/ 27146 h 127063"/>
                <a:gd name="connsiteX4" fmla="*/ 63532 w 162401"/>
                <a:gd name="connsiteY4" fmla="*/ 0 h 12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401" h="127063">
                  <a:moveTo>
                    <a:pt x="63532" y="0"/>
                  </a:moveTo>
                  <a:cubicBezTo>
                    <a:pt x="41905" y="49"/>
                    <a:pt x="20436" y="3685"/>
                    <a:pt x="0" y="10763"/>
                  </a:cubicBezTo>
                  <a:cubicBezTo>
                    <a:pt x="15427" y="60930"/>
                    <a:pt x="50319" y="102821"/>
                    <a:pt x="96869" y="127064"/>
                  </a:cubicBezTo>
                  <a:cubicBezTo>
                    <a:pt x="109269" y="88442"/>
                    <a:pt x="131917" y="53908"/>
                    <a:pt x="162401" y="27146"/>
                  </a:cubicBezTo>
                  <a:cubicBezTo>
                    <a:pt x="132478" y="9387"/>
                    <a:pt x="98328" y="11"/>
                    <a:pt x="6353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600016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08800B20-D283-A513-A946-8D1441183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1" y="1152475"/>
            <a:ext cx="3221616" cy="2585323"/>
          </a:xfrm>
        </p:spPr>
        <p:txBody>
          <a:bodyPr wrap="square" rIns="180000" anchor="t" anchorCtr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noProof="1">
                <a:latin typeface="+mj-lt"/>
              </a:rPr>
              <a:t>We have developed a targeting service </a:t>
            </a:r>
            <a:r>
              <a:rPr lang="en-US" noProof="1">
                <a:latin typeface="+mj-lt"/>
              </a:rPr>
              <a:t>that uses an AI algorithm</a:t>
            </a:r>
            <a:br>
              <a:rPr lang="en-US" noProof="1">
                <a:latin typeface="+mj-lt"/>
              </a:rPr>
            </a:br>
            <a:r>
              <a:rPr lang="en-US" noProof="1">
                <a:latin typeface="+mj-lt"/>
              </a:rPr>
              <a:t>&amp; collaborative registry of consolidated clinical data to </a:t>
            </a:r>
            <a:r>
              <a:rPr lang="en-US" b="1" noProof="1">
                <a:latin typeface="+mj-lt"/>
              </a:rPr>
              <a:t>simplify and standardize neurosurgical procedures.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b="1" noProof="1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noProof="1">
                <a:latin typeface="+mj-lt"/>
              </a:rPr>
              <a:t>Our solution </a:t>
            </a:r>
            <a:r>
              <a:rPr lang="en-US" b="1" noProof="1">
                <a:latin typeface="+mj-lt"/>
              </a:rPr>
              <a:t>seamlessly integrates </a:t>
            </a:r>
            <a:r>
              <a:rPr lang="en-US" noProof="1">
                <a:latin typeface="+mj-lt"/>
              </a:rPr>
              <a:t>AI-guided targeting into</a:t>
            </a:r>
            <a:r>
              <a:rPr lang="en-US" b="1" noProof="1">
                <a:latin typeface="+mj-lt"/>
              </a:rPr>
              <a:t> any workflow </a:t>
            </a:r>
            <a:r>
              <a:rPr lang="en-US" noProof="1">
                <a:latin typeface="+mj-lt"/>
              </a:rPr>
              <a:t>to</a:t>
            </a:r>
            <a:r>
              <a:rPr lang="en-US" b="1" noProof="1">
                <a:latin typeface="+mj-lt"/>
              </a:rPr>
              <a:t> streamlines </a:t>
            </a:r>
            <a:r>
              <a:rPr lang="en-US" noProof="1">
                <a:latin typeface="+mj-lt"/>
              </a:rPr>
              <a:t>and</a:t>
            </a:r>
            <a:r>
              <a:rPr lang="en-US" b="1" noProof="1">
                <a:latin typeface="+mj-lt"/>
              </a:rPr>
              <a:t> standardize </a:t>
            </a:r>
            <a:r>
              <a:rPr lang="en-US" noProof="1">
                <a:latin typeface="+mj-lt"/>
              </a:rPr>
              <a:t>neurosurgical procedures.</a:t>
            </a:r>
            <a:endParaRPr lang="en-US" b="1" noProof="1">
              <a:latin typeface="+mj-lt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EA2913F-5FCF-1984-83A2-A9AA4EEE1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60000"/>
            <a:ext cx="7200000" cy="276999"/>
          </a:xfrm>
        </p:spPr>
        <p:txBody>
          <a:bodyPr/>
          <a:lstStyle/>
          <a:p>
            <a:r>
              <a:rPr lang="en-US" dirty="0"/>
              <a:t>Rethink the brain pre-surgery planning</a:t>
            </a:r>
            <a:endParaRPr lang="en-US" noProof="1">
              <a:latin typeface="+mj-lt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8A9C7E1-C9F4-5EAF-7313-E9F8D23737F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noProof="1">
                <a:latin typeface="+mj-lt"/>
              </a:rPr>
              <a:t>With </a:t>
            </a:r>
            <a:r>
              <a:rPr lang="en-US" b="1" noProof="1">
                <a:latin typeface="+mj-lt"/>
              </a:rPr>
              <a:t>RebrAIn</a:t>
            </a:r>
            <a:r>
              <a:rPr lang="en-US" noProof="1">
                <a:latin typeface="+mj-lt"/>
              </a:rPr>
              <a:t>, every neurosurgeon has </a:t>
            </a:r>
            <a:r>
              <a:rPr lang="en-US" b="1" noProof="1">
                <a:latin typeface="+mj-lt"/>
              </a:rPr>
              <a:t>easy access to milimetric MRI-guided targeting of the STN or VIM, </a:t>
            </a:r>
            <a:r>
              <a:rPr lang="en-US" noProof="1">
                <a:latin typeface="+mj-lt"/>
              </a:rPr>
              <a:t>actively </a:t>
            </a:r>
            <a:r>
              <a:rPr lang="en-US" b="1" noProof="1">
                <a:latin typeface="+mj-lt"/>
              </a:rPr>
              <a:t>increasing the number </a:t>
            </a:r>
            <a:r>
              <a:rPr lang="en-US" noProof="1">
                <a:latin typeface="+mj-lt"/>
              </a:rPr>
              <a:t>of treated </a:t>
            </a:r>
            <a:r>
              <a:rPr lang="en-US" b="1" noProof="1">
                <a:latin typeface="+mj-lt"/>
              </a:rPr>
              <a:t>patients.</a:t>
            </a:r>
            <a:endParaRPr lang="en-US" noProof="1">
              <a:latin typeface="+mj-lt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4D50FAE-EAE7-F901-2335-247441845F1F}"/>
              </a:ext>
            </a:extLst>
          </p:cNvPr>
          <p:cNvGrpSpPr>
            <a:grpSpLocks noChangeAspect="1"/>
          </p:cNvGrpSpPr>
          <p:nvPr/>
        </p:nvGrpSpPr>
        <p:grpSpPr>
          <a:xfrm>
            <a:off x="3432299" y="1161141"/>
            <a:ext cx="5400000" cy="2426594"/>
            <a:chOff x="3933219" y="1161142"/>
            <a:chExt cx="4899080" cy="2201496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A417CA31-6B81-56B6-2A7B-82D14F5FF3AE}"/>
                </a:ext>
              </a:extLst>
            </p:cNvPr>
            <p:cNvSpPr/>
            <p:nvPr/>
          </p:nvSpPr>
          <p:spPr>
            <a:xfrm>
              <a:off x="4967432" y="2219563"/>
              <a:ext cx="488254" cy="364638"/>
            </a:xfrm>
            <a:custGeom>
              <a:avLst/>
              <a:gdLst>
                <a:gd name="connsiteX0" fmla="*/ 487963 w 488254"/>
                <a:gd name="connsiteY0" fmla="*/ 308493 h 364638"/>
                <a:gd name="connsiteX1" fmla="*/ 434486 w 488254"/>
                <a:gd name="connsiteY1" fmla="*/ 265566 h 364638"/>
                <a:gd name="connsiteX2" fmla="*/ 235372 w 488254"/>
                <a:gd name="connsiteY2" fmla="*/ 223245 h 364638"/>
                <a:gd name="connsiteX3" fmla="*/ 128539 w 488254"/>
                <a:gd name="connsiteY3" fmla="*/ 122718 h 364638"/>
                <a:gd name="connsiteX4" fmla="*/ 169526 w 488254"/>
                <a:gd name="connsiteY4" fmla="*/ 100163 h 364638"/>
                <a:gd name="connsiteX5" fmla="*/ 4002 w 488254"/>
                <a:gd name="connsiteY5" fmla="*/ 0 h 364638"/>
                <a:gd name="connsiteX6" fmla="*/ 0 w 488254"/>
                <a:gd name="connsiteY6" fmla="*/ 193415 h 364638"/>
                <a:gd name="connsiteX7" fmla="*/ 43048 w 488254"/>
                <a:gd name="connsiteY7" fmla="*/ 169768 h 364638"/>
                <a:gd name="connsiteX8" fmla="*/ 186503 w 488254"/>
                <a:gd name="connsiteY8" fmla="*/ 307160 h 364638"/>
                <a:gd name="connsiteX9" fmla="*/ 398349 w 488254"/>
                <a:gd name="connsiteY9" fmla="*/ 364638 h 364638"/>
                <a:gd name="connsiteX10" fmla="*/ 445036 w 488254"/>
                <a:gd name="connsiteY10" fmla="*/ 362092 h 364638"/>
                <a:gd name="connsiteX11" fmla="*/ 487963 w 488254"/>
                <a:gd name="connsiteY11" fmla="*/ 308615 h 36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8254" h="364638">
                  <a:moveTo>
                    <a:pt x="487963" y="308493"/>
                  </a:moveTo>
                  <a:cubicBezTo>
                    <a:pt x="485053" y="281816"/>
                    <a:pt x="461042" y="262535"/>
                    <a:pt x="434486" y="265566"/>
                  </a:cubicBezTo>
                  <a:cubicBezTo>
                    <a:pt x="364881" y="273206"/>
                    <a:pt x="296003" y="258533"/>
                    <a:pt x="235372" y="223245"/>
                  </a:cubicBezTo>
                  <a:cubicBezTo>
                    <a:pt x="192445" y="198265"/>
                    <a:pt x="156066" y="163827"/>
                    <a:pt x="128539" y="122718"/>
                  </a:cubicBezTo>
                  <a:lnTo>
                    <a:pt x="169526" y="100163"/>
                  </a:lnTo>
                  <a:lnTo>
                    <a:pt x="4002" y="0"/>
                  </a:lnTo>
                  <a:lnTo>
                    <a:pt x="0" y="193415"/>
                  </a:lnTo>
                  <a:lnTo>
                    <a:pt x="43048" y="169768"/>
                  </a:lnTo>
                  <a:cubicBezTo>
                    <a:pt x="79185" y="226156"/>
                    <a:pt x="128296" y="273327"/>
                    <a:pt x="186503" y="307160"/>
                  </a:cubicBezTo>
                  <a:cubicBezTo>
                    <a:pt x="251621" y="345115"/>
                    <a:pt x="324015" y="364638"/>
                    <a:pt x="398349" y="364638"/>
                  </a:cubicBezTo>
                  <a:cubicBezTo>
                    <a:pt x="413871" y="364638"/>
                    <a:pt x="429393" y="363789"/>
                    <a:pt x="445036" y="362092"/>
                  </a:cubicBezTo>
                  <a:cubicBezTo>
                    <a:pt x="471714" y="359181"/>
                    <a:pt x="490873" y="335171"/>
                    <a:pt x="487963" y="308615"/>
                  </a:cubicBezTo>
                  <a:close/>
                </a:path>
              </a:pathLst>
            </a:custGeom>
            <a:solidFill>
              <a:srgbClr val="80CBD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F08A457E-F1F7-EDCD-5B3B-3373BF465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31274" y="1301506"/>
              <a:ext cx="2101025" cy="206113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F9D008-2464-3A9C-16B5-691611F77E78}"/>
                </a:ext>
              </a:extLst>
            </p:cNvPr>
            <p:cNvSpPr txBox="1"/>
            <p:nvPr/>
          </p:nvSpPr>
          <p:spPr>
            <a:xfrm>
              <a:off x="5553451" y="1231797"/>
              <a:ext cx="1601400" cy="27828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b="1" dirty="0">
                  <a:ln/>
                  <a:latin typeface="+mj-lt"/>
                  <a:sym typeface="MyriadPro-Regular"/>
                  <a:rtl val="0"/>
                </a:rPr>
                <a:t>Anonymized MRI</a:t>
              </a:r>
            </a:p>
            <a:p>
              <a:pPr>
                <a:lnSpc>
                  <a:spcPct val="75000"/>
                </a:lnSpc>
              </a:pPr>
              <a:r>
                <a:rPr lang="en-US" sz="1000" spc="0" baseline="0" dirty="0">
                  <a:ln/>
                  <a:solidFill>
                    <a:srgbClr val="000000"/>
                  </a:solidFill>
                  <a:latin typeface="+mj-lt"/>
                  <a:sym typeface="MyriadPro-Regular"/>
                  <a:rtl val="0"/>
                </a:rPr>
                <a:t>patient metadata</a:t>
              </a:r>
              <a:endParaRPr lang="en-US" b="1" spc="0" baseline="0" dirty="0">
                <a:ln/>
                <a:solidFill>
                  <a:srgbClr val="000000"/>
                </a:solidFill>
                <a:latin typeface="+mj-lt"/>
                <a:sym typeface="MyriadPro-Regular"/>
                <a:rtl val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B520CA3-A556-6E1B-9497-66F74EE61D24}"/>
                </a:ext>
              </a:extLst>
            </p:cNvPr>
            <p:cNvGrpSpPr/>
            <p:nvPr/>
          </p:nvGrpSpPr>
          <p:grpSpPr>
            <a:xfrm>
              <a:off x="3933219" y="1161142"/>
              <a:ext cx="1160574" cy="1031981"/>
              <a:chOff x="314837" y="1161142"/>
              <a:chExt cx="1160574" cy="1031981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A70B39-1D14-DB77-CD30-206BF7628E59}"/>
                  </a:ext>
                </a:extLst>
              </p:cNvPr>
              <p:cNvSpPr txBox="1"/>
              <p:nvPr/>
            </p:nvSpPr>
            <p:spPr>
              <a:xfrm>
                <a:off x="314837" y="2008457"/>
                <a:ext cx="116057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200" b="1" spc="0" baseline="0" dirty="0">
                    <a:ln/>
                    <a:solidFill>
                      <a:srgbClr val="80CBD3"/>
                    </a:solidFill>
                    <a:latin typeface="+mj-lt"/>
                    <a:sym typeface="Montserrat-Bold"/>
                    <a:rtl val="0"/>
                  </a:rPr>
                  <a:t>Neurosurgeon</a:t>
                </a:r>
              </a:p>
            </p:txBody>
          </p:sp>
          <p:grpSp>
            <p:nvGrpSpPr>
              <p:cNvPr id="9" name="Graphic 2">
                <a:extLst>
                  <a:ext uri="{FF2B5EF4-FFF2-40B4-BE49-F238E27FC236}">
                    <a16:creationId xmlns:a16="http://schemas.microsoft.com/office/drawing/2014/main" id="{015C7C17-7FBC-3E82-83E1-3983C923C1E6}"/>
                  </a:ext>
                </a:extLst>
              </p:cNvPr>
              <p:cNvGrpSpPr/>
              <p:nvPr/>
            </p:nvGrpSpPr>
            <p:grpSpPr>
              <a:xfrm>
                <a:off x="521776" y="1161142"/>
                <a:ext cx="746696" cy="829542"/>
                <a:chOff x="508450" y="1161142"/>
                <a:chExt cx="746696" cy="829542"/>
              </a:xfrm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FD9E9227-A1B3-DA85-65A1-368A13DF3E09}"/>
                    </a:ext>
                  </a:extLst>
                </p:cNvPr>
                <p:cNvSpPr/>
                <p:nvPr/>
              </p:nvSpPr>
              <p:spPr>
                <a:xfrm>
                  <a:off x="508450" y="1579163"/>
                  <a:ext cx="746696" cy="411522"/>
                </a:xfrm>
                <a:custGeom>
                  <a:avLst/>
                  <a:gdLst>
                    <a:gd name="connsiteX0" fmla="*/ 745782 w 746696"/>
                    <a:gd name="connsiteY0" fmla="*/ 192723 h 411522"/>
                    <a:gd name="connsiteX1" fmla="*/ 502461 w 746696"/>
                    <a:gd name="connsiteY1" fmla="*/ 341 h 411522"/>
                    <a:gd name="connsiteX2" fmla="*/ 495687 w 746696"/>
                    <a:gd name="connsiteY2" fmla="*/ 1967 h 411522"/>
                    <a:gd name="connsiteX3" fmla="*/ 373484 w 746696"/>
                    <a:gd name="connsiteY3" fmla="*/ 94906 h 411522"/>
                    <a:gd name="connsiteX4" fmla="*/ 251010 w 746696"/>
                    <a:gd name="connsiteY4" fmla="*/ 1967 h 411522"/>
                    <a:gd name="connsiteX5" fmla="*/ 244236 w 746696"/>
                    <a:gd name="connsiteY5" fmla="*/ 341 h 411522"/>
                    <a:gd name="connsiteX6" fmla="*/ 914 w 746696"/>
                    <a:gd name="connsiteY6" fmla="*/ 192723 h 411522"/>
                    <a:gd name="connsiteX7" fmla="*/ 914 w 746696"/>
                    <a:gd name="connsiteY7" fmla="*/ 199497 h 411522"/>
                    <a:gd name="connsiteX8" fmla="*/ 373349 w 746696"/>
                    <a:gd name="connsiteY8" fmla="*/ 411523 h 411522"/>
                    <a:gd name="connsiteX9" fmla="*/ 745782 w 746696"/>
                    <a:gd name="connsiteY9" fmla="*/ 199497 h 411522"/>
                    <a:gd name="connsiteX10" fmla="*/ 745782 w 746696"/>
                    <a:gd name="connsiteY10" fmla="*/ 192587 h 411522"/>
                    <a:gd name="connsiteX11" fmla="*/ 603122 w 746696"/>
                    <a:gd name="connsiteY11" fmla="*/ 243121 h 411522"/>
                    <a:gd name="connsiteX12" fmla="*/ 595806 w 746696"/>
                    <a:gd name="connsiteY12" fmla="*/ 249760 h 411522"/>
                    <a:gd name="connsiteX13" fmla="*/ 550014 w 746696"/>
                    <a:gd name="connsiteY13" fmla="*/ 249760 h 411522"/>
                    <a:gd name="connsiteX14" fmla="*/ 542156 w 746696"/>
                    <a:gd name="connsiteY14" fmla="*/ 256669 h 411522"/>
                    <a:gd name="connsiteX15" fmla="*/ 542156 w 746696"/>
                    <a:gd name="connsiteY15" fmla="*/ 303952 h 411522"/>
                    <a:gd name="connsiteX16" fmla="*/ 536466 w 746696"/>
                    <a:gd name="connsiteY16" fmla="*/ 310455 h 411522"/>
                    <a:gd name="connsiteX17" fmla="*/ 495416 w 746696"/>
                    <a:gd name="connsiteY17" fmla="*/ 310455 h 411522"/>
                    <a:gd name="connsiteX18" fmla="*/ 488235 w 746696"/>
                    <a:gd name="connsiteY18" fmla="*/ 303952 h 411522"/>
                    <a:gd name="connsiteX19" fmla="*/ 488235 w 746696"/>
                    <a:gd name="connsiteY19" fmla="*/ 256669 h 411522"/>
                    <a:gd name="connsiteX20" fmla="*/ 482003 w 746696"/>
                    <a:gd name="connsiteY20" fmla="*/ 249760 h 411522"/>
                    <a:gd name="connsiteX21" fmla="*/ 434314 w 746696"/>
                    <a:gd name="connsiteY21" fmla="*/ 249760 h 411522"/>
                    <a:gd name="connsiteX22" fmla="*/ 427540 w 746696"/>
                    <a:gd name="connsiteY22" fmla="*/ 243121 h 411522"/>
                    <a:gd name="connsiteX23" fmla="*/ 427540 w 746696"/>
                    <a:gd name="connsiteY23" fmla="*/ 202342 h 411522"/>
                    <a:gd name="connsiteX24" fmla="*/ 434314 w 746696"/>
                    <a:gd name="connsiteY24" fmla="*/ 195568 h 411522"/>
                    <a:gd name="connsiteX25" fmla="*/ 482003 w 746696"/>
                    <a:gd name="connsiteY25" fmla="*/ 195568 h 411522"/>
                    <a:gd name="connsiteX26" fmla="*/ 488235 w 746696"/>
                    <a:gd name="connsiteY26" fmla="*/ 188794 h 411522"/>
                    <a:gd name="connsiteX27" fmla="*/ 488235 w 746696"/>
                    <a:gd name="connsiteY27" fmla="*/ 141376 h 411522"/>
                    <a:gd name="connsiteX28" fmla="*/ 495416 w 746696"/>
                    <a:gd name="connsiteY28" fmla="*/ 134737 h 411522"/>
                    <a:gd name="connsiteX29" fmla="*/ 536060 w 746696"/>
                    <a:gd name="connsiteY29" fmla="*/ 134737 h 411522"/>
                    <a:gd name="connsiteX30" fmla="*/ 542292 w 746696"/>
                    <a:gd name="connsiteY30" fmla="*/ 141376 h 411522"/>
                    <a:gd name="connsiteX31" fmla="*/ 542292 w 746696"/>
                    <a:gd name="connsiteY31" fmla="*/ 188929 h 411522"/>
                    <a:gd name="connsiteX32" fmla="*/ 549608 w 746696"/>
                    <a:gd name="connsiteY32" fmla="*/ 195568 h 411522"/>
                    <a:gd name="connsiteX33" fmla="*/ 595806 w 746696"/>
                    <a:gd name="connsiteY33" fmla="*/ 195568 h 411522"/>
                    <a:gd name="connsiteX34" fmla="*/ 603122 w 746696"/>
                    <a:gd name="connsiteY34" fmla="*/ 202477 h 411522"/>
                    <a:gd name="connsiteX35" fmla="*/ 603122 w 746696"/>
                    <a:gd name="connsiteY35" fmla="*/ 243121 h 411522"/>
                    <a:gd name="connsiteX36" fmla="*/ 603122 w 746696"/>
                    <a:gd name="connsiteY36" fmla="*/ 243121 h 411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46696" h="411522">
                      <a:moveTo>
                        <a:pt x="745782" y="192723"/>
                      </a:moveTo>
                      <a:cubicBezTo>
                        <a:pt x="691726" y="100596"/>
                        <a:pt x="605290" y="32315"/>
                        <a:pt x="502461" y="341"/>
                      </a:cubicBezTo>
                      <a:cubicBezTo>
                        <a:pt x="500022" y="-336"/>
                        <a:pt x="497448" y="341"/>
                        <a:pt x="495687" y="1967"/>
                      </a:cubicBezTo>
                      <a:cubicBezTo>
                        <a:pt x="447862" y="49114"/>
                        <a:pt x="388387" y="85965"/>
                        <a:pt x="373484" y="94906"/>
                      </a:cubicBezTo>
                      <a:cubicBezTo>
                        <a:pt x="357633" y="84745"/>
                        <a:pt x="290841" y="41256"/>
                        <a:pt x="251010" y="1967"/>
                      </a:cubicBezTo>
                      <a:cubicBezTo>
                        <a:pt x="249249" y="206"/>
                        <a:pt x="246675" y="-472"/>
                        <a:pt x="244236" y="341"/>
                      </a:cubicBezTo>
                      <a:cubicBezTo>
                        <a:pt x="141407" y="32315"/>
                        <a:pt x="54971" y="100596"/>
                        <a:pt x="914" y="192723"/>
                      </a:cubicBezTo>
                      <a:cubicBezTo>
                        <a:pt x="-305" y="194890"/>
                        <a:pt x="-305" y="197464"/>
                        <a:pt x="914" y="199497"/>
                      </a:cubicBezTo>
                      <a:cubicBezTo>
                        <a:pt x="77732" y="330235"/>
                        <a:pt x="220392" y="411523"/>
                        <a:pt x="373349" y="411523"/>
                      </a:cubicBezTo>
                      <a:cubicBezTo>
                        <a:pt x="526305" y="411523"/>
                        <a:pt x="668965" y="330235"/>
                        <a:pt x="745782" y="199497"/>
                      </a:cubicBezTo>
                      <a:cubicBezTo>
                        <a:pt x="747002" y="197329"/>
                        <a:pt x="747002" y="194755"/>
                        <a:pt x="745782" y="192587"/>
                      </a:cubicBezTo>
                      <a:close/>
                      <a:moveTo>
                        <a:pt x="603122" y="243121"/>
                      </a:moveTo>
                      <a:cubicBezTo>
                        <a:pt x="603122" y="246915"/>
                        <a:pt x="599600" y="249760"/>
                        <a:pt x="595806" y="249760"/>
                      </a:cubicBezTo>
                      <a:lnTo>
                        <a:pt x="550014" y="249760"/>
                      </a:lnTo>
                      <a:cubicBezTo>
                        <a:pt x="546221" y="249760"/>
                        <a:pt x="542156" y="253011"/>
                        <a:pt x="542156" y="256669"/>
                      </a:cubicBezTo>
                      <a:lnTo>
                        <a:pt x="542156" y="303952"/>
                      </a:lnTo>
                      <a:cubicBezTo>
                        <a:pt x="542156" y="307610"/>
                        <a:pt x="540124" y="310455"/>
                        <a:pt x="536466" y="310455"/>
                      </a:cubicBezTo>
                      <a:lnTo>
                        <a:pt x="495416" y="310455"/>
                      </a:lnTo>
                      <a:cubicBezTo>
                        <a:pt x="491622" y="310455"/>
                        <a:pt x="488235" y="307610"/>
                        <a:pt x="488235" y="303952"/>
                      </a:cubicBezTo>
                      <a:lnTo>
                        <a:pt x="488235" y="256669"/>
                      </a:lnTo>
                      <a:cubicBezTo>
                        <a:pt x="488235" y="252876"/>
                        <a:pt x="485661" y="249760"/>
                        <a:pt x="482003" y="249760"/>
                      </a:cubicBezTo>
                      <a:lnTo>
                        <a:pt x="434314" y="249760"/>
                      </a:lnTo>
                      <a:cubicBezTo>
                        <a:pt x="430521" y="249760"/>
                        <a:pt x="427540" y="246915"/>
                        <a:pt x="427540" y="243121"/>
                      </a:cubicBezTo>
                      <a:lnTo>
                        <a:pt x="427540" y="202342"/>
                      </a:lnTo>
                      <a:cubicBezTo>
                        <a:pt x="427540" y="198548"/>
                        <a:pt x="430656" y="195568"/>
                        <a:pt x="434314" y="195568"/>
                      </a:cubicBezTo>
                      <a:lnTo>
                        <a:pt x="482003" y="195568"/>
                      </a:lnTo>
                      <a:cubicBezTo>
                        <a:pt x="485797" y="195568"/>
                        <a:pt x="488235" y="192587"/>
                        <a:pt x="488235" y="188794"/>
                      </a:cubicBezTo>
                      <a:lnTo>
                        <a:pt x="488235" y="141376"/>
                      </a:lnTo>
                      <a:cubicBezTo>
                        <a:pt x="488235" y="137582"/>
                        <a:pt x="491758" y="134737"/>
                        <a:pt x="495416" y="134737"/>
                      </a:cubicBezTo>
                      <a:lnTo>
                        <a:pt x="536060" y="134737"/>
                      </a:lnTo>
                      <a:cubicBezTo>
                        <a:pt x="539718" y="134737"/>
                        <a:pt x="542292" y="137718"/>
                        <a:pt x="542292" y="141376"/>
                      </a:cubicBezTo>
                      <a:lnTo>
                        <a:pt x="542292" y="188929"/>
                      </a:lnTo>
                      <a:cubicBezTo>
                        <a:pt x="542292" y="192723"/>
                        <a:pt x="545950" y="195568"/>
                        <a:pt x="549608" y="195568"/>
                      </a:cubicBezTo>
                      <a:lnTo>
                        <a:pt x="595806" y="195568"/>
                      </a:lnTo>
                      <a:cubicBezTo>
                        <a:pt x="599464" y="195568"/>
                        <a:pt x="603122" y="198684"/>
                        <a:pt x="603122" y="202477"/>
                      </a:cubicBezTo>
                      <a:lnTo>
                        <a:pt x="603122" y="243121"/>
                      </a:lnTo>
                      <a:lnTo>
                        <a:pt x="603122" y="2431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grpSp>
              <p:nvGrpSpPr>
                <p:cNvPr id="12" name="Graphic 2">
                  <a:extLst>
                    <a:ext uri="{FF2B5EF4-FFF2-40B4-BE49-F238E27FC236}">
                      <a16:creationId xmlns:a16="http://schemas.microsoft.com/office/drawing/2014/main" id="{3D5FDAD1-BE77-100B-0173-A89D5D3D7E79}"/>
                    </a:ext>
                  </a:extLst>
                </p:cNvPr>
                <p:cNvGrpSpPr/>
                <p:nvPr/>
              </p:nvGrpSpPr>
              <p:grpSpPr>
                <a:xfrm>
                  <a:off x="739951" y="1161142"/>
                  <a:ext cx="283965" cy="425135"/>
                  <a:chOff x="739951" y="1161142"/>
                  <a:chExt cx="283965" cy="425135"/>
                </a:xfrm>
                <a:solidFill>
                  <a:srgbClr val="0097A7"/>
                </a:solidFill>
              </p:grpSpPr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8284B661-4F97-0E75-2AD8-A17D99426550}"/>
                      </a:ext>
                    </a:extLst>
                  </p:cNvPr>
                  <p:cNvSpPr/>
                  <p:nvPr/>
                </p:nvSpPr>
                <p:spPr>
                  <a:xfrm>
                    <a:off x="739951" y="1161142"/>
                    <a:ext cx="283965" cy="167994"/>
                  </a:xfrm>
                  <a:custGeom>
                    <a:avLst/>
                    <a:gdLst>
                      <a:gd name="connsiteX0" fmla="*/ 283966 w 283965"/>
                      <a:gd name="connsiteY0" fmla="*/ 167995 h 167994"/>
                      <a:gd name="connsiteX1" fmla="*/ 283966 w 283965"/>
                      <a:gd name="connsiteY1" fmla="*/ 101745 h 167994"/>
                      <a:gd name="connsiteX2" fmla="*/ 141983 w 283965"/>
                      <a:gd name="connsiteY2" fmla="*/ 0 h 167994"/>
                      <a:gd name="connsiteX3" fmla="*/ 0 w 283965"/>
                      <a:gd name="connsiteY3" fmla="*/ 101745 h 167994"/>
                      <a:gd name="connsiteX4" fmla="*/ 0 w 283965"/>
                      <a:gd name="connsiteY4" fmla="*/ 167995 h 167994"/>
                      <a:gd name="connsiteX5" fmla="*/ 141983 w 283965"/>
                      <a:gd name="connsiteY5" fmla="*/ 147944 h 167994"/>
                      <a:gd name="connsiteX6" fmla="*/ 283966 w 283965"/>
                      <a:gd name="connsiteY6" fmla="*/ 167995 h 167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83965" h="167994">
                        <a:moveTo>
                          <a:pt x="283966" y="167995"/>
                        </a:moveTo>
                        <a:lnTo>
                          <a:pt x="283966" y="101745"/>
                        </a:lnTo>
                        <a:cubicBezTo>
                          <a:pt x="283966" y="56224"/>
                          <a:pt x="220426" y="0"/>
                          <a:pt x="141983" y="0"/>
                        </a:cubicBezTo>
                        <a:cubicBezTo>
                          <a:pt x="63540" y="0"/>
                          <a:pt x="0" y="56089"/>
                          <a:pt x="0" y="101745"/>
                        </a:cubicBezTo>
                        <a:lnTo>
                          <a:pt x="0" y="167995"/>
                        </a:lnTo>
                        <a:cubicBezTo>
                          <a:pt x="11516" y="163660"/>
                          <a:pt x="58934" y="147944"/>
                          <a:pt x="141983" y="147944"/>
                        </a:cubicBezTo>
                        <a:cubicBezTo>
                          <a:pt x="225032" y="147944"/>
                          <a:pt x="272450" y="163660"/>
                          <a:pt x="283966" y="167995"/>
                        </a:cubicBezTo>
                        <a:close/>
                      </a:path>
                    </a:pathLst>
                  </a:custGeom>
                  <a:solidFill>
                    <a:srgbClr val="0097A7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CF39957A-9E98-17C1-9CA7-9258A094FA66}"/>
                      </a:ext>
                    </a:extLst>
                  </p:cNvPr>
                  <p:cNvSpPr/>
                  <p:nvPr/>
                </p:nvSpPr>
                <p:spPr>
                  <a:xfrm>
                    <a:off x="739951" y="1415980"/>
                    <a:ext cx="283965" cy="170298"/>
                  </a:xfrm>
                  <a:custGeom>
                    <a:avLst/>
                    <a:gdLst>
                      <a:gd name="connsiteX0" fmla="*/ 170976 w 283965"/>
                      <a:gd name="connsiteY0" fmla="*/ 7451 h 170298"/>
                      <a:gd name="connsiteX1" fmla="*/ 141983 w 283965"/>
                      <a:gd name="connsiteY1" fmla="*/ 0 h 170298"/>
                      <a:gd name="connsiteX2" fmla="*/ 113126 w 283965"/>
                      <a:gd name="connsiteY2" fmla="*/ 7451 h 170298"/>
                      <a:gd name="connsiteX3" fmla="*/ 0 w 283965"/>
                      <a:gd name="connsiteY3" fmla="*/ 677 h 170298"/>
                      <a:gd name="connsiteX4" fmla="*/ 0 w 283965"/>
                      <a:gd name="connsiteY4" fmla="*/ 14225 h 170298"/>
                      <a:gd name="connsiteX5" fmla="*/ 77224 w 283965"/>
                      <a:gd name="connsiteY5" fmla="*/ 143609 h 170298"/>
                      <a:gd name="connsiteX6" fmla="*/ 141983 w 283965"/>
                      <a:gd name="connsiteY6" fmla="*/ 170298 h 170298"/>
                      <a:gd name="connsiteX7" fmla="*/ 206742 w 283965"/>
                      <a:gd name="connsiteY7" fmla="*/ 143609 h 170298"/>
                      <a:gd name="connsiteX8" fmla="*/ 283966 w 283965"/>
                      <a:gd name="connsiteY8" fmla="*/ 14225 h 170298"/>
                      <a:gd name="connsiteX9" fmla="*/ 283966 w 283965"/>
                      <a:gd name="connsiteY9" fmla="*/ 677 h 170298"/>
                      <a:gd name="connsiteX10" fmla="*/ 217039 w 283965"/>
                      <a:gd name="connsiteY10" fmla="*/ 17883 h 170298"/>
                      <a:gd name="connsiteX11" fmla="*/ 170840 w 283965"/>
                      <a:gd name="connsiteY11" fmla="*/ 7451 h 170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83965" h="170298">
                        <a:moveTo>
                          <a:pt x="170976" y="7451"/>
                        </a:moveTo>
                        <a:cubicBezTo>
                          <a:pt x="160815" y="3522"/>
                          <a:pt x="152144" y="0"/>
                          <a:pt x="141983" y="0"/>
                        </a:cubicBezTo>
                        <a:cubicBezTo>
                          <a:pt x="131822" y="0"/>
                          <a:pt x="123151" y="3387"/>
                          <a:pt x="113126" y="7451"/>
                        </a:cubicBezTo>
                        <a:cubicBezTo>
                          <a:pt x="89688" y="16664"/>
                          <a:pt x="60559" y="28180"/>
                          <a:pt x="0" y="677"/>
                        </a:cubicBezTo>
                        <a:lnTo>
                          <a:pt x="0" y="14225"/>
                        </a:lnTo>
                        <a:cubicBezTo>
                          <a:pt x="0" y="89417"/>
                          <a:pt x="32380" y="110552"/>
                          <a:pt x="77224" y="143609"/>
                        </a:cubicBezTo>
                        <a:cubicBezTo>
                          <a:pt x="107165" y="165692"/>
                          <a:pt x="122067" y="170298"/>
                          <a:pt x="141983" y="170298"/>
                        </a:cubicBezTo>
                        <a:cubicBezTo>
                          <a:pt x="161898" y="170298"/>
                          <a:pt x="176801" y="165692"/>
                          <a:pt x="206742" y="143609"/>
                        </a:cubicBezTo>
                        <a:cubicBezTo>
                          <a:pt x="251450" y="110552"/>
                          <a:pt x="283966" y="89417"/>
                          <a:pt x="283966" y="14225"/>
                        </a:cubicBezTo>
                        <a:lnTo>
                          <a:pt x="283966" y="677"/>
                        </a:lnTo>
                        <a:cubicBezTo>
                          <a:pt x="255786" y="13548"/>
                          <a:pt x="234245" y="17883"/>
                          <a:pt x="217039" y="17883"/>
                        </a:cubicBezTo>
                        <a:cubicBezTo>
                          <a:pt x="197530" y="17883"/>
                          <a:pt x="183440" y="12329"/>
                          <a:pt x="170840" y="7451"/>
                        </a:cubicBezTo>
                        <a:close/>
                      </a:path>
                    </a:pathLst>
                  </a:custGeom>
                  <a:solidFill>
                    <a:srgbClr val="0097A7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7AD62397-35FF-C917-29F5-77A57DEFFF13}"/>
                    </a:ext>
                  </a:extLst>
                </p:cNvPr>
                <p:cNvSpPr/>
                <p:nvPr/>
              </p:nvSpPr>
              <p:spPr>
                <a:xfrm>
                  <a:off x="739951" y="1161142"/>
                  <a:ext cx="283965" cy="425271"/>
                </a:xfrm>
                <a:custGeom>
                  <a:avLst/>
                  <a:gdLst>
                    <a:gd name="connsiteX0" fmla="*/ 141983 w 283965"/>
                    <a:gd name="connsiteY0" fmla="*/ 0 h 425271"/>
                    <a:gd name="connsiteX1" fmla="*/ 0 w 283965"/>
                    <a:gd name="connsiteY1" fmla="*/ 101745 h 425271"/>
                    <a:gd name="connsiteX2" fmla="*/ 0 w 283965"/>
                    <a:gd name="connsiteY2" fmla="*/ 269198 h 425271"/>
                    <a:gd name="connsiteX3" fmla="*/ 77224 w 283965"/>
                    <a:gd name="connsiteY3" fmla="*/ 398582 h 425271"/>
                    <a:gd name="connsiteX4" fmla="*/ 141983 w 283965"/>
                    <a:gd name="connsiteY4" fmla="*/ 425271 h 425271"/>
                    <a:gd name="connsiteX5" fmla="*/ 206742 w 283965"/>
                    <a:gd name="connsiteY5" fmla="*/ 398582 h 425271"/>
                    <a:gd name="connsiteX6" fmla="*/ 283966 w 283965"/>
                    <a:gd name="connsiteY6" fmla="*/ 269198 h 425271"/>
                    <a:gd name="connsiteX7" fmla="*/ 283966 w 283965"/>
                    <a:gd name="connsiteY7" fmla="*/ 101745 h 425271"/>
                    <a:gd name="connsiteX8" fmla="*/ 141983 w 283965"/>
                    <a:gd name="connsiteY8" fmla="*/ 0 h 425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3965" h="425271">
                      <a:moveTo>
                        <a:pt x="141983" y="0"/>
                      </a:moveTo>
                      <a:cubicBezTo>
                        <a:pt x="63540" y="0"/>
                        <a:pt x="0" y="56089"/>
                        <a:pt x="0" y="101745"/>
                      </a:cubicBezTo>
                      <a:lnTo>
                        <a:pt x="0" y="269198"/>
                      </a:lnTo>
                      <a:cubicBezTo>
                        <a:pt x="0" y="344390"/>
                        <a:pt x="32380" y="365525"/>
                        <a:pt x="77224" y="398582"/>
                      </a:cubicBezTo>
                      <a:cubicBezTo>
                        <a:pt x="107165" y="420665"/>
                        <a:pt x="122067" y="425271"/>
                        <a:pt x="141983" y="425271"/>
                      </a:cubicBezTo>
                      <a:cubicBezTo>
                        <a:pt x="161898" y="425271"/>
                        <a:pt x="176801" y="420665"/>
                        <a:pt x="206742" y="398582"/>
                      </a:cubicBezTo>
                      <a:cubicBezTo>
                        <a:pt x="251450" y="365525"/>
                        <a:pt x="283966" y="344390"/>
                        <a:pt x="283966" y="269198"/>
                      </a:cubicBezTo>
                      <a:lnTo>
                        <a:pt x="283966" y="101745"/>
                      </a:lnTo>
                      <a:cubicBezTo>
                        <a:pt x="283966" y="56224"/>
                        <a:pt x="220426" y="0"/>
                        <a:pt x="141983" y="0"/>
                      </a:cubicBezTo>
                      <a:close/>
                    </a:path>
                  </a:pathLst>
                </a:custGeom>
                <a:noFill/>
                <a:ln w="17331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grpSp>
              <p:nvGrpSpPr>
                <p:cNvPr id="14" name="Graphic 2">
                  <a:extLst>
                    <a:ext uri="{FF2B5EF4-FFF2-40B4-BE49-F238E27FC236}">
                      <a16:creationId xmlns:a16="http://schemas.microsoft.com/office/drawing/2014/main" id="{58341386-A4D8-64D2-0925-F2E41F5B8556}"/>
                    </a:ext>
                  </a:extLst>
                </p:cNvPr>
                <p:cNvGrpSpPr/>
                <p:nvPr/>
              </p:nvGrpSpPr>
              <p:grpSpPr>
                <a:xfrm>
                  <a:off x="776531" y="1212760"/>
                  <a:ext cx="212567" cy="195768"/>
                  <a:chOff x="776531" y="1212760"/>
                  <a:chExt cx="212567" cy="195768"/>
                </a:xfrm>
              </p:grpSpPr>
              <p:sp>
                <p:nvSpPr>
                  <p:cNvPr id="15" name="Freeform: Shape 14">
                    <a:extLst>
                      <a:ext uri="{FF2B5EF4-FFF2-40B4-BE49-F238E27FC236}">
                        <a16:creationId xmlns:a16="http://schemas.microsoft.com/office/drawing/2014/main" id="{93F9D0C8-FFB9-34FD-8302-27FA1B28E5DD}"/>
                      </a:ext>
                    </a:extLst>
                  </p:cNvPr>
                  <p:cNvSpPr/>
                  <p:nvPr/>
                </p:nvSpPr>
                <p:spPr>
                  <a:xfrm>
                    <a:off x="781273" y="1339434"/>
                    <a:ext cx="69094" cy="69094"/>
                  </a:xfrm>
                  <a:custGeom>
                    <a:avLst/>
                    <a:gdLst>
                      <a:gd name="connsiteX0" fmla="*/ 69095 w 69094"/>
                      <a:gd name="connsiteY0" fmla="*/ 34547 h 69094"/>
                      <a:gd name="connsiteX1" fmla="*/ 34547 w 69094"/>
                      <a:gd name="connsiteY1" fmla="*/ 69095 h 69094"/>
                      <a:gd name="connsiteX2" fmla="*/ 0 w 69094"/>
                      <a:gd name="connsiteY2" fmla="*/ 34547 h 69094"/>
                      <a:gd name="connsiteX3" fmla="*/ 34547 w 69094"/>
                      <a:gd name="connsiteY3" fmla="*/ 0 h 69094"/>
                      <a:gd name="connsiteX4" fmla="*/ 69095 w 69094"/>
                      <a:gd name="connsiteY4" fmla="*/ 34547 h 690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094" h="69094">
                        <a:moveTo>
                          <a:pt x="69095" y="34547"/>
                        </a:moveTo>
                        <a:cubicBezTo>
                          <a:pt x="69095" y="53650"/>
                          <a:pt x="53650" y="69095"/>
                          <a:pt x="34547" y="69095"/>
                        </a:cubicBezTo>
                        <a:cubicBezTo>
                          <a:pt x="15445" y="69095"/>
                          <a:pt x="0" y="53650"/>
                          <a:pt x="0" y="34547"/>
                        </a:cubicBezTo>
                        <a:cubicBezTo>
                          <a:pt x="0" y="15445"/>
                          <a:pt x="15445" y="0"/>
                          <a:pt x="34547" y="0"/>
                        </a:cubicBezTo>
                        <a:cubicBezTo>
                          <a:pt x="53650" y="0"/>
                          <a:pt x="69095" y="15445"/>
                          <a:pt x="69095" y="34547"/>
                        </a:cubicBezTo>
                        <a:close/>
                      </a:path>
                    </a:pathLst>
                  </a:custGeom>
                  <a:noFill/>
                  <a:ln w="17331" cap="rnd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18" name="Freeform: Shape 17">
                    <a:extLst>
                      <a:ext uri="{FF2B5EF4-FFF2-40B4-BE49-F238E27FC236}">
                        <a16:creationId xmlns:a16="http://schemas.microsoft.com/office/drawing/2014/main" id="{8AA8A76E-D250-CEC2-5655-98E8C6B4FD4D}"/>
                      </a:ext>
                    </a:extLst>
                  </p:cNvPr>
                  <p:cNvSpPr/>
                  <p:nvPr/>
                </p:nvSpPr>
                <p:spPr>
                  <a:xfrm>
                    <a:off x="915262" y="1339434"/>
                    <a:ext cx="69094" cy="69094"/>
                  </a:xfrm>
                  <a:custGeom>
                    <a:avLst/>
                    <a:gdLst>
                      <a:gd name="connsiteX0" fmla="*/ 69095 w 69094"/>
                      <a:gd name="connsiteY0" fmla="*/ 34547 h 69094"/>
                      <a:gd name="connsiteX1" fmla="*/ 34547 w 69094"/>
                      <a:gd name="connsiteY1" fmla="*/ 69095 h 69094"/>
                      <a:gd name="connsiteX2" fmla="*/ 0 w 69094"/>
                      <a:gd name="connsiteY2" fmla="*/ 34547 h 69094"/>
                      <a:gd name="connsiteX3" fmla="*/ 34547 w 69094"/>
                      <a:gd name="connsiteY3" fmla="*/ 0 h 69094"/>
                      <a:gd name="connsiteX4" fmla="*/ 69095 w 69094"/>
                      <a:gd name="connsiteY4" fmla="*/ 34547 h 690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094" h="69094">
                        <a:moveTo>
                          <a:pt x="69095" y="34547"/>
                        </a:moveTo>
                        <a:cubicBezTo>
                          <a:pt x="69095" y="53650"/>
                          <a:pt x="53650" y="69095"/>
                          <a:pt x="34547" y="69095"/>
                        </a:cubicBezTo>
                        <a:cubicBezTo>
                          <a:pt x="15445" y="69095"/>
                          <a:pt x="0" y="53650"/>
                          <a:pt x="0" y="34547"/>
                        </a:cubicBezTo>
                        <a:cubicBezTo>
                          <a:pt x="0" y="15445"/>
                          <a:pt x="15445" y="0"/>
                          <a:pt x="34547" y="0"/>
                        </a:cubicBezTo>
                        <a:cubicBezTo>
                          <a:pt x="53650" y="0"/>
                          <a:pt x="69095" y="15445"/>
                          <a:pt x="69095" y="34547"/>
                        </a:cubicBezTo>
                        <a:close/>
                      </a:path>
                    </a:pathLst>
                  </a:custGeom>
                  <a:noFill/>
                  <a:ln w="17331" cap="rnd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19" name="Freeform: Shape 18">
                    <a:extLst>
                      <a:ext uri="{FF2B5EF4-FFF2-40B4-BE49-F238E27FC236}">
                        <a16:creationId xmlns:a16="http://schemas.microsoft.com/office/drawing/2014/main" id="{67AF87BA-78BA-BF19-C0C5-5C9A7BD02A47}"/>
                      </a:ext>
                    </a:extLst>
                  </p:cNvPr>
                  <p:cNvSpPr/>
                  <p:nvPr/>
                </p:nvSpPr>
                <p:spPr>
                  <a:xfrm>
                    <a:off x="897108" y="1339298"/>
                    <a:ext cx="91990" cy="13547"/>
                  </a:xfrm>
                  <a:custGeom>
                    <a:avLst/>
                    <a:gdLst>
                      <a:gd name="connsiteX0" fmla="*/ 0 w 91990"/>
                      <a:gd name="connsiteY0" fmla="*/ 0 h 13547"/>
                      <a:gd name="connsiteX1" fmla="*/ 91991 w 91990"/>
                      <a:gd name="connsiteY1" fmla="*/ 0 h 13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1990" h="13547">
                        <a:moveTo>
                          <a:pt x="0" y="0"/>
                        </a:moveTo>
                        <a:lnTo>
                          <a:pt x="91991" y="0"/>
                        </a:lnTo>
                      </a:path>
                    </a:pathLst>
                  </a:custGeom>
                  <a:noFill/>
                  <a:ln w="17331" cap="rnd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33" name="Freeform: Shape 32">
                    <a:extLst>
                      <a:ext uri="{FF2B5EF4-FFF2-40B4-BE49-F238E27FC236}">
                        <a16:creationId xmlns:a16="http://schemas.microsoft.com/office/drawing/2014/main" id="{0460D04F-3765-EFA6-8E69-4085BB2B8B82}"/>
                      </a:ext>
                    </a:extLst>
                  </p:cNvPr>
                  <p:cNvSpPr/>
                  <p:nvPr/>
                </p:nvSpPr>
                <p:spPr>
                  <a:xfrm>
                    <a:off x="776531" y="1339298"/>
                    <a:ext cx="92397" cy="13547"/>
                  </a:xfrm>
                  <a:custGeom>
                    <a:avLst/>
                    <a:gdLst>
                      <a:gd name="connsiteX0" fmla="*/ 0 w 92397"/>
                      <a:gd name="connsiteY0" fmla="*/ 0 h 13547"/>
                      <a:gd name="connsiteX1" fmla="*/ 92397 w 92397"/>
                      <a:gd name="connsiteY1" fmla="*/ 0 h 13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2397" h="13547">
                        <a:moveTo>
                          <a:pt x="0" y="0"/>
                        </a:moveTo>
                        <a:lnTo>
                          <a:pt x="92397" y="0"/>
                        </a:lnTo>
                      </a:path>
                    </a:pathLst>
                  </a:custGeom>
                  <a:noFill/>
                  <a:ln w="17331" cap="rnd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34" name="Freeform: Shape 33">
                    <a:extLst>
                      <a:ext uri="{FF2B5EF4-FFF2-40B4-BE49-F238E27FC236}">
                        <a16:creationId xmlns:a16="http://schemas.microsoft.com/office/drawing/2014/main" id="{E98B7509-CC57-D420-7AAE-E768C5B02030}"/>
                      </a:ext>
                    </a:extLst>
                  </p:cNvPr>
                  <p:cNvSpPr/>
                  <p:nvPr/>
                </p:nvSpPr>
                <p:spPr>
                  <a:xfrm>
                    <a:off x="859851" y="1212760"/>
                    <a:ext cx="46198" cy="126538"/>
                  </a:xfrm>
                  <a:custGeom>
                    <a:avLst/>
                    <a:gdLst>
                      <a:gd name="connsiteX0" fmla="*/ 0 w 46198"/>
                      <a:gd name="connsiteY0" fmla="*/ 126538 h 126538"/>
                      <a:gd name="connsiteX1" fmla="*/ 0 w 46198"/>
                      <a:gd name="connsiteY1" fmla="*/ 17341 h 126538"/>
                      <a:gd name="connsiteX2" fmla="*/ 17341 w 46198"/>
                      <a:gd name="connsiteY2" fmla="*/ 0 h 126538"/>
                      <a:gd name="connsiteX3" fmla="*/ 28857 w 46198"/>
                      <a:gd name="connsiteY3" fmla="*/ 0 h 126538"/>
                      <a:gd name="connsiteX4" fmla="*/ 46199 w 46198"/>
                      <a:gd name="connsiteY4" fmla="*/ 17341 h 126538"/>
                      <a:gd name="connsiteX5" fmla="*/ 46199 w 46198"/>
                      <a:gd name="connsiteY5" fmla="*/ 126538 h 1265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198" h="126538">
                        <a:moveTo>
                          <a:pt x="0" y="126538"/>
                        </a:moveTo>
                        <a:lnTo>
                          <a:pt x="0" y="17341"/>
                        </a:lnTo>
                        <a:cubicBezTo>
                          <a:pt x="0" y="7858"/>
                          <a:pt x="7722" y="0"/>
                          <a:pt x="17341" y="0"/>
                        </a:cubicBezTo>
                        <a:lnTo>
                          <a:pt x="28857" y="0"/>
                        </a:lnTo>
                        <a:cubicBezTo>
                          <a:pt x="38341" y="0"/>
                          <a:pt x="46199" y="7722"/>
                          <a:pt x="46199" y="17341"/>
                        </a:cubicBezTo>
                        <a:lnTo>
                          <a:pt x="46199" y="126538"/>
                        </a:lnTo>
                      </a:path>
                    </a:pathLst>
                  </a:custGeom>
                  <a:solidFill>
                    <a:srgbClr val="FFFFFF"/>
                  </a:solidFill>
                  <a:ln w="17331" cap="rnd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35" name="Freeform: Shape 34">
                    <a:extLst>
                      <a:ext uri="{FF2B5EF4-FFF2-40B4-BE49-F238E27FC236}">
                        <a16:creationId xmlns:a16="http://schemas.microsoft.com/office/drawing/2014/main" id="{FFA8B40F-5D43-941A-CE2C-182F42946DBC}"/>
                      </a:ext>
                    </a:extLst>
                  </p:cNvPr>
                  <p:cNvSpPr/>
                  <p:nvPr/>
                </p:nvSpPr>
                <p:spPr>
                  <a:xfrm>
                    <a:off x="865405" y="1311660"/>
                    <a:ext cx="34682" cy="34682"/>
                  </a:xfrm>
                  <a:custGeom>
                    <a:avLst/>
                    <a:gdLst>
                      <a:gd name="connsiteX0" fmla="*/ 34683 w 34682"/>
                      <a:gd name="connsiteY0" fmla="*/ 17341 h 34682"/>
                      <a:gd name="connsiteX1" fmla="*/ 17341 w 34682"/>
                      <a:gd name="connsiteY1" fmla="*/ 34683 h 34682"/>
                      <a:gd name="connsiteX2" fmla="*/ 0 w 34682"/>
                      <a:gd name="connsiteY2" fmla="*/ 17341 h 34682"/>
                      <a:gd name="connsiteX3" fmla="*/ 17341 w 34682"/>
                      <a:gd name="connsiteY3" fmla="*/ 0 h 34682"/>
                      <a:gd name="connsiteX4" fmla="*/ 34683 w 34682"/>
                      <a:gd name="connsiteY4" fmla="*/ 17341 h 34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82" h="34682">
                        <a:moveTo>
                          <a:pt x="34683" y="17341"/>
                        </a:moveTo>
                        <a:cubicBezTo>
                          <a:pt x="34683" y="26825"/>
                          <a:pt x="26961" y="34683"/>
                          <a:pt x="17341" y="34683"/>
                        </a:cubicBezTo>
                        <a:cubicBezTo>
                          <a:pt x="7722" y="34683"/>
                          <a:pt x="0" y="26960"/>
                          <a:pt x="0" y="17341"/>
                        </a:cubicBezTo>
                        <a:cubicBezTo>
                          <a:pt x="0" y="7722"/>
                          <a:pt x="7722" y="0"/>
                          <a:pt x="17341" y="0"/>
                        </a:cubicBezTo>
                        <a:cubicBezTo>
                          <a:pt x="26961" y="0"/>
                          <a:pt x="34683" y="7722"/>
                          <a:pt x="34683" y="17341"/>
                        </a:cubicBezTo>
                        <a:close/>
                      </a:path>
                    </a:pathLst>
                  </a:custGeom>
                  <a:noFill/>
                  <a:ln w="17331" cap="rnd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</p:grp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0569E4C-2DFF-9655-4C55-3A451CDEFC28}"/>
                </a:ext>
              </a:extLst>
            </p:cNvPr>
            <p:cNvSpPr txBox="1"/>
            <p:nvPr/>
          </p:nvSpPr>
          <p:spPr>
            <a:xfrm>
              <a:off x="3933219" y="2461525"/>
              <a:ext cx="815929" cy="4403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75000"/>
                </a:lnSpc>
              </a:pPr>
              <a:r>
                <a:rPr lang="en-US" sz="1000" spc="0" baseline="0" dirty="0">
                  <a:ln/>
                  <a:solidFill>
                    <a:srgbClr val="000000"/>
                  </a:solidFill>
                  <a:latin typeface="+mj-lt"/>
                  <a:sym typeface="MyriadPro-Regular"/>
                  <a:rtl val="0"/>
                </a:rPr>
                <a:t>ready-to-use</a:t>
              </a:r>
            </a:p>
            <a:p>
              <a:pPr algn="r">
                <a:lnSpc>
                  <a:spcPct val="75000"/>
                </a:lnSpc>
              </a:pPr>
              <a:r>
                <a:rPr lang="en-US" b="1" spc="0" baseline="0" dirty="0">
                  <a:ln/>
                  <a:solidFill>
                    <a:srgbClr val="000000"/>
                  </a:solidFill>
                  <a:latin typeface="+mj-lt"/>
                  <a:sym typeface="MyriadPro-Regular"/>
                  <a:rtl val="0"/>
                </a:rPr>
                <a:t>Marked</a:t>
              </a:r>
            </a:p>
            <a:p>
              <a:pPr algn="r">
                <a:lnSpc>
                  <a:spcPct val="75000"/>
                </a:lnSpc>
              </a:pPr>
              <a:r>
                <a:rPr lang="en-US" b="1" spc="0" baseline="0" dirty="0">
                  <a:ln/>
                  <a:solidFill>
                    <a:srgbClr val="000000"/>
                  </a:solidFill>
                  <a:latin typeface="+mj-lt"/>
                  <a:sym typeface="MyriadPro-Regular"/>
                  <a:rtl val="0"/>
                </a:rPr>
                <a:t>MRI</a:t>
              </a: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CB0081A-FC3B-24DE-B007-9EE0AF8CA28F}"/>
                </a:ext>
              </a:extLst>
            </p:cNvPr>
            <p:cNvSpPr/>
            <p:nvPr/>
          </p:nvSpPr>
          <p:spPr>
            <a:xfrm>
              <a:off x="4967432" y="2656027"/>
              <a:ext cx="382324" cy="382324"/>
            </a:xfrm>
            <a:custGeom>
              <a:avLst/>
              <a:gdLst>
                <a:gd name="connsiteX0" fmla="*/ 382324 w 382324"/>
                <a:gd name="connsiteY0" fmla="*/ 191162 h 382324"/>
                <a:gd name="connsiteX1" fmla="*/ 191162 w 382324"/>
                <a:gd name="connsiteY1" fmla="*/ 382324 h 382324"/>
                <a:gd name="connsiteX2" fmla="*/ 0 w 382324"/>
                <a:gd name="connsiteY2" fmla="*/ 191162 h 382324"/>
                <a:gd name="connsiteX3" fmla="*/ 191162 w 382324"/>
                <a:gd name="connsiteY3" fmla="*/ 0 h 382324"/>
                <a:gd name="connsiteX4" fmla="*/ 382324 w 382324"/>
                <a:gd name="connsiteY4" fmla="*/ 191162 h 3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324" h="382324">
                  <a:moveTo>
                    <a:pt x="382324" y="191162"/>
                  </a:moveTo>
                  <a:cubicBezTo>
                    <a:pt x="382324" y="296738"/>
                    <a:pt x="296738" y="382324"/>
                    <a:pt x="191162" y="382324"/>
                  </a:cubicBezTo>
                  <a:cubicBezTo>
                    <a:pt x="85586" y="382324"/>
                    <a:pt x="0" y="296738"/>
                    <a:pt x="0" y="191162"/>
                  </a:cubicBezTo>
                  <a:cubicBezTo>
                    <a:pt x="0" y="85586"/>
                    <a:pt x="85586" y="0"/>
                    <a:pt x="191162" y="0"/>
                  </a:cubicBezTo>
                  <a:cubicBezTo>
                    <a:pt x="296738" y="0"/>
                    <a:pt x="382324" y="85586"/>
                    <a:pt x="382324" y="191162"/>
                  </a:cubicBezTo>
                  <a:close/>
                </a:path>
              </a:pathLst>
            </a:custGeom>
            <a:solidFill>
              <a:srgbClr val="0097A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fr-FR" sz="1600" b="1" spc="0" baseline="0" dirty="0">
                  <a:ln/>
                  <a:solidFill>
                    <a:srgbClr val="FFFFFF"/>
                  </a:solidFill>
                  <a:latin typeface="MyriadPro-Black"/>
                  <a:sym typeface="MyriadPro-Black"/>
                  <a:rtl val="0"/>
                </a:rPr>
                <a:t>3</a:t>
              </a: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023825D-C24E-8D8C-4E46-E1C7F849A06C}"/>
                </a:ext>
              </a:extLst>
            </p:cNvPr>
            <p:cNvSpPr/>
            <p:nvPr/>
          </p:nvSpPr>
          <p:spPr>
            <a:xfrm>
              <a:off x="5467934" y="1768363"/>
              <a:ext cx="1536070" cy="1099283"/>
            </a:xfrm>
            <a:custGeom>
              <a:avLst/>
              <a:gdLst>
                <a:gd name="connsiteX0" fmla="*/ 1224737 w 1536070"/>
                <a:gd name="connsiteY0" fmla="*/ 1099283 h 1099283"/>
                <a:gd name="connsiteX1" fmla="*/ 1232324 w 1536070"/>
                <a:gd name="connsiteY1" fmla="*/ 1098741 h 1099283"/>
                <a:gd name="connsiteX2" fmla="*/ 1536070 w 1536070"/>
                <a:gd name="connsiteY2" fmla="*/ 745004 h 1099283"/>
                <a:gd name="connsiteX3" fmla="*/ 1202925 w 1536070"/>
                <a:gd name="connsiteY3" fmla="*/ 387472 h 1099283"/>
                <a:gd name="connsiteX4" fmla="*/ 1077471 w 1536070"/>
                <a:gd name="connsiteY4" fmla="*/ 128028 h 1099283"/>
                <a:gd name="connsiteX5" fmla="*/ 768035 w 1536070"/>
                <a:gd name="connsiteY5" fmla="*/ 0 h 1099283"/>
                <a:gd name="connsiteX6" fmla="*/ 333145 w 1536070"/>
                <a:gd name="connsiteY6" fmla="*/ 387472 h 1099283"/>
                <a:gd name="connsiteX7" fmla="*/ 0 w 1536070"/>
                <a:gd name="connsiteY7" fmla="*/ 745004 h 1099283"/>
                <a:gd name="connsiteX8" fmla="*/ 303746 w 1536070"/>
                <a:gd name="connsiteY8" fmla="*/ 1098741 h 1099283"/>
                <a:gd name="connsiteX9" fmla="*/ 1224602 w 1536070"/>
                <a:gd name="connsiteY9" fmla="*/ 1099283 h 109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6070" h="1099283">
                  <a:moveTo>
                    <a:pt x="1224737" y="1099283"/>
                  </a:moveTo>
                  <a:cubicBezTo>
                    <a:pt x="1227312" y="1099283"/>
                    <a:pt x="1229750" y="1099148"/>
                    <a:pt x="1232324" y="1098741"/>
                  </a:cubicBezTo>
                  <a:cubicBezTo>
                    <a:pt x="1405468" y="1072865"/>
                    <a:pt x="1536070" y="920721"/>
                    <a:pt x="1536070" y="745004"/>
                  </a:cubicBezTo>
                  <a:cubicBezTo>
                    <a:pt x="1536070" y="555874"/>
                    <a:pt x="1388803" y="400478"/>
                    <a:pt x="1202925" y="387472"/>
                  </a:cubicBezTo>
                  <a:cubicBezTo>
                    <a:pt x="1191816" y="289927"/>
                    <a:pt x="1148327" y="199291"/>
                    <a:pt x="1077471" y="128028"/>
                  </a:cubicBezTo>
                  <a:cubicBezTo>
                    <a:pt x="994286" y="45521"/>
                    <a:pt x="884412" y="0"/>
                    <a:pt x="768035" y="0"/>
                  </a:cubicBezTo>
                  <a:cubicBezTo>
                    <a:pt x="543681" y="0"/>
                    <a:pt x="358209" y="169621"/>
                    <a:pt x="333145" y="387472"/>
                  </a:cubicBezTo>
                  <a:cubicBezTo>
                    <a:pt x="147267" y="400478"/>
                    <a:pt x="0" y="555874"/>
                    <a:pt x="0" y="745004"/>
                  </a:cubicBezTo>
                  <a:cubicBezTo>
                    <a:pt x="0" y="920721"/>
                    <a:pt x="130603" y="1072865"/>
                    <a:pt x="303746" y="1098741"/>
                  </a:cubicBezTo>
                  <a:lnTo>
                    <a:pt x="1224602" y="1099283"/>
                  </a:lnTo>
                  <a:close/>
                </a:path>
              </a:pathLst>
            </a:custGeom>
            <a:solidFill>
              <a:srgbClr val="FFFFFF"/>
            </a:solidFill>
            <a:ln w="108317" cap="rnd">
              <a:gradFill>
                <a:gsLst>
                  <a:gs pos="0">
                    <a:srgbClr val="0097A7"/>
                  </a:gs>
                  <a:gs pos="50000">
                    <a:srgbClr val="3A5977"/>
                  </a:gs>
                  <a:gs pos="100000">
                    <a:srgbClr val="751B48"/>
                  </a:gs>
                </a:gsLst>
                <a:lin ang="0" scaled="1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F3307A2-2389-B9A3-38CC-0F19F281FD37}"/>
                </a:ext>
              </a:extLst>
            </p:cNvPr>
            <p:cNvSpPr txBox="1"/>
            <p:nvPr/>
          </p:nvSpPr>
          <p:spPr>
            <a:xfrm>
              <a:off x="5689150" y="2314187"/>
              <a:ext cx="1093636" cy="3937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 b="1" dirty="0">
                  <a:ln/>
                  <a:latin typeface="+mj-lt"/>
                  <a:sym typeface="MyriadPro-Bold"/>
                  <a:rtl val="0"/>
                </a:rPr>
                <a:t>RebrAIn’s</a:t>
              </a:r>
            </a:p>
            <a:p>
              <a:pPr algn="ctr">
                <a:lnSpc>
                  <a:spcPct val="75000"/>
                </a:lnSpc>
              </a:pPr>
              <a:r>
                <a:rPr lang="en-US" b="1" dirty="0">
                  <a:ln/>
                  <a:latin typeface="+mj-lt"/>
                  <a:sym typeface="MyriadPro-Bold"/>
                  <a:rtl val="0"/>
                </a:rPr>
                <a:t>secure cloud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dirty="0">
                  <a:ln/>
                  <a:latin typeface="+mj-lt"/>
                  <a:sym typeface="MyriadPro-Bold"/>
                  <a:rtl val="0"/>
                </a:rPr>
                <a:t>GDRP &amp; HDS certified</a:t>
              </a:r>
              <a:endParaRPr lang="fr-FR" sz="800" dirty="0">
                <a:ln/>
                <a:latin typeface="+mj-lt"/>
                <a:sym typeface="MyriadPro-Bold"/>
                <a:rtl val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12C3F67-734D-458A-389B-02C84F33BBF3}"/>
                </a:ext>
              </a:extLst>
            </p:cNvPr>
            <p:cNvSpPr/>
            <p:nvPr/>
          </p:nvSpPr>
          <p:spPr>
            <a:xfrm>
              <a:off x="5125712" y="1161142"/>
              <a:ext cx="382324" cy="382324"/>
            </a:xfrm>
            <a:custGeom>
              <a:avLst/>
              <a:gdLst>
                <a:gd name="connsiteX0" fmla="*/ 382324 w 382324"/>
                <a:gd name="connsiteY0" fmla="*/ 191162 h 382324"/>
                <a:gd name="connsiteX1" fmla="*/ 191162 w 382324"/>
                <a:gd name="connsiteY1" fmla="*/ 382324 h 382324"/>
                <a:gd name="connsiteX2" fmla="*/ 0 w 382324"/>
                <a:gd name="connsiteY2" fmla="*/ 191162 h 382324"/>
                <a:gd name="connsiteX3" fmla="*/ 191162 w 382324"/>
                <a:gd name="connsiteY3" fmla="*/ 0 h 382324"/>
                <a:gd name="connsiteX4" fmla="*/ 382324 w 382324"/>
                <a:gd name="connsiteY4" fmla="*/ 191162 h 3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324" h="382324">
                  <a:moveTo>
                    <a:pt x="382324" y="191162"/>
                  </a:moveTo>
                  <a:cubicBezTo>
                    <a:pt x="382324" y="296738"/>
                    <a:pt x="296738" y="382324"/>
                    <a:pt x="191162" y="382324"/>
                  </a:cubicBezTo>
                  <a:cubicBezTo>
                    <a:pt x="85586" y="382324"/>
                    <a:pt x="0" y="296738"/>
                    <a:pt x="0" y="191162"/>
                  </a:cubicBezTo>
                  <a:cubicBezTo>
                    <a:pt x="0" y="85586"/>
                    <a:pt x="85586" y="0"/>
                    <a:pt x="191162" y="0"/>
                  </a:cubicBezTo>
                  <a:cubicBezTo>
                    <a:pt x="296738" y="0"/>
                    <a:pt x="382324" y="85586"/>
                    <a:pt x="382324" y="191162"/>
                  </a:cubicBezTo>
                  <a:close/>
                </a:path>
              </a:pathLst>
            </a:custGeom>
            <a:solidFill>
              <a:srgbClr val="0097A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fr-FR" sz="1600" b="1" spc="0" baseline="0" dirty="0">
                  <a:ln/>
                  <a:solidFill>
                    <a:srgbClr val="FFFFFF"/>
                  </a:solidFill>
                  <a:latin typeface="MyriadPro-Black"/>
                  <a:sym typeface="MyriadPro-Black"/>
                  <a:rtl val="0"/>
                </a:rPr>
                <a:t>1</a:t>
              </a:r>
              <a:endParaRPr lang="fr-FR" sz="1600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A0BEF97-4DFA-C8F3-D63C-E7E7CB6E3EF4}"/>
                </a:ext>
              </a:extLst>
            </p:cNvPr>
            <p:cNvSpPr/>
            <p:nvPr/>
          </p:nvSpPr>
          <p:spPr>
            <a:xfrm>
              <a:off x="7575051" y="1161142"/>
              <a:ext cx="382324" cy="382324"/>
            </a:xfrm>
            <a:custGeom>
              <a:avLst/>
              <a:gdLst>
                <a:gd name="connsiteX0" fmla="*/ 382324 w 382324"/>
                <a:gd name="connsiteY0" fmla="*/ 191162 h 382324"/>
                <a:gd name="connsiteX1" fmla="*/ 191162 w 382324"/>
                <a:gd name="connsiteY1" fmla="*/ 382324 h 382324"/>
                <a:gd name="connsiteX2" fmla="*/ 0 w 382324"/>
                <a:gd name="connsiteY2" fmla="*/ 191162 h 382324"/>
                <a:gd name="connsiteX3" fmla="*/ 191162 w 382324"/>
                <a:gd name="connsiteY3" fmla="*/ 0 h 382324"/>
                <a:gd name="connsiteX4" fmla="*/ 382324 w 382324"/>
                <a:gd name="connsiteY4" fmla="*/ 191162 h 3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324" h="382324">
                  <a:moveTo>
                    <a:pt x="382324" y="191162"/>
                  </a:moveTo>
                  <a:cubicBezTo>
                    <a:pt x="382324" y="296738"/>
                    <a:pt x="296738" y="382324"/>
                    <a:pt x="191162" y="382324"/>
                  </a:cubicBezTo>
                  <a:cubicBezTo>
                    <a:pt x="85587" y="382324"/>
                    <a:pt x="0" y="296738"/>
                    <a:pt x="0" y="191162"/>
                  </a:cubicBezTo>
                  <a:cubicBezTo>
                    <a:pt x="0" y="85586"/>
                    <a:pt x="85587" y="0"/>
                    <a:pt x="191162" y="0"/>
                  </a:cubicBezTo>
                  <a:cubicBezTo>
                    <a:pt x="296738" y="0"/>
                    <a:pt x="382324" y="85586"/>
                    <a:pt x="382324" y="191162"/>
                  </a:cubicBezTo>
                  <a:close/>
                </a:path>
              </a:pathLst>
            </a:custGeom>
            <a:solidFill>
              <a:srgbClr val="751B4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fr-FR" sz="1600" b="1" spc="0" baseline="0" dirty="0">
                  <a:ln/>
                  <a:solidFill>
                    <a:srgbClr val="FFFFFF"/>
                  </a:solidFill>
                  <a:latin typeface="MyriadPro-Black"/>
                  <a:sym typeface="MyriadPro-Black"/>
                  <a:rtl val="0"/>
                </a:rPr>
                <a:t>2</a:t>
              </a:r>
            </a:p>
          </p:txBody>
        </p:sp>
        <p:grpSp>
          <p:nvGrpSpPr>
            <p:cNvPr id="44" name="Graphic 2">
              <a:extLst>
                <a:ext uri="{FF2B5EF4-FFF2-40B4-BE49-F238E27FC236}">
                  <a16:creationId xmlns:a16="http://schemas.microsoft.com/office/drawing/2014/main" id="{8D4A0275-D94A-B4D0-D6C7-49A04741C980}"/>
                </a:ext>
              </a:extLst>
            </p:cNvPr>
            <p:cNvGrpSpPr/>
            <p:nvPr/>
          </p:nvGrpSpPr>
          <p:grpSpPr>
            <a:xfrm>
              <a:off x="5995753" y="2035759"/>
              <a:ext cx="480432" cy="170340"/>
              <a:chOff x="2362312" y="2035759"/>
              <a:chExt cx="480432" cy="170340"/>
            </a:xfrm>
            <a:solidFill>
              <a:srgbClr val="33292D">
                <a:alpha val="20000"/>
              </a:srgbClr>
            </a:solidFill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978684F-1B31-E0C7-4427-C3DD4669AEA4}"/>
                  </a:ext>
                </a:extLst>
              </p:cNvPr>
              <p:cNvSpPr/>
              <p:nvPr/>
            </p:nvSpPr>
            <p:spPr>
              <a:xfrm>
                <a:off x="2628133" y="2036071"/>
                <a:ext cx="28721" cy="53108"/>
              </a:xfrm>
              <a:custGeom>
                <a:avLst/>
                <a:gdLst>
                  <a:gd name="connsiteX0" fmla="*/ 14361 w 28721"/>
                  <a:gd name="connsiteY0" fmla="*/ 53108 h 53108"/>
                  <a:gd name="connsiteX1" fmla="*/ 28722 w 28721"/>
                  <a:gd name="connsiteY1" fmla="*/ 26554 h 53108"/>
                  <a:gd name="connsiteX2" fmla="*/ 14361 w 28721"/>
                  <a:gd name="connsiteY2" fmla="*/ 0 h 53108"/>
                  <a:gd name="connsiteX3" fmla="*/ 0 w 28721"/>
                  <a:gd name="connsiteY3" fmla="*/ 26554 h 53108"/>
                  <a:gd name="connsiteX4" fmla="*/ 14361 w 28721"/>
                  <a:gd name="connsiteY4" fmla="*/ 53108 h 53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21" h="53108">
                    <a:moveTo>
                      <a:pt x="14361" y="53108"/>
                    </a:moveTo>
                    <a:cubicBezTo>
                      <a:pt x="22354" y="53108"/>
                      <a:pt x="28722" y="41186"/>
                      <a:pt x="28722" y="26554"/>
                    </a:cubicBezTo>
                    <a:cubicBezTo>
                      <a:pt x="28722" y="11922"/>
                      <a:pt x="22219" y="0"/>
                      <a:pt x="14361" y="0"/>
                    </a:cubicBezTo>
                    <a:cubicBezTo>
                      <a:pt x="6503" y="0"/>
                      <a:pt x="0" y="11922"/>
                      <a:pt x="0" y="26554"/>
                    </a:cubicBezTo>
                    <a:cubicBezTo>
                      <a:pt x="0" y="41186"/>
                      <a:pt x="6503" y="53108"/>
                      <a:pt x="14361" y="53108"/>
                    </a:cubicBezTo>
                  </a:path>
                </a:pathLst>
              </a:custGeom>
              <a:solidFill>
                <a:srgbClr val="33292D">
                  <a:alpha val="20000"/>
                </a:srgb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D5079FA-C210-2718-9FD3-494D23396387}"/>
                  </a:ext>
                </a:extLst>
              </p:cNvPr>
              <p:cNvSpPr/>
              <p:nvPr/>
            </p:nvSpPr>
            <p:spPr>
              <a:xfrm>
                <a:off x="2580173" y="2081050"/>
                <a:ext cx="44979" cy="82642"/>
              </a:xfrm>
              <a:custGeom>
                <a:avLst/>
                <a:gdLst>
                  <a:gd name="connsiteX0" fmla="*/ 22490 w 44979"/>
                  <a:gd name="connsiteY0" fmla="*/ 82643 h 82642"/>
                  <a:gd name="connsiteX1" fmla="*/ 44979 w 44979"/>
                  <a:gd name="connsiteY1" fmla="*/ 41321 h 82642"/>
                  <a:gd name="connsiteX2" fmla="*/ 22490 w 44979"/>
                  <a:gd name="connsiteY2" fmla="*/ 0 h 82642"/>
                  <a:gd name="connsiteX3" fmla="*/ 0 w 44979"/>
                  <a:gd name="connsiteY3" fmla="*/ 41321 h 82642"/>
                  <a:gd name="connsiteX4" fmla="*/ 22490 w 44979"/>
                  <a:gd name="connsiteY4" fmla="*/ 82643 h 8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79" h="82642">
                    <a:moveTo>
                      <a:pt x="22490" y="82643"/>
                    </a:moveTo>
                    <a:cubicBezTo>
                      <a:pt x="34954" y="82643"/>
                      <a:pt x="44979" y="64217"/>
                      <a:pt x="44979" y="41321"/>
                    </a:cubicBezTo>
                    <a:cubicBezTo>
                      <a:pt x="44979" y="18425"/>
                      <a:pt x="34954" y="0"/>
                      <a:pt x="22490" y="0"/>
                    </a:cubicBezTo>
                    <a:cubicBezTo>
                      <a:pt x="10025" y="0"/>
                      <a:pt x="0" y="18425"/>
                      <a:pt x="0" y="41321"/>
                    </a:cubicBezTo>
                    <a:cubicBezTo>
                      <a:pt x="0" y="64217"/>
                      <a:pt x="10025" y="82643"/>
                      <a:pt x="22490" y="82643"/>
                    </a:cubicBezTo>
                  </a:path>
                </a:pathLst>
              </a:custGeom>
              <a:solidFill>
                <a:srgbClr val="33292D">
                  <a:alpha val="20000"/>
                </a:srgb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22A9076A-B383-DD28-2305-A4F955369D49}"/>
                  </a:ext>
                </a:extLst>
              </p:cNvPr>
              <p:cNvSpPr/>
              <p:nvPr/>
            </p:nvSpPr>
            <p:spPr>
              <a:xfrm>
                <a:off x="2625026" y="2035759"/>
                <a:ext cx="148728" cy="141075"/>
              </a:xfrm>
              <a:custGeom>
                <a:avLst/>
                <a:gdLst>
                  <a:gd name="connsiteX0" fmla="*/ 110137 w 148728"/>
                  <a:gd name="connsiteY0" fmla="*/ 29982 h 141075"/>
                  <a:gd name="connsiteX1" fmla="*/ 65022 w 148728"/>
                  <a:gd name="connsiteY1" fmla="*/ 75503 h 141075"/>
                  <a:gd name="connsiteX2" fmla="*/ 32642 w 148728"/>
                  <a:gd name="connsiteY2" fmla="*/ 102870 h 141075"/>
                  <a:gd name="connsiteX3" fmla="*/ 51609 w 148728"/>
                  <a:gd name="connsiteY3" fmla="*/ 79703 h 141075"/>
                  <a:gd name="connsiteX4" fmla="*/ 90763 w 148728"/>
                  <a:gd name="connsiteY4" fmla="*/ 41363 h 141075"/>
                  <a:gd name="connsiteX5" fmla="*/ 110137 w 148728"/>
                  <a:gd name="connsiteY5" fmla="*/ 30118 h 141075"/>
                  <a:gd name="connsiteX6" fmla="*/ 140077 w 148728"/>
                  <a:gd name="connsiteY6" fmla="*/ 5731 h 141075"/>
                  <a:gd name="connsiteX7" fmla="*/ 52151 w 148728"/>
                  <a:gd name="connsiteY7" fmla="*/ 46240 h 141075"/>
                  <a:gd name="connsiteX8" fmla="*/ 533 w 148728"/>
                  <a:gd name="connsiteY8" fmla="*/ 134573 h 141075"/>
                  <a:gd name="connsiteX9" fmla="*/ 11507 w 148728"/>
                  <a:gd name="connsiteY9" fmla="*/ 134573 h 141075"/>
                  <a:gd name="connsiteX10" fmla="*/ 89002 w 148728"/>
                  <a:gd name="connsiteY10" fmla="*/ 83497 h 141075"/>
                  <a:gd name="connsiteX11" fmla="*/ 139942 w 148728"/>
                  <a:gd name="connsiteY11" fmla="*/ 5731 h 14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728" h="141075">
                    <a:moveTo>
                      <a:pt x="110137" y="29982"/>
                    </a:moveTo>
                    <a:cubicBezTo>
                      <a:pt x="109730" y="34318"/>
                      <a:pt x="65022" y="75503"/>
                      <a:pt x="65022" y="75503"/>
                    </a:cubicBezTo>
                    <a:cubicBezTo>
                      <a:pt x="65022" y="75503"/>
                      <a:pt x="35893" y="107070"/>
                      <a:pt x="32642" y="102870"/>
                    </a:cubicBezTo>
                    <a:cubicBezTo>
                      <a:pt x="32642" y="102870"/>
                      <a:pt x="32642" y="100161"/>
                      <a:pt x="51609" y="79703"/>
                    </a:cubicBezTo>
                    <a:cubicBezTo>
                      <a:pt x="58925" y="73336"/>
                      <a:pt x="80195" y="48543"/>
                      <a:pt x="90763" y="41363"/>
                    </a:cubicBezTo>
                    <a:cubicBezTo>
                      <a:pt x="101330" y="34182"/>
                      <a:pt x="110543" y="25782"/>
                      <a:pt x="110137" y="30118"/>
                    </a:cubicBezTo>
                    <a:moveTo>
                      <a:pt x="140077" y="5731"/>
                    </a:moveTo>
                    <a:cubicBezTo>
                      <a:pt x="107833" y="-15674"/>
                      <a:pt x="63396" y="28492"/>
                      <a:pt x="52151" y="46240"/>
                    </a:cubicBezTo>
                    <a:cubicBezTo>
                      <a:pt x="38332" y="68052"/>
                      <a:pt x="533" y="134573"/>
                      <a:pt x="533" y="134573"/>
                    </a:cubicBezTo>
                    <a:cubicBezTo>
                      <a:pt x="533" y="134573"/>
                      <a:pt x="-3667" y="149204"/>
                      <a:pt x="11507" y="134573"/>
                    </a:cubicBezTo>
                    <a:cubicBezTo>
                      <a:pt x="27629" y="119128"/>
                      <a:pt x="71389" y="96909"/>
                      <a:pt x="89002" y="83497"/>
                    </a:cubicBezTo>
                    <a:cubicBezTo>
                      <a:pt x="106614" y="70220"/>
                      <a:pt x="172186" y="27137"/>
                      <a:pt x="139942" y="5731"/>
                    </a:cubicBezTo>
                  </a:path>
                </a:pathLst>
              </a:custGeom>
              <a:solidFill>
                <a:srgbClr val="33292D">
                  <a:alpha val="20000"/>
                </a:srgb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4242CF2F-8608-F123-0469-A16D770750B4}"/>
                  </a:ext>
                </a:extLst>
              </p:cNvPr>
              <p:cNvSpPr/>
              <p:nvPr/>
            </p:nvSpPr>
            <p:spPr>
              <a:xfrm>
                <a:off x="2431571" y="2035759"/>
                <a:ext cx="148728" cy="141075"/>
              </a:xfrm>
              <a:custGeom>
                <a:avLst/>
                <a:gdLst>
                  <a:gd name="connsiteX0" fmla="*/ 38592 w 148728"/>
                  <a:gd name="connsiteY0" fmla="*/ 29982 h 141075"/>
                  <a:gd name="connsiteX1" fmla="*/ 83707 w 148728"/>
                  <a:gd name="connsiteY1" fmla="*/ 75503 h 141075"/>
                  <a:gd name="connsiteX2" fmla="*/ 116087 w 148728"/>
                  <a:gd name="connsiteY2" fmla="*/ 102870 h 141075"/>
                  <a:gd name="connsiteX3" fmla="*/ 97120 w 148728"/>
                  <a:gd name="connsiteY3" fmla="*/ 79703 h 141075"/>
                  <a:gd name="connsiteX4" fmla="*/ 57966 w 148728"/>
                  <a:gd name="connsiteY4" fmla="*/ 41363 h 141075"/>
                  <a:gd name="connsiteX5" fmla="*/ 38592 w 148728"/>
                  <a:gd name="connsiteY5" fmla="*/ 30118 h 141075"/>
                  <a:gd name="connsiteX6" fmla="*/ 8651 w 148728"/>
                  <a:gd name="connsiteY6" fmla="*/ 5731 h 141075"/>
                  <a:gd name="connsiteX7" fmla="*/ 96578 w 148728"/>
                  <a:gd name="connsiteY7" fmla="*/ 46240 h 141075"/>
                  <a:gd name="connsiteX8" fmla="*/ 148196 w 148728"/>
                  <a:gd name="connsiteY8" fmla="*/ 134573 h 141075"/>
                  <a:gd name="connsiteX9" fmla="*/ 137222 w 148728"/>
                  <a:gd name="connsiteY9" fmla="*/ 134573 h 141075"/>
                  <a:gd name="connsiteX10" fmla="*/ 59727 w 148728"/>
                  <a:gd name="connsiteY10" fmla="*/ 83497 h 141075"/>
                  <a:gd name="connsiteX11" fmla="*/ 8787 w 148728"/>
                  <a:gd name="connsiteY11" fmla="*/ 5731 h 14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728" h="141075">
                    <a:moveTo>
                      <a:pt x="38592" y="29982"/>
                    </a:moveTo>
                    <a:cubicBezTo>
                      <a:pt x="38999" y="34318"/>
                      <a:pt x="83707" y="75503"/>
                      <a:pt x="83707" y="75503"/>
                    </a:cubicBezTo>
                    <a:cubicBezTo>
                      <a:pt x="83707" y="75503"/>
                      <a:pt x="112835" y="107070"/>
                      <a:pt x="116087" y="102870"/>
                    </a:cubicBezTo>
                    <a:cubicBezTo>
                      <a:pt x="116087" y="102870"/>
                      <a:pt x="116087" y="100161"/>
                      <a:pt x="97120" y="79703"/>
                    </a:cubicBezTo>
                    <a:cubicBezTo>
                      <a:pt x="89804" y="73336"/>
                      <a:pt x="68533" y="48543"/>
                      <a:pt x="57966" y="41363"/>
                    </a:cubicBezTo>
                    <a:cubicBezTo>
                      <a:pt x="47399" y="34182"/>
                      <a:pt x="38186" y="25782"/>
                      <a:pt x="38592" y="30118"/>
                    </a:cubicBezTo>
                    <a:moveTo>
                      <a:pt x="8651" y="5731"/>
                    </a:moveTo>
                    <a:cubicBezTo>
                      <a:pt x="40896" y="-15674"/>
                      <a:pt x="85333" y="28492"/>
                      <a:pt x="96578" y="46240"/>
                    </a:cubicBezTo>
                    <a:cubicBezTo>
                      <a:pt x="110397" y="68052"/>
                      <a:pt x="148196" y="134573"/>
                      <a:pt x="148196" y="134573"/>
                    </a:cubicBezTo>
                    <a:cubicBezTo>
                      <a:pt x="148196" y="134573"/>
                      <a:pt x="152395" y="149204"/>
                      <a:pt x="137222" y="134573"/>
                    </a:cubicBezTo>
                    <a:cubicBezTo>
                      <a:pt x="121100" y="119128"/>
                      <a:pt x="77339" y="96909"/>
                      <a:pt x="59727" y="83497"/>
                    </a:cubicBezTo>
                    <a:cubicBezTo>
                      <a:pt x="42115" y="70220"/>
                      <a:pt x="-23457" y="27137"/>
                      <a:pt x="8787" y="5731"/>
                    </a:cubicBezTo>
                  </a:path>
                </a:pathLst>
              </a:custGeom>
              <a:solidFill>
                <a:srgbClr val="33292D">
                  <a:alpha val="20000"/>
                </a:srgb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4C73A4E-7D09-EC52-79E5-729C69817DEE}"/>
                  </a:ext>
                </a:extLst>
              </p:cNvPr>
              <p:cNvSpPr/>
              <p:nvPr/>
            </p:nvSpPr>
            <p:spPr>
              <a:xfrm>
                <a:off x="2362312" y="2134931"/>
                <a:ext cx="218064" cy="71167"/>
              </a:xfrm>
              <a:custGeom>
                <a:avLst/>
                <a:gdLst>
                  <a:gd name="connsiteX0" fmla="*/ 45938 w 218064"/>
                  <a:gd name="connsiteY0" fmla="*/ 32961 h 71167"/>
                  <a:gd name="connsiteX1" fmla="*/ 116794 w 218064"/>
                  <a:gd name="connsiteY1" fmla="*/ 47322 h 71167"/>
                  <a:gd name="connsiteX2" fmla="*/ 164618 w 218064"/>
                  <a:gd name="connsiteY2" fmla="*/ 52335 h 71167"/>
                  <a:gd name="connsiteX3" fmla="*/ 132374 w 218064"/>
                  <a:gd name="connsiteY3" fmla="*/ 42309 h 71167"/>
                  <a:gd name="connsiteX4" fmla="*/ 71408 w 218064"/>
                  <a:gd name="connsiteY4" fmla="*/ 30929 h 71167"/>
                  <a:gd name="connsiteX5" fmla="*/ 45938 w 218064"/>
                  <a:gd name="connsiteY5" fmla="*/ 32826 h 71167"/>
                  <a:gd name="connsiteX6" fmla="*/ 2449 w 218064"/>
                  <a:gd name="connsiteY6" fmla="*/ 29168 h 71167"/>
                  <a:gd name="connsiteX7" fmla="*/ 112052 w 218064"/>
                  <a:gd name="connsiteY7" fmla="*/ 10065 h 71167"/>
                  <a:gd name="connsiteX8" fmla="*/ 214610 w 218064"/>
                  <a:gd name="connsiteY8" fmla="*/ 61819 h 71167"/>
                  <a:gd name="connsiteX9" fmla="*/ 203907 w 218064"/>
                  <a:gd name="connsiteY9" fmla="*/ 69134 h 71167"/>
                  <a:gd name="connsiteX10" fmla="*/ 98233 w 218064"/>
                  <a:gd name="connsiteY10" fmla="*/ 71031 h 71167"/>
                  <a:gd name="connsiteX11" fmla="*/ 2584 w 218064"/>
                  <a:gd name="connsiteY11" fmla="*/ 29168 h 7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8064" h="71167">
                    <a:moveTo>
                      <a:pt x="45938" y="32961"/>
                    </a:moveTo>
                    <a:cubicBezTo>
                      <a:pt x="48919" y="36890"/>
                      <a:pt x="116794" y="47322"/>
                      <a:pt x="116794" y="47322"/>
                    </a:cubicBezTo>
                    <a:cubicBezTo>
                      <a:pt x="116794" y="47322"/>
                      <a:pt x="163805" y="58702"/>
                      <a:pt x="164618" y="52335"/>
                    </a:cubicBezTo>
                    <a:cubicBezTo>
                      <a:pt x="164618" y="52335"/>
                      <a:pt x="162993" y="49625"/>
                      <a:pt x="132374" y="42309"/>
                    </a:cubicBezTo>
                    <a:cubicBezTo>
                      <a:pt x="121400" y="41090"/>
                      <a:pt x="86040" y="30929"/>
                      <a:pt x="71408" y="30929"/>
                    </a:cubicBezTo>
                    <a:cubicBezTo>
                      <a:pt x="56776" y="30929"/>
                      <a:pt x="42957" y="28897"/>
                      <a:pt x="45938" y="32826"/>
                    </a:cubicBezTo>
                    <a:moveTo>
                      <a:pt x="2449" y="29168"/>
                    </a:moveTo>
                    <a:cubicBezTo>
                      <a:pt x="21281" y="-13237"/>
                      <a:pt x="90646" y="311"/>
                      <a:pt x="112052" y="10065"/>
                    </a:cubicBezTo>
                    <a:cubicBezTo>
                      <a:pt x="138471" y="22123"/>
                      <a:pt x="214610" y="61819"/>
                      <a:pt x="214610" y="61819"/>
                    </a:cubicBezTo>
                    <a:cubicBezTo>
                      <a:pt x="214610" y="61819"/>
                      <a:pt x="227345" y="73199"/>
                      <a:pt x="203907" y="69134"/>
                    </a:cubicBezTo>
                    <a:cubicBezTo>
                      <a:pt x="178979" y="64799"/>
                      <a:pt x="123297" y="72250"/>
                      <a:pt x="98233" y="71031"/>
                    </a:cubicBezTo>
                    <a:cubicBezTo>
                      <a:pt x="73169" y="69812"/>
                      <a:pt x="-16247" y="71573"/>
                      <a:pt x="2584" y="29168"/>
                    </a:cubicBezTo>
                  </a:path>
                </a:pathLst>
              </a:custGeom>
              <a:solidFill>
                <a:srgbClr val="33292D">
                  <a:alpha val="20000"/>
                </a:srgb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A630AA3-F9D4-AF9B-E126-2867CB83EF01}"/>
                  </a:ext>
                </a:extLst>
              </p:cNvPr>
              <p:cNvSpPr/>
              <p:nvPr/>
            </p:nvSpPr>
            <p:spPr>
              <a:xfrm>
                <a:off x="2624679" y="2134931"/>
                <a:ext cx="218064" cy="71167"/>
              </a:xfrm>
              <a:custGeom>
                <a:avLst/>
                <a:gdLst>
                  <a:gd name="connsiteX0" fmla="*/ 171991 w 218064"/>
                  <a:gd name="connsiteY0" fmla="*/ 32961 h 71167"/>
                  <a:gd name="connsiteX1" fmla="*/ 101135 w 218064"/>
                  <a:gd name="connsiteY1" fmla="*/ 47322 h 71167"/>
                  <a:gd name="connsiteX2" fmla="*/ 53311 w 218064"/>
                  <a:gd name="connsiteY2" fmla="*/ 52335 h 71167"/>
                  <a:gd name="connsiteX3" fmla="*/ 85555 w 218064"/>
                  <a:gd name="connsiteY3" fmla="*/ 42309 h 71167"/>
                  <a:gd name="connsiteX4" fmla="*/ 146520 w 218064"/>
                  <a:gd name="connsiteY4" fmla="*/ 30929 h 71167"/>
                  <a:gd name="connsiteX5" fmla="*/ 171991 w 218064"/>
                  <a:gd name="connsiteY5" fmla="*/ 32826 h 71167"/>
                  <a:gd name="connsiteX6" fmla="*/ 215615 w 218064"/>
                  <a:gd name="connsiteY6" fmla="*/ 29168 h 71167"/>
                  <a:gd name="connsiteX7" fmla="*/ 106012 w 218064"/>
                  <a:gd name="connsiteY7" fmla="*/ 10065 h 71167"/>
                  <a:gd name="connsiteX8" fmla="*/ 3454 w 218064"/>
                  <a:gd name="connsiteY8" fmla="*/ 61819 h 71167"/>
                  <a:gd name="connsiteX9" fmla="*/ 14157 w 218064"/>
                  <a:gd name="connsiteY9" fmla="*/ 69134 h 71167"/>
                  <a:gd name="connsiteX10" fmla="*/ 119831 w 218064"/>
                  <a:gd name="connsiteY10" fmla="*/ 71031 h 71167"/>
                  <a:gd name="connsiteX11" fmla="*/ 215480 w 218064"/>
                  <a:gd name="connsiteY11" fmla="*/ 29168 h 7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8064" h="71167">
                    <a:moveTo>
                      <a:pt x="171991" y="32961"/>
                    </a:moveTo>
                    <a:cubicBezTo>
                      <a:pt x="169010" y="36890"/>
                      <a:pt x="101135" y="47322"/>
                      <a:pt x="101135" y="47322"/>
                    </a:cubicBezTo>
                    <a:cubicBezTo>
                      <a:pt x="101135" y="47322"/>
                      <a:pt x="54123" y="58702"/>
                      <a:pt x="53311" y="52335"/>
                    </a:cubicBezTo>
                    <a:cubicBezTo>
                      <a:pt x="53311" y="52335"/>
                      <a:pt x="54936" y="49625"/>
                      <a:pt x="85555" y="42309"/>
                    </a:cubicBezTo>
                    <a:cubicBezTo>
                      <a:pt x="96529" y="41090"/>
                      <a:pt x="131889" y="30929"/>
                      <a:pt x="146520" y="30929"/>
                    </a:cubicBezTo>
                    <a:cubicBezTo>
                      <a:pt x="161152" y="30929"/>
                      <a:pt x="174971" y="28897"/>
                      <a:pt x="171991" y="32826"/>
                    </a:cubicBezTo>
                    <a:moveTo>
                      <a:pt x="215615" y="29168"/>
                    </a:moveTo>
                    <a:cubicBezTo>
                      <a:pt x="196784" y="-13237"/>
                      <a:pt x="127418" y="311"/>
                      <a:pt x="106012" y="10065"/>
                    </a:cubicBezTo>
                    <a:cubicBezTo>
                      <a:pt x="79594" y="22123"/>
                      <a:pt x="3454" y="61819"/>
                      <a:pt x="3454" y="61819"/>
                    </a:cubicBezTo>
                    <a:cubicBezTo>
                      <a:pt x="3454" y="61819"/>
                      <a:pt x="-9281" y="73199"/>
                      <a:pt x="14157" y="69134"/>
                    </a:cubicBezTo>
                    <a:cubicBezTo>
                      <a:pt x="39085" y="64799"/>
                      <a:pt x="94767" y="72250"/>
                      <a:pt x="119831" y="71031"/>
                    </a:cubicBezTo>
                    <a:cubicBezTo>
                      <a:pt x="144895" y="69812"/>
                      <a:pt x="234312" y="71573"/>
                      <a:pt x="215480" y="29168"/>
                    </a:cubicBezTo>
                  </a:path>
                </a:pathLst>
              </a:custGeom>
              <a:solidFill>
                <a:srgbClr val="33292D">
                  <a:alpha val="20000"/>
                </a:srgb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52" name="Graphic 2">
              <a:extLst>
                <a:ext uri="{FF2B5EF4-FFF2-40B4-BE49-F238E27FC236}">
                  <a16:creationId xmlns:a16="http://schemas.microsoft.com/office/drawing/2014/main" id="{651AEA32-79F8-32F3-E572-252F040F40CC}"/>
                </a:ext>
              </a:extLst>
            </p:cNvPr>
            <p:cNvGrpSpPr/>
            <p:nvPr/>
          </p:nvGrpSpPr>
          <p:grpSpPr>
            <a:xfrm>
              <a:off x="7525997" y="1629455"/>
              <a:ext cx="480431" cy="170476"/>
              <a:chOff x="3904478" y="1629455"/>
              <a:chExt cx="480431" cy="170476"/>
            </a:xfrm>
            <a:solidFill>
              <a:srgbClr val="33292D">
                <a:alpha val="20000"/>
              </a:srgbClr>
            </a:solidFill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CDEF128-A709-CBBA-CCE8-1FB0B82329F7}"/>
                  </a:ext>
                </a:extLst>
              </p:cNvPr>
              <p:cNvSpPr/>
              <p:nvPr/>
            </p:nvSpPr>
            <p:spPr>
              <a:xfrm>
                <a:off x="4170300" y="1629902"/>
                <a:ext cx="28721" cy="53108"/>
              </a:xfrm>
              <a:custGeom>
                <a:avLst/>
                <a:gdLst>
                  <a:gd name="connsiteX0" fmla="*/ 14361 w 28721"/>
                  <a:gd name="connsiteY0" fmla="*/ 53108 h 53108"/>
                  <a:gd name="connsiteX1" fmla="*/ 28722 w 28721"/>
                  <a:gd name="connsiteY1" fmla="*/ 26554 h 53108"/>
                  <a:gd name="connsiteX2" fmla="*/ 14361 w 28721"/>
                  <a:gd name="connsiteY2" fmla="*/ 0 h 53108"/>
                  <a:gd name="connsiteX3" fmla="*/ 0 w 28721"/>
                  <a:gd name="connsiteY3" fmla="*/ 26554 h 53108"/>
                  <a:gd name="connsiteX4" fmla="*/ 14361 w 28721"/>
                  <a:gd name="connsiteY4" fmla="*/ 53108 h 53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21" h="53108">
                    <a:moveTo>
                      <a:pt x="14361" y="53108"/>
                    </a:moveTo>
                    <a:cubicBezTo>
                      <a:pt x="22354" y="53108"/>
                      <a:pt x="28722" y="41186"/>
                      <a:pt x="28722" y="26554"/>
                    </a:cubicBezTo>
                    <a:cubicBezTo>
                      <a:pt x="28722" y="11922"/>
                      <a:pt x="22219" y="0"/>
                      <a:pt x="14361" y="0"/>
                    </a:cubicBezTo>
                    <a:cubicBezTo>
                      <a:pt x="6503" y="0"/>
                      <a:pt x="0" y="11922"/>
                      <a:pt x="0" y="26554"/>
                    </a:cubicBezTo>
                    <a:cubicBezTo>
                      <a:pt x="0" y="41186"/>
                      <a:pt x="6503" y="53108"/>
                      <a:pt x="14361" y="53108"/>
                    </a:cubicBezTo>
                  </a:path>
                </a:pathLst>
              </a:custGeom>
              <a:solidFill>
                <a:srgbClr val="33292D">
                  <a:alpha val="20000"/>
                </a:srgb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0BCB3EAE-969A-41DC-AF70-D1B4525E9454}"/>
                  </a:ext>
                </a:extLst>
              </p:cNvPr>
              <p:cNvSpPr/>
              <p:nvPr/>
            </p:nvSpPr>
            <p:spPr>
              <a:xfrm>
                <a:off x="4122340" y="1674882"/>
                <a:ext cx="44979" cy="82642"/>
              </a:xfrm>
              <a:custGeom>
                <a:avLst/>
                <a:gdLst>
                  <a:gd name="connsiteX0" fmla="*/ 22490 w 44979"/>
                  <a:gd name="connsiteY0" fmla="*/ 82643 h 82642"/>
                  <a:gd name="connsiteX1" fmla="*/ 44979 w 44979"/>
                  <a:gd name="connsiteY1" fmla="*/ 41321 h 82642"/>
                  <a:gd name="connsiteX2" fmla="*/ 22490 w 44979"/>
                  <a:gd name="connsiteY2" fmla="*/ 0 h 82642"/>
                  <a:gd name="connsiteX3" fmla="*/ 0 w 44979"/>
                  <a:gd name="connsiteY3" fmla="*/ 41321 h 82642"/>
                  <a:gd name="connsiteX4" fmla="*/ 22490 w 44979"/>
                  <a:gd name="connsiteY4" fmla="*/ 82643 h 8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79" h="82642">
                    <a:moveTo>
                      <a:pt x="22490" y="82643"/>
                    </a:moveTo>
                    <a:cubicBezTo>
                      <a:pt x="34954" y="82643"/>
                      <a:pt x="44979" y="64217"/>
                      <a:pt x="44979" y="41321"/>
                    </a:cubicBezTo>
                    <a:cubicBezTo>
                      <a:pt x="44979" y="18425"/>
                      <a:pt x="34954" y="0"/>
                      <a:pt x="22490" y="0"/>
                    </a:cubicBezTo>
                    <a:cubicBezTo>
                      <a:pt x="10026" y="0"/>
                      <a:pt x="0" y="18425"/>
                      <a:pt x="0" y="41321"/>
                    </a:cubicBezTo>
                    <a:cubicBezTo>
                      <a:pt x="0" y="64217"/>
                      <a:pt x="10026" y="82643"/>
                      <a:pt x="22490" y="82643"/>
                    </a:cubicBezTo>
                  </a:path>
                </a:pathLst>
              </a:custGeom>
              <a:solidFill>
                <a:srgbClr val="33292D">
                  <a:alpha val="20000"/>
                </a:srgb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504DD817-86A1-F043-B67F-115E97420078}"/>
                  </a:ext>
                </a:extLst>
              </p:cNvPr>
              <p:cNvSpPr/>
              <p:nvPr/>
            </p:nvSpPr>
            <p:spPr>
              <a:xfrm>
                <a:off x="4167192" y="1629455"/>
                <a:ext cx="148728" cy="141075"/>
              </a:xfrm>
              <a:custGeom>
                <a:avLst/>
                <a:gdLst>
                  <a:gd name="connsiteX0" fmla="*/ 110136 w 148728"/>
                  <a:gd name="connsiteY0" fmla="*/ 30118 h 141075"/>
                  <a:gd name="connsiteX1" fmla="*/ 65022 w 148728"/>
                  <a:gd name="connsiteY1" fmla="*/ 75639 h 141075"/>
                  <a:gd name="connsiteX2" fmla="*/ 32642 w 148728"/>
                  <a:gd name="connsiteY2" fmla="*/ 103006 h 141075"/>
                  <a:gd name="connsiteX3" fmla="*/ 51609 w 148728"/>
                  <a:gd name="connsiteY3" fmla="*/ 79839 h 141075"/>
                  <a:gd name="connsiteX4" fmla="*/ 90763 w 148728"/>
                  <a:gd name="connsiteY4" fmla="*/ 41498 h 141075"/>
                  <a:gd name="connsiteX5" fmla="*/ 110136 w 148728"/>
                  <a:gd name="connsiteY5" fmla="*/ 30253 h 141075"/>
                  <a:gd name="connsiteX6" fmla="*/ 140078 w 148728"/>
                  <a:gd name="connsiteY6" fmla="*/ 5731 h 141075"/>
                  <a:gd name="connsiteX7" fmla="*/ 52151 w 148728"/>
                  <a:gd name="connsiteY7" fmla="*/ 46240 h 141075"/>
                  <a:gd name="connsiteX8" fmla="*/ 533 w 148728"/>
                  <a:gd name="connsiteY8" fmla="*/ 134573 h 141075"/>
                  <a:gd name="connsiteX9" fmla="*/ 11507 w 148728"/>
                  <a:gd name="connsiteY9" fmla="*/ 134573 h 141075"/>
                  <a:gd name="connsiteX10" fmla="*/ 89002 w 148728"/>
                  <a:gd name="connsiteY10" fmla="*/ 83497 h 141075"/>
                  <a:gd name="connsiteX11" fmla="*/ 139942 w 148728"/>
                  <a:gd name="connsiteY11" fmla="*/ 5731 h 14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728" h="141075">
                    <a:moveTo>
                      <a:pt x="110136" y="30118"/>
                    </a:moveTo>
                    <a:cubicBezTo>
                      <a:pt x="109730" y="34453"/>
                      <a:pt x="65022" y="75639"/>
                      <a:pt x="65022" y="75639"/>
                    </a:cubicBezTo>
                    <a:cubicBezTo>
                      <a:pt x="65022" y="75639"/>
                      <a:pt x="35894" y="107206"/>
                      <a:pt x="32642" y="103006"/>
                    </a:cubicBezTo>
                    <a:cubicBezTo>
                      <a:pt x="32642" y="103006"/>
                      <a:pt x="32642" y="100296"/>
                      <a:pt x="51609" y="79839"/>
                    </a:cubicBezTo>
                    <a:cubicBezTo>
                      <a:pt x="58925" y="73471"/>
                      <a:pt x="80195" y="48678"/>
                      <a:pt x="90763" y="41498"/>
                    </a:cubicBezTo>
                    <a:cubicBezTo>
                      <a:pt x="101330" y="34318"/>
                      <a:pt x="110543" y="25918"/>
                      <a:pt x="110136" y="30253"/>
                    </a:cubicBezTo>
                    <a:moveTo>
                      <a:pt x="140078" y="5731"/>
                    </a:moveTo>
                    <a:cubicBezTo>
                      <a:pt x="107833" y="-15674"/>
                      <a:pt x="63396" y="28492"/>
                      <a:pt x="52151" y="46240"/>
                    </a:cubicBezTo>
                    <a:cubicBezTo>
                      <a:pt x="38332" y="68052"/>
                      <a:pt x="533" y="134573"/>
                      <a:pt x="533" y="134573"/>
                    </a:cubicBezTo>
                    <a:cubicBezTo>
                      <a:pt x="533" y="134573"/>
                      <a:pt x="-3667" y="149205"/>
                      <a:pt x="11507" y="134573"/>
                    </a:cubicBezTo>
                    <a:cubicBezTo>
                      <a:pt x="27629" y="119128"/>
                      <a:pt x="71389" y="96909"/>
                      <a:pt x="89002" y="83497"/>
                    </a:cubicBezTo>
                    <a:cubicBezTo>
                      <a:pt x="106614" y="70220"/>
                      <a:pt x="172186" y="27137"/>
                      <a:pt x="139942" y="5731"/>
                    </a:cubicBezTo>
                  </a:path>
                </a:pathLst>
              </a:custGeom>
              <a:solidFill>
                <a:srgbClr val="33292D">
                  <a:alpha val="20000"/>
                </a:srgb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127F1F7C-3EA2-FE5C-E8A0-93ACA41B3DB5}"/>
                  </a:ext>
                </a:extLst>
              </p:cNvPr>
              <p:cNvSpPr/>
              <p:nvPr/>
            </p:nvSpPr>
            <p:spPr>
              <a:xfrm>
                <a:off x="3973738" y="1629455"/>
                <a:ext cx="148728" cy="141075"/>
              </a:xfrm>
              <a:custGeom>
                <a:avLst/>
                <a:gdLst>
                  <a:gd name="connsiteX0" fmla="*/ 38592 w 148728"/>
                  <a:gd name="connsiteY0" fmla="*/ 30118 h 141075"/>
                  <a:gd name="connsiteX1" fmla="*/ 83707 w 148728"/>
                  <a:gd name="connsiteY1" fmla="*/ 75639 h 141075"/>
                  <a:gd name="connsiteX2" fmla="*/ 116087 w 148728"/>
                  <a:gd name="connsiteY2" fmla="*/ 103006 h 141075"/>
                  <a:gd name="connsiteX3" fmla="*/ 97119 w 148728"/>
                  <a:gd name="connsiteY3" fmla="*/ 79839 h 141075"/>
                  <a:gd name="connsiteX4" fmla="*/ 57966 w 148728"/>
                  <a:gd name="connsiteY4" fmla="*/ 41498 h 141075"/>
                  <a:gd name="connsiteX5" fmla="*/ 38592 w 148728"/>
                  <a:gd name="connsiteY5" fmla="*/ 30253 h 141075"/>
                  <a:gd name="connsiteX6" fmla="*/ 8651 w 148728"/>
                  <a:gd name="connsiteY6" fmla="*/ 5731 h 141075"/>
                  <a:gd name="connsiteX7" fmla="*/ 96577 w 148728"/>
                  <a:gd name="connsiteY7" fmla="*/ 46240 h 141075"/>
                  <a:gd name="connsiteX8" fmla="*/ 148195 w 148728"/>
                  <a:gd name="connsiteY8" fmla="*/ 134573 h 141075"/>
                  <a:gd name="connsiteX9" fmla="*/ 137221 w 148728"/>
                  <a:gd name="connsiteY9" fmla="*/ 134573 h 141075"/>
                  <a:gd name="connsiteX10" fmla="*/ 59727 w 148728"/>
                  <a:gd name="connsiteY10" fmla="*/ 83497 h 141075"/>
                  <a:gd name="connsiteX11" fmla="*/ 8787 w 148728"/>
                  <a:gd name="connsiteY11" fmla="*/ 5731 h 14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728" h="141075">
                    <a:moveTo>
                      <a:pt x="38592" y="30118"/>
                    </a:moveTo>
                    <a:cubicBezTo>
                      <a:pt x="38999" y="34453"/>
                      <a:pt x="83707" y="75639"/>
                      <a:pt x="83707" y="75639"/>
                    </a:cubicBezTo>
                    <a:cubicBezTo>
                      <a:pt x="83707" y="75639"/>
                      <a:pt x="112835" y="107206"/>
                      <a:pt x="116087" y="103006"/>
                    </a:cubicBezTo>
                    <a:cubicBezTo>
                      <a:pt x="116087" y="103006"/>
                      <a:pt x="116087" y="100296"/>
                      <a:pt x="97119" y="79839"/>
                    </a:cubicBezTo>
                    <a:cubicBezTo>
                      <a:pt x="89803" y="73471"/>
                      <a:pt x="68533" y="48678"/>
                      <a:pt x="57966" y="41498"/>
                    </a:cubicBezTo>
                    <a:cubicBezTo>
                      <a:pt x="47398" y="34318"/>
                      <a:pt x="38186" y="25918"/>
                      <a:pt x="38592" y="30253"/>
                    </a:cubicBezTo>
                    <a:moveTo>
                      <a:pt x="8651" y="5731"/>
                    </a:moveTo>
                    <a:cubicBezTo>
                      <a:pt x="40895" y="-15674"/>
                      <a:pt x="85333" y="28492"/>
                      <a:pt x="96577" y="46240"/>
                    </a:cubicBezTo>
                    <a:cubicBezTo>
                      <a:pt x="110397" y="68052"/>
                      <a:pt x="148195" y="134573"/>
                      <a:pt x="148195" y="134573"/>
                    </a:cubicBezTo>
                    <a:cubicBezTo>
                      <a:pt x="148195" y="134573"/>
                      <a:pt x="152395" y="149205"/>
                      <a:pt x="137221" y="134573"/>
                    </a:cubicBezTo>
                    <a:cubicBezTo>
                      <a:pt x="121099" y="119128"/>
                      <a:pt x="77340" y="96909"/>
                      <a:pt x="59727" y="83497"/>
                    </a:cubicBezTo>
                    <a:cubicBezTo>
                      <a:pt x="42115" y="70220"/>
                      <a:pt x="-23457" y="27137"/>
                      <a:pt x="8787" y="5731"/>
                    </a:cubicBezTo>
                  </a:path>
                </a:pathLst>
              </a:custGeom>
              <a:solidFill>
                <a:srgbClr val="33292D">
                  <a:alpha val="20000"/>
                </a:srgb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F3B2D199-8345-5DD1-CC3B-36FCE33CAC79}"/>
                  </a:ext>
                </a:extLst>
              </p:cNvPr>
              <p:cNvSpPr/>
              <p:nvPr/>
            </p:nvSpPr>
            <p:spPr>
              <a:xfrm>
                <a:off x="3904478" y="1728763"/>
                <a:ext cx="218064" cy="71167"/>
              </a:xfrm>
              <a:custGeom>
                <a:avLst/>
                <a:gdLst>
                  <a:gd name="connsiteX0" fmla="*/ 45938 w 218064"/>
                  <a:gd name="connsiteY0" fmla="*/ 32961 h 71167"/>
                  <a:gd name="connsiteX1" fmla="*/ 116794 w 218064"/>
                  <a:gd name="connsiteY1" fmla="*/ 47322 h 71167"/>
                  <a:gd name="connsiteX2" fmla="*/ 164618 w 218064"/>
                  <a:gd name="connsiteY2" fmla="*/ 52335 h 71167"/>
                  <a:gd name="connsiteX3" fmla="*/ 132374 w 218064"/>
                  <a:gd name="connsiteY3" fmla="*/ 42309 h 71167"/>
                  <a:gd name="connsiteX4" fmla="*/ 71408 w 218064"/>
                  <a:gd name="connsiteY4" fmla="*/ 30929 h 71167"/>
                  <a:gd name="connsiteX5" fmla="*/ 45938 w 218064"/>
                  <a:gd name="connsiteY5" fmla="*/ 32826 h 71167"/>
                  <a:gd name="connsiteX6" fmla="*/ 2449 w 218064"/>
                  <a:gd name="connsiteY6" fmla="*/ 29168 h 71167"/>
                  <a:gd name="connsiteX7" fmla="*/ 112052 w 218064"/>
                  <a:gd name="connsiteY7" fmla="*/ 10065 h 71167"/>
                  <a:gd name="connsiteX8" fmla="*/ 214610 w 218064"/>
                  <a:gd name="connsiteY8" fmla="*/ 61818 h 71167"/>
                  <a:gd name="connsiteX9" fmla="*/ 203907 w 218064"/>
                  <a:gd name="connsiteY9" fmla="*/ 69134 h 71167"/>
                  <a:gd name="connsiteX10" fmla="*/ 98233 w 218064"/>
                  <a:gd name="connsiteY10" fmla="*/ 71031 h 71167"/>
                  <a:gd name="connsiteX11" fmla="*/ 2584 w 218064"/>
                  <a:gd name="connsiteY11" fmla="*/ 29168 h 7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8064" h="71167">
                    <a:moveTo>
                      <a:pt x="45938" y="32961"/>
                    </a:moveTo>
                    <a:cubicBezTo>
                      <a:pt x="48918" y="36890"/>
                      <a:pt x="116794" y="47322"/>
                      <a:pt x="116794" y="47322"/>
                    </a:cubicBezTo>
                    <a:cubicBezTo>
                      <a:pt x="116794" y="47322"/>
                      <a:pt x="163805" y="58702"/>
                      <a:pt x="164618" y="52335"/>
                    </a:cubicBezTo>
                    <a:cubicBezTo>
                      <a:pt x="164618" y="52335"/>
                      <a:pt x="162993" y="49625"/>
                      <a:pt x="132374" y="42309"/>
                    </a:cubicBezTo>
                    <a:cubicBezTo>
                      <a:pt x="121400" y="41090"/>
                      <a:pt x="86040" y="30929"/>
                      <a:pt x="71408" y="30929"/>
                    </a:cubicBezTo>
                    <a:cubicBezTo>
                      <a:pt x="56776" y="30929"/>
                      <a:pt x="42957" y="28897"/>
                      <a:pt x="45938" y="32826"/>
                    </a:cubicBezTo>
                    <a:moveTo>
                      <a:pt x="2449" y="29168"/>
                    </a:moveTo>
                    <a:cubicBezTo>
                      <a:pt x="21281" y="-13237"/>
                      <a:pt x="90646" y="311"/>
                      <a:pt x="112052" y="10065"/>
                    </a:cubicBezTo>
                    <a:cubicBezTo>
                      <a:pt x="138471" y="22123"/>
                      <a:pt x="214610" y="61818"/>
                      <a:pt x="214610" y="61818"/>
                    </a:cubicBezTo>
                    <a:cubicBezTo>
                      <a:pt x="214610" y="61818"/>
                      <a:pt x="227345" y="73199"/>
                      <a:pt x="203907" y="69134"/>
                    </a:cubicBezTo>
                    <a:cubicBezTo>
                      <a:pt x="178979" y="64799"/>
                      <a:pt x="123297" y="72250"/>
                      <a:pt x="98233" y="71031"/>
                    </a:cubicBezTo>
                    <a:cubicBezTo>
                      <a:pt x="73169" y="69812"/>
                      <a:pt x="-16247" y="71573"/>
                      <a:pt x="2584" y="29168"/>
                    </a:cubicBezTo>
                  </a:path>
                </a:pathLst>
              </a:custGeom>
              <a:solidFill>
                <a:srgbClr val="33292D">
                  <a:alpha val="20000"/>
                </a:srgb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77DE6A67-7EE3-6FB2-982A-D6FA5285A9E1}"/>
                  </a:ext>
                </a:extLst>
              </p:cNvPr>
              <p:cNvSpPr/>
              <p:nvPr/>
            </p:nvSpPr>
            <p:spPr>
              <a:xfrm>
                <a:off x="4166846" y="1728763"/>
                <a:ext cx="218064" cy="71167"/>
              </a:xfrm>
              <a:custGeom>
                <a:avLst/>
                <a:gdLst>
                  <a:gd name="connsiteX0" fmla="*/ 171991 w 218064"/>
                  <a:gd name="connsiteY0" fmla="*/ 32961 h 71167"/>
                  <a:gd name="connsiteX1" fmla="*/ 101135 w 218064"/>
                  <a:gd name="connsiteY1" fmla="*/ 47322 h 71167"/>
                  <a:gd name="connsiteX2" fmla="*/ 53310 w 218064"/>
                  <a:gd name="connsiteY2" fmla="*/ 52335 h 71167"/>
                  <a:gd name="connsiteX3" fmla="*/ 85555 w 218064"/>
                  <a:gd name="connsiteY3" fmla="*/ 42309 h 71167"/>
                  <a:gd name="connsiteX4" fmla="*/ 146520 w 218064"/>
                  <a:gd name="connsiteY4" fmla="*/ 30929 h 71167"/>
                  <a:gd name="connsiteX5" fmla="*/ 171991 w 218064"/>
                  <a:gd name="connsiteY5" fmla="*/ 32826 h 71167"/>
                  <a:gd name="connsiteX6" fmla="*/ 215615 w 218064"/>
                  <a:gd name="connsiteY6" fmla="*/ 29168 h 71167"/>
                  <a:gd name="connsiteX7" fmla="*/ 106012 w 218064"/>
                  <a:gd name="connsiteY7" fmla="*/ 10065 h 71167"/>
                  <a:gd name="connsiteX8" fmla="*/ 3454 w 218064"/>
                  <a:gd name="connsiteY8" fmla="*/ 61818 h 71167"/>
                  <a:gd name="connsiteX9" fmla="*/ 14157 w 218064"/>
                  <a:gd name="connsiteY9" fmla="*/ 69134 h 71167"/>
                  <a:gd name="connsiteX10" fmla="*/ 119831 w 218064"/>
                  <a:gd name="connsiteY10" fmla="*/ 71031 h 71167"/>
                  <a:gd name="connsiteX11" fmla="*/ 215480 w 218064"/>
                  <a:gd name="connsiteY11" fmla="*/ 29168 h 7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8064" h="71167">
                    <a:moveTo>
                      <a:pt x="171991" y="32961"/>
                    </a:moveTo>
                    <a:cubicBezTo>
                      <a:pt x="169010" y="36890"/>
                      <a:pt x="101135" y="47322"/>
                      <a:pt x="101135" y="47322"/>
                    </a:cubicBezTo>
                    <a:cubicBezTo>
                      <a:pt x="101135" y="47322"/>
                      <a:pt x="54123" y="58702"/>
                      <a:pt x="53310" y="52335"/>
                    </a:cubicBezTo>
                    <a:cubicBezTo>
                      <a:pt x="53310" y="52335"/>
                      <a:pt x="54936" y="49625"/>
                      <a:pt x="85555" y="42309"/>
                    </a:cubicBezTo>
                    <a:cubicBezTo>
                      <a:pt x="96528" y="41090"/>
                      <a:pt x="131889" y="30929"/>
                      <a:pt x="146520" y="30929"/>
                    </a:cubicBezTo>
                    <a:cubicBezTo>
                      <a:pt x="161153" y="30929"/>
                      <a:pt x="174971" y="28897"/>
                      <a:pt x="171991" y="32826"/>
                    </a:cubicBezTo>
                    <a:moveTo>
                      <a:pt x="215615" y="29168"/>
                    </a:moveTo>
                    <a:cubicBezTo>
                      <a:pt x="196783" y="-13237"/>
                      <a:pt x="127418" y="311"/>
                      <a:pt x="106012" y="10065"/>
                    </a:cubicBezTo>
                    <a:cubicBezTo>
                      <a:pt x="79593" y="22123"/>
                      <a:pt x="3454" y="61818"/>
                      <a:pt x="3454" y="61818"/>
                    </a:cubicBezTo>
                    <a:cubicBezTo>
                      <a:pt x="3454" y="61818"/>
                      <a:pt x="-9281" y="73199"/>
                      <a:pt x="14157" y="69134"/>
                    </a:cubicBezTo>
                    <a:cubicBezTo>
                      <a:pt x="39085" y="64799"/>
                      <a:pt x="94767" y="72250"/>
                      <a:pt x="119831" y="71031"/>
                    </a:cubicBezTo>
                    <a:cubicBezTo>
                      <a:pt x="144895" y="69812"/>
                      <a:pt x="234312" y="71573"/>
                      <a:pt x="215480" y="29168"/>
                    </a:cubicBezTo>
                  </a:path>
                </a:pathLst>
              </a:custGeom>
              <a:solidFill>
                <a:srgbClr val="33292D">
                  <a:alpha val="20000"/>
                </a:srgb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EAB08B-4575-AA80-B48B-48ACAA180CAF}"/>
                </a:ext>
              </a:extLst>
            </p:cNvPr>
            <p:cNvSpPr txBox="1"/>
            <p:nvPr/>
          </p:nvSpPr>
          <p:spPr>
            <a:xfrm>
              <a:off x="7064885" y="1892014"/>
              <a:ext cx="1317599" cy="6222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b="1" dirty="0">
                  <a:ln/>
                  <a:latin typeface="+mj-lt"/>
                  <a:sym typeface="MyriadPro-Regular"/>
                  <a:rtl val="0"/>
                </a:rPr>
                <a:t>RebrAIn facility</a:t>
              </a:r>
            </a:p>
            <a:p>
              <a:pPr>
                <a:lnSpc>
                  <a:spcPct val="75000"/>
                </a:lnSpc>
                <a:spcAft>
                  <a:spcPts val="600"/>
                </a:spcAft>
              </a:pPr>
              <a:r>
                <a:rPr lang="en-US" sz="800" dirty="0">
                  <a:ln/>
                  <a:latin typeface="+mj-lt"/>
                  <a:sym typeface="MyriadPro-Regular"/>
                  <a:rtl val="0"/>
                </a:rPr>
                <a:t>Operator using </a:t>
              </a:r>
              <a:r>
                <a:rPr lang="en-US" sz="800" b="1" dirty="0">
                  <a:ln/>
                  <a:latin typeface="+mj-lt"/>
                  <a:sym typeface="MyriadPro-Regular"/>
                  <a:rtl val="0"/>
                </a:rPr>
                <a:t>SaMD*</a:t>
              </a:r>
            </a:p>
            <a:p>
              <a:pPr marL="269875" indent="-90488">
                <a:lnSpc>
                  <a:spcPct val="75000"/>
                </a:lnSpc>
                <a:spcAft>
                  <a:spcPts val="300"/>
                </a:spcAft>
                <a:buClr>
                  <a:schemeClr val="accent6"/>
                </a:buClr>
                <a:buSzPct val="80000"/>
                <a:buFont typeface="+mj-lt"/>
                <a:buAutoNum type="arabicPeriod"/>
              </a:pPr>
              <a:r>
                <a:rPr lang="en-US" sz="800" dirty="0">
                  <a:ln/>
                  <a:latin typeface="+mj-lt"/>
                  <a:sym typeface="MyriadPro-Regular"/>
                  <a:rtl val="0"/>
                </a:rPr>
                <a:t>Process patient data</a:t>
              </a:r>
            </a:p>
            <a:p>
              <a:pPr marL="269875" indent="-90488">
                <a:lnSpc>
                  <a:spcPct val="75000"/>
                </a:lnSpc>
                <a:spcAft>
                  <a:spcPts val="300"/>
                </a:spcAft>
                <a:buClr>
                  <a:schemeClr val="accent6"/>
                </a:buClr>
                <a:buSzPct val="80000"/>
                <a:buFont typeface="+mj-lt"/>
                <a:buAutoNum type="arabicPeriod"/>
              </a:pPr>
              <a:r>
                <a:rPr lang="en-US" sz="800" dirty="0">
                  <a:ln/>
                  <a:latin typeface="+mj-lt"/>
                  <a:sym typeface="MyriadPro-Regular"/>
                  <a:rtl val="0"/>
                </a:rPr>
                <a:t>Landmarks detection</a:t>
              </a:r>
            </a:p>
            <a:p>
              <a:pPr marL="269875" indent="-90488">
                <a:lnSpc>
                  <a:spcPct val="75000"/>
                </a:lnSpc>
                <a:spcAft>
                  <a:spcPts val="300"/>
                </a:spcAft>
                <a:buClr>
                  <a:schemeClr val="accent6"/>
                </a:buClr>
                <a:buSzPct val="80000"/>
                <a:buFont typeface="+mj-lt"/>
                <a:buAutoNum type="arabicPeriod"/>
              </a:pPr>
              <a:r>
                <a:rPr lang="en-US" sz="800" dirty="0">
                  <a:ln/>
                  <a:latin typeface="+mj-lt"/>
                  <a:sym typeface="MyriadPro-Regular"/>
                  <a:rtl val="0"/>
                </a:rPr>
                <a:t>Targeting process</a:t>
              </a:r>
            </a:p>
          </p:txBody>
        </p:sp>
        <p:pic>
          <p:nvPicPr>
            <p:cNvPr id="60" name="Graphic 59">
              <a:extLst>
                <a:ext uri="{FF2B5EF4-FFF2-40B4-BE49-F238E27FC236}">
                  <a16:creationId xmlns:a16="http://schemas.microsoft.com/office/drawing/2014/main" id="{E7CA70D1-EFB2-29FB-9C36-97E49E269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112499" y="2215893"/>
              <a:ext cx="76200" cy="361950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003DA7D-C05D-123A-FB9E-EB43375CF201}"/>
                </a:ext>
              </a:extLst>
            </p:cNvPr>
            <p:cNvSpPr txBox="1"/>
            <p:nvPr/>
          </p:nvSpPr>
          <p:spPr>
            <a:xfrm>
              <a:off x="7108662" y="2724657"/>
              <a:ext cx="508152" cy="23211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000" b="1" dirty="0">
                  <a:ln/>
                  <a:solidFill>
                    <a:schemeClr val="accent6">
                      <a:alpha val="50000"/>
                    </a:schemeClr>
                  </a:solidFill>
                  <a:latin typeface="+mj-lt"/>
                  <a:sym typeface="MyriadPro-Regular"/>
                  <a:rtl val="0"/>
                </a:rPr>
                <a:t>Marked</a:t>
              </a:r>
            </a:p>
            <a:p>
              <a:pPr>
                <a:lnSpc>
                  <a:spcPct val="75000"/>
                </a:lnSpc>
              </a:pPr>
              <a:r>
                <a:rPr lang="en-US" sz="1000" b="1" dirty="0">
                  <a:ln/>
                  <a:solidFill>
                    <a:schemeClr val="accent6">
                      <a:alpha val="50000"/>
                    </a:schemeClr>
                  </a:solidFill>
                  <a:latin typeface="+mj-lt"/>
                  <a:sym typeface="MyriadPro-Regular"/>
                  <a:rtl val="0"/>
                </a:rPr>
                <a:t>MRI</a:t>
              </a: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A0CED39-7A70-CE27-7200-E1D56C51427A}"/>
                </a:ext>
              </a:extLst>
            </p:cNvPr>
            <p:cNvSpPr/>
            <p:nvPr/>
          </p:nvSpPr>
          <p:spPr>
            <a:xfrm>
              <a:off x="5125712" y="1625167"/>
              <a:ext cx="488254" cy="364540"/>
            </a:xfrm>
            <a:custGeom>
              <a:avLst/>
              <a:gdLst>
                <a:gd name="connsiteX0" fmla="*/ 445085 w 488254"/>
                <a:gd name="connsiteY0" fmla="*/ 194893 h 364540"/>
                <a:gd name="connsiteX1" fmla="*/ 301631 w 488254"/>
                <a:gd name="connsiteY1" fmla="*/ 57502 h 364540"/>
                <a:gd name="connsiteX2" fmla="*/ 43219 w 488254"/>
                <a:gd name="connsiteY2" fmla="*/ 2570 h 364540"/>
                <a:gd name="connsiteX3" fmla="*/ 292 w 488254"/>
                <a:gd name="connsiteY3" fmla="*/ 56047 h 364540"/>
                <a:gd name="connsiteX4" fmla="*/ 53769 w 488254"/>
                <a:gd name="connsiteY4" fmla="*/ 98974 h 364540"/>
                <a:gd name="connsiteX5" fmla="*/ 252883 w 488254"/>
                <a:gd name="connsiteY5" fmla="*/ 141295 h 364540"/>
                <a:gd name="connsiteX6" fmla="*/ 359716 w 488254"/>
                <a:gd name="connsiteY6" fmla="*/ 241822 h 364540"/>
                <a:gd name="connsiteX7" fmla="*/ 318729 w 488254"/>
                <a:gd name="connsiteY7" fmla="*/ 264377 h 364540"/>
                <a:gd name="connsiteX8" fmla="*/ 484253 w 488254"/>
                <a:gd name="connsiteY8" fmla="*/ 364540 h 364540"/>
                <a:gd name="connsiteX9" fmla="*/ 488255 w 488254"/>
                <a:gd name="connsiteY9" fmla="*/ 171126 h 364540"/>
                <a:gd name="connsiteX10" fmla="*/ 445207 w 488254"/>
                <a:gd name="connsiteY10" fmla="*/ 194772 h 36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8254" h="364540">
                  <a:moveTo>
                    <a:pt x="445085" y="194893"/>
                  </a:moveTo>
                  <a:cubicBezTo>
                    <a:pt x="408949" y="138506"/>
                    <a:pt x="359837" y="91334"/>
                    <a:pt x="301631" y="57502"/>
                  </a:cubicBezTo>
                  <a:cubicBezTo>
                    <a:pt x="222931" y="11665"/>
                    <a:pt x="133560" y="-7374"/>
                    <a:pt x="43219" y="2570"/>
                  </a:cubicBezTo>
                  <a:cubicBezTo>
                    <a:pt x="16541" y="5480"/>
                    <a:pt x="-2618" y="29490"/>
                    <a:pt x="292" y="56047"/>
                  </a:cubicBezTo>
                  <a:cubicBezTo>
                    <a:pt x="3202" y="82604"/>
                    <a:pt x="27213" y="101884"/>
                    <a:pt x="53769" y="98974"/>
                  </a:cubicBezTo>
                  <a:cubicBezTo>
                    <a:pt x="123374" y="91334"/>
                    <a:pt x="192252" y="106007"/>
                    <a:pt x="252883" y="141295"/>
                  </a:cubicBezTo>
                  <a:cubicBezTo>
                    <a:pt x="295810" y="166275"/>
                    <a:pt x="332311" y="200714"/>
                    <a:pt x="359716" y="241822"/>
                  </a:cubicBezTo>
                  <a:lnTo>
                    <a:pt x="318729" y="264377"/>
                  </a:lnTo>
                  <a:lnTo>
                    <a:pt x="484253" y="364540"/>
                  </a:lnTo>
                  <a:lnTo>
                    <a:pt x="488255" y="171126"/>
                  </a:lnTo>
                  <a:lnTo>
                    <a:pt x="445207" y="194772"/>
                  </a:lnTo>
                  <a:close/>
                </a:path>
              </a:pathLst>
            </a:custGeom>
            <a:solidFill>
              <a:srgbClr val="80CBD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" name="Content Placeholder 8">
            <a:extLst>
              <a:ext uri="{FF2B5EF4-FFF2-40B4-BE49-F238E27FC236}">
                <a16:creationId xmlns:a16="http://schemas.microsoft.com/office/drawing/2014/main" id="{EF3170EB-CD6B-07FE-0794-67D8D96602C3}"/>
              </a:ext>
            </a:extLst>
          </p:cNvPr>
          <p:cNvSpPr txBox="1">
            <a:spLocks/>
          </p:cNvSpPr>
          <p:nvPr/>
        </p:nvSpPr>
        <p:spPr>
          <a:xfrm>
            <a:off x="3533318" y="3471549"/>
            <a:ext cx="2850066" cy="232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Tx/>
              <a:buNone/>
              <a:defRPr sz="1600" b="0" i="0" u="none" strike="noStrike" cap="none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R="0" algn="l" rtl="0">
              <a:spcBef>
                <a:spcPts val="300"/>
              </a:spcBef>
              <a:buClrTx/>
            </a:pPr>
            <a:r>
              <a:rPr lang="en-US" sz="700" b="0" i="0" u="none" strike="noStrike" dirty="0">
                <a:solidFill>
                  <a:schemeClr val="accent1"/>
                </a:solidFill>
                <a:latin typeface="+mj-lt"/>
              </a:rPr>
              <a:t>* RebrAIn service leverages CE Marked and FDA 510(k) cleared</a:t>
            </a:r>
            <a:br>
              <a:rPr lang="en-US" sz="700" b="0" i="0" u="none" strike="noStrike" dirty="0">
                <a:solidFill>
                  <a:schemeClr val="accent1"/>
                </a:solidFill>
                <a:latin typeface="+mj-lt"/>
              </a:rPr>
            </a:br>
            <a:r>
              <a:rPr lang="en-US" sz="700" b="0" i="0" u="none" strike="noStrike" dirty="0">
                <a:solidFill>
                  <a:schemeClr val="accent1"/>
                </a:solidFill>
                <a:latin typeface="+mj-lt"/>
              </a:rPr>
              <a:t>Software as a Medical Device (SaMD)</a:t>
            </a:r>
          </a:p>
        </p:txBody>
      </p:sp>
    </p:spTree>
    <p:extLst>
      <p:ext uri="{BB962C8B-B14F-4D97-AF65-F5344CB8AC3E}">
        <p14:creationId xmlns:p14="http://schemas.microsoft.com/office/powerpoint/2010/main" val="617712521"/>
      </p:ext>
    </p:extLst>
  </p:cSld>
  <p:clrMapOvr>
    <a:masterClrMapping/>
  </p:clrMapOvr>
</p:sld>
</file>

<file path=ppt/theme/theme1.xml><?xml version="1.0" encoding="utf-8"?>
<a:theme xmlns:a="http://schemas.openxmlformats.org/drawingml/2006/main" name="Rebrain EIC-r2">
  <a:themeElements>
    <a:clrScheme name="Rebrain EIC-r2">
      <a:dk1>
        <a:srgbClr val="1C1C1C"/>
      </a:dk1>
      <a:lt1>
        <a:sysClr val="window" lastClr="FFFFFF"/>
      </a:lt1>
      <a:dk2>
        <a:srgbClr val="FFFFFF"/>
      </a:dk2>
      <a:lt2>
        <a:srgbClr val="1C1C1C"/>
      </a:lt2>
      <a:accent1>
        <a:srgbClr val="0D3B66"/>
      </a:accent1>
      <a:accent2>
        <a:srgbClr val="0097A7"/>
      </a:accent2>
      <a:accent3>
        <a:srgbClr val="7DCE82"/>
      </a:accent3>
      <a:accent4>
        <a:srgbClr val="FFBA49"/>
      </a:accent4>
      <a:accent5>
        <a:srgbClr val="DB504A"/>
      </a:accent5>
      <a:accent6>
        <a:srgbClr val="741B47"/>
      </a:accent6>
      <a:hlink>
        <a:srgbClr val="1C1C1C"/>
      </a:hlink>
      <a:folHlink>
        <a:srgbClr val="1C1C1C"/>
      </a:folHlink>
    </a:clrScheme>
    <a:fontScheme name="RebrAIn_r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8419</TotalTime>
  <Words>2211</Words>
  <Application>Microsoft Macintosh PowerPoint</Application>
  <PresentationFormat>On-screen Show (16:9)</PresentationFormat>
  <Paragraphs>326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Wingdings</vt:lpstr>
      <vt:lpstr>MyriadPro-Black</vt:lpstr>
      <vt:lpstr>Aptos</vt:lpstr>
      <vt:lpstr>Arial</vt:lpstr>
      <vt:lpstr>Montserrat</vt:lpstr>
      <vt:lpstr>Montserrat Light</vt:lpstr>
      <vt:lpstr>Rebrain EIC-r2</vt:lpstr>
      <vt:lpstr>PowerPoint Presentation</vt:lpstr>
      <vt:lpstr>RebrAIn at a glance</vt:lpstr>
      <vt:lpstr>Deep brain stimulation (DBS)</vt:lpstr>
      <vt:lpstr>+6M patients to treat  Neurodegenerative diseases are booming. Although very effective techniques are available, cost and complexity make them inaccessible to the greatest number.</vt:lpstr>
      <vt:lpstr>Shortcomings that prevent access</vt:lpstr>
      <vt:lpstr>The real challenge</vt:lpstr>
      <vt:lpstr>Current Solution.  RebrAIn’ MR pre-operational automatic targeting solution inside of Operating Room : OptimMR Saas model.</vt:lpstr>
      <vt:lpstr>Achieving precise targeting for neurosurgery</vt:lpstr>
      <vt:lpstr>Rethink the brain pre-surgery planning</vt:lpstr>
      <vt:lpstr>Less invasive, with better outcomes</vt:lpstr>
      <vt:lpstr>Providing a shorter, safer and streamlined workflow</vt:lpstr>
      <vt:lpstr>Value proposition and benefits of OptimMRI</vt:lpstr>
      <vt:lpstr>RebrAIn NextGen Solution.  RebrAIn Targeting outside of Operating Room using an MR interventional solution: Focused ultrasound &amp; Radiosurgery (Gamma Knife / Cyber Knife,…)</vt:lpstr>
      <vt:lpstr>Our next solution: Focused Ultrasound (HIFU) &amp; Radiosurgery (GK, CK, …)</vt:lpstr>
      <vt:lpstr>Market &amp; goals.  Expand access to 10% of patients worldwide to transform the neuromodulation niche market from under $2B to a solid $20B+.</vt:lpstr>
      <vt:lpstr>Ambitions and HealthCare economics</vt:lpstr>
      <vt:lpstr>A seasoned and motivated team</vt:lpstr>
      <vt:lpstr>Top-level scientific and strategic boards</vt:lpstr>
      <vt:lpstr>RebrAIn: a leader in stereotactic brain mapping</vt:lpstr>
      <vt:lpstr>Medical Appendix Evidence of Excellence</vt:lpstr>
      <vt:lpstr>Efficiency and Safety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surgical treatment of neurological diseases such as Parkinson's more accessible.  Streamlining complex, patient-specific neurosurgery with faster, simpler, safer, first-line treatment leveraging augmented neuromodulation planning.</dc:title>
  <dc:subject/>
  <dc:creator>Ana Calvo</dc:creator>
  <cp:keywords/>
  <dc:description/>
  <cp:lastModifiedBy>david caumartin</cp:lastModifiedBy>
  <cp:revision>202</cp:revision>
  <dcterms:modified xsi:type="dcterms:W3CDTF">2024-09-26T11:52:16Z</dcterms:modified>
  <cp:category/>
</cp:coreProperties>
</file>