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61" r:id="rId3"/>
    <p:sldId id="276" r:id="rId4"/>
    <p:sldId id="274" r:id="rId5"/>
    <p:sldId id="273" r:id="rId6"/>
    <p:sldId id="262" r:id="rId7"/>
    <p:sldId id="263" r:id="rId8"/>
    <p:sldId id="264" r:id="rId9"/>
    <p:sldId id="265" r:id="rId10"/>
    <p:sldId id="267" r:id="rId11"/>
    <p:sldId id="266" r:id="rId12"/>
    <p:sldId id="268" r:id="rId13"/>
    <p:sldId id="278" r:id="rId14"/>
    <p:sldId id="275" r:id="rId15"/>
    <p:sldId id="279" r:id="rId16"/>
    <p:sldId id="280"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465F"/>
    <a:srgbClr val="FEDADF"/>
    <a:srgbClr val="FDBFC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7DD617-E88D-4C45-9F31-C41659E2C39F}" v="83" dt="2026-02-18T18:28:55.87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41349B-14F9-DDE2-E71A-DC5DAA56CD3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DBE09DF-F8F2-359E-A82C-E57A66FAD0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06468851-538B-54A3-79BE-8E9452AACF52}"/>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5" name="Tijdelijke aanduiding voor voettekst 4">
            <a:extLst>
              <a:ext uri="{FF2B5EF4-FFF2-40B4-BE49-F238E27FC236}">
                <a16:creationId xmlns:a16="http://schemas.microsoft.com/office/drawing/2014/main" id="{2222E417-6C51-E5B6-F246-CF6C968073F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F5B4067-79B7-84E0-1352-841F3A743FE6}"/>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2060901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2A4B08-AE61-E21F-05B6-3553D5BD8CC8}"/>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D1D5703-44E2-4B9D-B376-E7AEA687E144}"/>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BC59704-2F19-F077-D883-708D61938562}"/>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5" name="Tijdelijke aanduiding voor voettekst 4">
            <a:extLst>
              <a:ext uri="{FF2B5EF4-FFF2-40B4-BE49-F238E27FC236}">
                <a16:creationId xmlns:a16="http://schemas.microsoft.com/office/drawing/2014/main" id="{D59C06C3-470C-5A2D-2ADC-CA80ED0A7FB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7546A01-B0E8-5B3F-E5EF-F0D73FF39F2B}"/>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2523721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92D0B2A4-7B15-7EE5-1747-76C64C44B5D9}"/>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31DD6E8-566D-AF92-FC1B-64A02CD4C553}"/>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731770-395F-8A47-25E2-A73B690EDCC9}"/>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5" name="Tijdelijke aanduiding voor voettekst 4">
            <a:extLst>
              <a:ext uri="{FF2B5EF4-FFF2-40B4-BE49-F238E27FC236}">
                <a16:creationId xmlns:a16="http://schemas.microsoft.com/office/drawing/2014/main" id="{B6B0EA0B-6D57-F49A-91B5-400F67B3B73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C7EE6E9-9455-E09C-34B1-AFF122AC2416}"/>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2534575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32C9B-8908-AF4D-94BE-8C65B3B76E8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5EB89B-5F2D-5857-1707-86098FA57420}"/>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19AF7B2-6EE7-6B4B-35F0-FDFA42FF65B3}"/>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5" name="Tijdelijke aanduiding voor voettekst 4">
            <a:extLst>
              <a:ext uri="{FF2B5EF4-FFF2-40B4-BE49-F238E27FC236}">
                <a16:creationId xmlns:a16="http://schemas.microsoft.com/office/drawing/2014/main" id="{C74F3192-A175-2061-A021-2D0CC315158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E23CF24-B230-0610-8058-C46DA50132DC}"/>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600342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E5CE7F-D81C-DD52-90C6-0D0372B4593B}"/>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AF9643E-FF1F-D9BA-A3C9-B0A85FBAEC6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B027251F-D369-ABD7-E981-53FB321A915E}"/>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5" name="Tijdelijke aanduiding voor voettekst 4">
            <a:extLst>
              <a:ext uri="{FF2B5EF4-FFF2-40B4-BE49-F238E27FC236}">
                <a16:creationId xmlns:a16="http://schemas.microsoft.com/office/drawing/2014/main" id="{8C7A83DF-3E02-153E-0C5E-5E0D6A7B49A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DFF9759-574A-5EB8-27E3-860B3B905447}"/>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63105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39D2C1-D820-C28B-5DAE-5FDEBB20DC7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B0994DE-562A-C6EA-6180-B2220092199A}"/>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584270F-E2A8-5EB5-141E-4BA47AF4FA6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AFAA8DD-C2CD-7F9C-2D85-DF01FDBA36B7}"/>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6" name="Tijdelijke aanduiding voor voettekst 5">
            <a:extLst>
              <a:ext uri="{FF2B5EF4-FFF2-40B4-BE49-F238E27FC236}">
                <a16:creationId xmlns:a16="http://schemas.microsoft.com/office/drawing/2014/main" id="{947AD634-C4E7-CE7A-D7C8-5095D54BAD5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8A1695D-0085-F6AC-F971-6CA6B501F68F}"/>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2267554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4FFD68-35F8-984D-EA3C-80A5CA24B8B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F953DCB-274D-1132-66C8-FDB7106328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D9C6689-40A9-A5D5-53D9-477BF35E21F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4AA35DB-5383-CBC0-B7AF-2D11AD1E3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98E439C-00E2-E005-4CF9-902C68BF698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464287D-E9E5-3308-377C-4B4AF58B41B8}"/>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8" name="Tijdelijke aanduiding voor voettekst 7">
            <a:extLst>
              <a:ext uri="{FF2B5EF4-FFF2-40B4-BE49-F238E27FC236}">
                <a16:creationId xmlns:a16="http://schemas.microsoft.com/office/drawing/2014/main" id="{59AE17A3-9BF1-560A-2336-21D3F7AAB87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B8FA4A2B-551F-B472-44E6-3472A5DBFBE2}"/>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3546705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1AA396-2EA1-A28E-3E9D-8CE47DA3CC8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CD437F5-CA01-5FDE-052E-D45514BA578F}"/>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4" name="Tijdelijke aanduiding voor voettekst 3">
            <a:extLst>
              <a:ext uri="{FF2B5EF4-FFF2-40B4-BE49-F238E27FC236}">
                <a16:creationId xmlns:a16="http://schemas.microsoft.com/office/drawing/2014/main" id="{310AB65D-BBC9-16E4-0817-BDDD763C062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BF38630A-C8F0-9531-F8C5-0B2EB5B3BBBF}"/>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164594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B9BE25B-03A7-4682-5C70-F8940BBC8B00}"/>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3" name="Tijdelijke aanduiding voor voettekst 2">
            <a:extLst>
              <a:ext uri="{FF2B5EF4-FFF2-40B4-BE49-F238E27FC236}">
                <a16:creationId xmlns:a16="http://schemas.microsoft.com/office/drawing/2014/main" id="{CDC2B4E6-4E57-0289-4534-945E8112FD6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76461CE2-A208-276A-0F7E-B9F70303ABB4}"/>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572152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EB0DE-49A7-00F5-9EE7-B0EF9E1DF8C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6D44D87-E66D-00AC-20F1-9B0C6BC6EA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7F0602E-41C9-2132-0502-6B7804D4D9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79C6E6C-6B34-43FF-5EB4-CC9BF7A0BE1F}"/>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6" name="Tijdelijke aanduiding voor voettekst 5">
            <a:extLst>
              <a:ext uri="{FF2B5EF4-FFF2-40B4-BE49-F238E27FC236}">
                <a16:creationId xmlns:a16="http://schemas.microsoft.com/office/drawing/2014/main" id="{61EB88A0-B06C-DCCA-FE9C-4929970773F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7A60E47-999B-6012-8B9B-777F2EFE9D12}"/>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1431905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565B55-7AD0-FC25-742C-32E72CED1D6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FFFD413-1074-EC1A-2D2C-FD5FCCD073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8B3E3C0-85DC-B2D7-1614-DABE946731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08752CF-06AF-F021-41D3-F8FD27D32986}"/>
              </a:ext>
            </a:extLst>
          </p:cNvPr>
          <p:cNvSpPr>
            <a:spLocks noGrp="1"/>
          </p:cNvSpPr>
          <p:nvPr>
            <p:ph type="dt" sz="half" idx="10"/>
          </p:nvPr>
        </p:nvSpPr>
        <p:spPr/>
        <p:txBody>
          <a:bodyPr/>
          <a:lstStyle/>
          <a:p>
            <a:fld id="{7CF8D9E2-060B-4CD5-9CC9-21B1B13E472C}" type="datetimeFigureOut">
              <a:rPr lang="nl-NL" smtClean="0"/>
              <a:t>9-4-2026</a:t>
            </a:fld>
            <a:endParaRPr lang="nl-NL"/>
          </a:p>
        </p:txBody>
      </p:sp>
      <p:sp>
        <p:nvSpPr>
          <p:cNvPr id="6" name="Tijdelijke aanduiding voor voettekst 5">
            <a:extLst>
              <a:ext uri="{FF2B5EF4-FFF2-40B4-BE49-F238E27FC236}">
                <a16:creationId xmlns:a16="http://schemas.microsoft.com/office/drawing/2014/main" id="{125D4A01-49B1-81D3-8199-11496C43A39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A8DF234-FDD5-D966-0085-3D091F431128}"/>
              </a:ext>
            </a:extLst>
          </p:cNvPr>
          <p:cNvSpPr>
            <a:spLocks noGrp="1"/>
          </p:cNvSpPr>
          <p:nvPr>
            <p:ph type="sldNum" sz="quarter" idx="12"/>
          </p:nvPr>
        </p:nvSpPr>
        <p:spPr/>
        <p:txBody>
          <a:bodyPr/>
          <a:lstStyle/>
          <a:p>
            <a:fld id="{88A829A8-0EC7-47D5-8D8B-CEDFC95F82AE}" type="slidenum">
              <a:rPr lang="nl-NL" smtClean="0"/>
              <a:t>‹nr.›</a:t>
            </a:fld>
            <a:endParaRPr lang="nl-NL"/>
          </a:p>
        </p:txBody>
      </p:sp>
    </p:spTree>
    <p:extLst>
      <p:ext uri="{BB962C8B-B14F-4D97-AF65-F5344CB8AC3E}">
        <p14:creationId xmlns:p14="http://schemas.microsoft.com/office/powerpoint/2010/main" val="3931752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043CB2E-9E48-7A1B-2B71-D58E4FA52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5DFB10E-D8D3-4E77-D5D0-9F98A50630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528E5BC-B169-309F-6666-C44CDAFDEE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CF8D9E2-060B-4CD5-9CC9-21B1B13E472C}" type="datetimeFigureOut">
              <a:rPr lang="nl-NL" smtClean="0"/>
              <a:t>9-4-2026</a:t>
            </a:fld>
            <a:endParaRPr lang="nl-NL"/>
          </a:p>
        </p:txBody>
      </p:sp>
      <p:sp>
        <p:nvSpPr>
          <p:cNvPr id="5" name="Tijdelijke aanduiding voor voettekst 4">
            <a:extLst>
              <a:ext uri="{FF2B5EF4-FFF2-40B4-BE49-F238E27FC236}">
                <a16:creationId xmlns:a16="http://schemas.microsoft.com/office/drawing/2014/main" id="{36450C00-0BB1-0591-160E-14C544BFFC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03C66A93-0ED5-89A3-3291-767DF363A4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A829A8-0EC7-47D5-8D8B-CEDFC95F82AE}" type="slidenum">
              <a:rPr lang="nl-NL" smtClean="0"/>
              <a:t>‹nr.›</a:t>
            </a:fld>
            <a:endParaRPr lang="nl-NL"/>
          </a:p>
        </p:txBody>
      </p:sp>
    </p:spTree>
    <p:extLst>
      <p:ext uri="{BB962C8B-B14F-4D97-AF65-F5344CB8AC3E}">
        <p14:creationId xmlns:p14="http://schemas.microsoft.com/office/powerpoint/2010/main" val="988574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mediafederatie.nl/"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 Target="slide2.xml"/><Relationship Id="rId5" Type="http://schemas.openxmlformats.org/officeDocument/2006/relationships/hyperlink" Target="https://www.mediafederatie.nl/agenda" TargetMode="External"/><Relationship Id="rId4" Type="http://schemas.openxmlformats.org/officeDocument/2006/relationships/hyperlink" Target="https://www.mediafederatie.nl/de-mediafederatie-academy"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0119C2-0E00-9928-3336-CC2ADD961549}"/>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ABD4159-F087-A2CD-44A2-13001AD29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134726C-B424-1BB4-0B19-0651BAB4B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D3E69D4B-31A6-6483-EABC-3E53B26E91E3}"/>
              </a:ext>
            </a:extLst>
          </p:cNvPr>
          <p:cNvSpPr txBox="1"/>
          <p:nvPr/>
        </p:nvSpPr>
        <p:spPr>
          <a:xfrm>
            <a:off x="0" y="915950"/>
            <a:ext cx="12192000" cy="5674246"/>
          </a:xfrm>
          <a:prstGeom prst="rect">
            <a:avLst/>
          </a:prstGeom>
          <a:noFill/>
        </p:spPr>
        <p:txBody>
          <a:bodyPr wrap="square">
            <a:spAutoFit/>
          </a:bodyPr>
          <a:lstStyle/>
          <a:p>
            <a:pPr algn="ctr">
              <a:lnSpc>
                <a:spcPct val="107000"/>
              </a:lnSpc>
              <a:spcAft>
                <a:spcPts val="800"/>
              </a:spcAft>
              <a:buNone/>
            </a:pPr>
            <a:endParaRPr lang="nl-NL" sz="7000" b="1"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buNone/>
            </a:pPr>
            <a:r>
              <a:rPr lang="nl-NL" sz="7000" b="1" dirty="0">
                <a:effectLst/>
                <a:latin typeface="Calibri" panose="020F0502020204030204" pitchFamily="34" charset="0"/>
                <a:ea typeface="Calibri" panose="020F0502020204030204" pitchFamily="34" charset="0"/>
                <a:cs typeface="Calibri" panose="020F0502020204030204" pitchFamily="34" charset="0"/>
              </a:rPr>
              <a:t>AI MONITOR 2026</a:t>
            </a:r>
          </a:p>
          <a:p>
            <a:pPr algn="ctr">
              <a:lnSpc>
                <a:spcPct val="107000"/>
              </a:lnSpc>
              <a:spcAft>
                <a:spcPts val="800"/>
              </a:spcAft>
              <a:buNone/>
            </a:pPr>
            <a:r>
              <a:rPr lang="nl-NL" sz="5200" b="1" dirty="0">
                <a:latin typeface="Calibri" panose="020F0502020204030204" pitchFamily="34" charset="0"/>
                <a:ea typeface="Calibri" panose="020F0502020204030204" pitchFamily="34" charset="0"/>
                <a:cs typeface="Calibri" panose="020F0502020204030204" pitchFamily="34" charset="0"/>
              </a:rPr>
              <a:t>IN MEDIA &amp; PUBLISHING</a:t>
            </a:r>
          </a:p>
          <a:p>
            <a:pPr algn="ctr">
              <a:lnSpc>
                <a:spcPct val="107000"/>
              </a:lnSpc>
              <a:spcAft>
                <a:spcPts val="800"/>
              </a:spcAft>
              <a:buNone/>
            </a:pPr>
            <a:endParaRPr lang="nl-NL" dirty="0">
              <a:ea typeface="Calibri" panose="020F0502020204030204" pitchFamily="34" charset="0"/>
              <a:cs typeface="Calibri" panose="020F0502020204030204" pitchFamily="34" charset="0"/>
            </a:endParaRPr>
          </a:p>
          <a:p>
            <a:pPr algn="ctr">
              <a:lnSpc>
                <a:spcPct val="107000"/>
              </a:lnSpc>
              <a:spcAft>
                <a:spcPts val="800"/>
              </a:spcAft>
              <a:buNone/>
            </a:pPr>
            <a:r>
              <a:rPr lang="nl-NL" sz="3200" b="1" dirty="0">
                <a:solidFill>
                  <a:srgbClr val="F9465F"/>
                </a:solidFill>
                <a:ea typeface="Calibri" panose="020F0502020204030204" pitchFamily="34" charset="0"/>
                <a:cs typeface="Calibri" panose="020F0502020204030204" pitchFamily="34" charset="0"/>
              </a:rPr>
              <a:t>resultaten GAU-leden</a:t>
            </a:r>
          </a:p>
          <a:p>
            <a:pPr algn="ctr">
              <a:lnSpc>
                <a:spcPct val="107000"/>
              </a:lnSpc>
              <a:spcAft>
                <a:spcPts val="800"/>
              </a:spcAft>
              <a:buNone/>
            </a:pPr>
            <a:endParaRPr lang="nl-NL" dirty="0">
              <a:effectLst/>
              <a:ea typeface="Calibri" panose="020F0502020204030204" pitchFamily="34" charset="0"/>
              <a:cs typeface="Calibri" panose="020F0502020204030204" pitchFamily="34" charset="0"/>
            </a:endParaRPr>
          </a:p>
          <a:p>
            <a:pPr algn="ctr">
              <a:lnSpc>
                <a:spcPct val="107000"/>
              </a:lnSpc>
              <a:spcAft>
                <a:spcPts val="800"/>
              </a:spcAft>
              <a:buNone/>
            </a:pPr>
            <a:r>
              <a:rPr lang="nl-NL" dirty="0">
                <a:effectLst/>
                <a:ea typeface="Calibri" panose="020F0502020204030204" pitchFamily="34" charset="0"/>
                <a:cs typeface="Calibri" panose="020F0502020204030204" pitchFamily="34" charset="0"/>
              </a:rPr>
              <a:t>de Mediafederatie</a:t>
            </a:r>
            <a:r>
              <a:rPr lang="nl-NL">
                <a:effectLst/>
                <a:ea typeface="Calibri" panose="020F0502020204030204" pitchFamily="34" charset="0"/>
                <a:cs typeface="Calibri" panose="020F0502020204030204" pitchFamily="34" charset="0"/>
              </a:rPr>
              <a:t>, maart </a:t>
            </a:r>
            <a:r>
              <a:rPr lang="nl-NL" dirty="0">
                <a:effectLst/>
                <a:ea typeface="Calibri" panose="020F0502020204030204" pitchFamily="34" charset="0"/>
                <a:cs typeface="Calibri" panose="020F0502020204030204" pitchFamily="34" charset="0"/>
              </a:rPr>
              <a:t>2026</a:t>
            </a:r>
          </a:p>
          <a:p>
            <a:pPr algn="ctr">
              <a:lnSpc>
                <a:spcPct val="107000"/>
              </a:lnSpc>
              <a:spcAft>
                <a:spcPts val="800"/>
              </a:spcAft>
              <a:buNone/>
            </a:pPr>
            <a:r>
              <a:rPr lang="nl-NL" dirty="0">
                <a:ea typeface="Calibri" panose="020F0502020204030204" pitchFamily="34" charset="0"/>
                <a:cs typeface="Calibri" panose="020F0502020204030204" pitchFamily="34" charset="0"/>
              </a:rPr>
              <a:t>Marie-Louise Kok en Wendy Woelders</a:t>
            </a:r>
            <a:endParaRPr lang="nl-NL" dirty="0">
              <a:effectLst/>
              <a:ea typeface="Calibri" panose="020F0502020204030204" pitchFamily="34" charset="0"/>
              <a:cs typeface="Calibri" panose="020F0502020204030204" pitchFamily="34" charset="0"/>
            </a:endParaRPr>
          </a:p>
        </p:txBody>
      </p:sp>
      <p:pic>
        <p:nvPicPr>
          <p:cNvPr id="6" name="Afbeelding 5" descr="Federatie&#10;&#10;Door AI gegenereerde inhoud is mogelijk onjuist.">
            <a:extLst>
              <a:ext uri="{FF2B5EF4-FFF2-40B4-BE49-F238E27FC236}">
                <a16:creationId xmlns:a16="http://schemas.microsoft.com/office/drawing/2014/main" id="{60DFF983-FE89-550F-4376-E48CBC0B5CB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40854" y="0"/>
            <a:ext cx="2510292" cy="1828800"/>
          </a:xfrm>
          <a:prstGeom prst="rect">
            <a:avLst/>
          </a:prstGeom>
          <a:noFill/>
          <a:ln>
            <a:noFill/>
          </a:ln>
        </p:spPr>
      </p:pic>
    </p:spTree>
    <p:extLst>
      <p:ext uri="{BB962C8B-B14F-4D97-AF65-F5344CB8AC3E}">
        <p14:creationId xmlns:p14="http://schemas.microsoft.com/office/powerpoint/2010/main" val="2292359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C6E134-654D-94F7-6FBE-174C8A0088AF}"/>
            </a:ext>
          </a:extLst>
        </p:cNvPr>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Tekstvak 8">
            <a:extLst>
              <a:ext uri="{FF2B5EF4-FFF2-40B4-BE49-F238E27FC236}">
                <a16:creationId xmlns:a16="http://schemas.microsoft.com/office/drawing/2014/main" id="{179EF879-E542-9E2B-44A6-F52E992DD391}"/>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Hoe leeft AI binnen jouw organisatie?</a:t>
            </a:r>
          </a:p>
        </p:txBody>
      </p:sp>
      <p:sp>
        <p:nvSpPr>
          <p:cNvPr id="2" name="Tekstvak 1">
            <a:extLst>
              <a:ext uri="{FF2B5EF4-FFF2-40B4-BE49-F238E27FC236}">
                <a16:creationId xmlns:a16="http://schemas.microsoft.com/office/drawing/2014/main" id="{0A04C0C1-7B1F-EBCE-C037-70C36556F48D}"/>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BF6BE1E1-9F5B-7D6A-A6F4-ACE912B89EB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6" name="Afbeelding 5">
            <a:extLst>
              <a:ext uri="{FF2B5EF4-FFF2-40B4-BE49-F238E27FC236}">
                <a16:creationId xmlns:a16="http://schemas.microsoft.com/office/drawing/2014/main" id="{7A6D1326-490E-1C1A-4673-2B6DC7AFBD6C}"/>
              </a:ext>
            </a:extLst>
          </p:cNvPr>
          <p:cNvPicPr>
            <a:picLocks noChangeAspect="1"/>
          </p:cNvPicPr>
          <p:nvPr/>
        </p:nvPicPr>
        <p:blipFill>
          <a:blip r:embed="rId3"/>
          <a:stretch>
            <a:fillRect/>
          </a:stretch>
        </p:blipFill>
        <p:spPr>
          <a:xfrm>
            <a:off x="3565301" y="2354239"/>
            <a:ext cx="5173952" cy="3949200"/>
          </a:xfrm>
          <a:prstGeom prst="rect">
            <a:avLst/>
          </a:prstGeom>
        </p:spPr>
      </p:pic>
    </p:spTree>
    <p:extLst>
      <p:ext uri="{BB962C8B-B14F-4D97-AF65-F5344CB8AC3E}">
        <p14:creationId xmlns:p14="http://schemas.microsoft.com/office/powerpoint/2010/main" val="49141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DF5335-7D88-4E87-9BCF-90EAEFB30B56}"/>
            </a:ext>
          </a:extLst>
        </p:cNvPr>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07AE49D2-40B4-C223-1FDE-B6E38CE477D1}"/>
              </a:ext>
            </a:extLst>
          </p:cNvPr>
          <p:cNvSpPr txBox="1"/>
          <p:nvPr/>
        </p:nvSpPr>
        <p:spPr>
          <a:xfrm>
            <a:off x="828675" y="494414"/>
            <a:ext cx="10534650" cy="817403"/>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2300" b="1" kern="1200" cap="all" dirty="0">
              <a:solidFill>
                <a:schemeClr val="tx1"/>
              </a:solidFill>
              <a:latin typeface="+mj-lt"/>
              <a:ea typeface="+mj-ea"/>
              <a:cs typeface="+mj-cs"/>
            </a:endParaRPr>
          </a:p>
        </p:txBody>
      </p:sp>
      <p:pic>
        <p:nvPicPr>
          <p:cNvPr id="4" name="Afbeelding 3">
            <a:extLst>
              <a:ext uri="{FF2B5EF4-FFF2-40B4-BE49-F238E27FC236}">
                <a16:creationId xmlns:a16="http://schemas.microsoft.com/office/drawing/2014/main" id="{A1919959-68EC-CFEB-BA8E-2203AF6D6459}"/>
              </a:ext>
            </a:extLst>
          </p:cNvPr>
          <p:cNvPicPr>
            <a:picLocks noChangeAspect="1"/>
          </p:cNvPicPr>
          <p:nvPr/>
        </p:nvPicPr>
        <p:blipFill>
          <a:blip r:embed="rId2"/>
          <a:stretch>
            <a:fillRect/>
          </a:stretch>
        </p:blipFill>
        <p:spPr>
          <a:xfrm>
            <a:off x="2117901" y="2837032"/>
            <a:ext cx="7956193" cy="2289600"/>
          </a:xfrm>
          <a:prstGeom prst="rect">
            <a:avLst/>
          </a:prstGeom>
        </p:spPr>
      </p:pic>
      <p:sp>
        <p:nvSpPr>
          <p:cNvPr id="9" name="Tekstvak 8">
            <a:extLst>
              <a:ext uri="{FF2B5EF4-FFF2-40B4-BE49-F238E27FC236}">
                <a16:creationId xmlns:a16="http://schemas.microsoft.com/office/drawing/2014/main" id="{B30FA001-F1B4-4654-DE35-D0C6261904D3}"/>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Hoe AI-volwassen is jouw organisatie?</a:t>
            </a:r>
          </a:p>
        </p:txBody>
      </p:sp>
      <p:sp>
        <p:nvSpPr>
          <p:cNvPr id="2" name="Tekstvak 1">
            <a:extLst>
              <a:ext uri="{FF2B5EF4-FFF2-40B4-BE49-F238E27FC236}">
                <a16:creationId xmlns:a16="http://schemas.microsoft.com/office/drawing/2014/main" id="{D60E1AB7-6C5A-BEEA-14A0-3CC2FA7EF333}"/>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sp>
        <p:nvSpPr>
          <p:cNvPr id="3" name="Tekstvak 2">
            <a:extLst>
              <a:ext uri="{FF2B5EF4-FFF2-40B4-BE49-F238E27FC236}">
                <a16:creationId xmlns:a16="http://schemas.microsoft.com/office/drawing/2014/main" id="{8184B979-110A-ADE8-A2DA-018C5C6519C9}"/>
              </a:ext>
            </a:extLst>
          </p:cNvPr>
          <p:cNvSpPr txBox="1"/>
          <p:nvPr/>
        </p:nvSpPr>
        <p:spPr>
          <a:xfrm>
            <a:off x="1173600" y="5461891"/>
            <a:ext cx="9720000" cy="369332"/>
          </a:xfrm>
          <a:prstGeom prst="rect">
            <a:avLst/>
          </a:prstGeom>
          <a:noFill/>
        </p:spPr>
        <p:txBody>
          <a:bodyPr wrap="square">
            <a:spAutoFit/>
          </a:bodyPr>
          <a:lstStyle/>
          <a:p>
            <a:pPr algn="ctr"/>
            <a:r>
              <a:rPr lang="nl-NL" dirty="0"/>
              <a:t>Gemiddelde AI-volwassenheid: 5,9</a:t>
            </a:r>
            <a:endParaRPr lang="nl-NL" dirty="0">
              <a:latin typeface="Aptos" panose="020B0004020202020204" pitchFamily="34" charset="0"/>
              <a:ea typeface="Calibri" panose="020F0502020204030204" pitchFamily="34" charset="0"/>
              <a:cs typeface="Calibri" panose="020F0502020204030204" pitchFamily="34" charset="0"/>
            </a:endParaRPr>
          </a:p>
        </p:txBody>
      </p:sp>
      <p:pic>
        <p:nvPicPr>
          <p:cNvPr id="10" name="Afbeelding 9" descr="Federatie&#10;&#10;Door AI gegenereerde inhoud is mogelijk onjuist.">
            <a:extLst>
              <a:ext uri="{FF2B5EF4-FFF2-40B4-BE49-F238E27FC236}">
                <a16:creationId xmlns:a16="http://schemas.microsoft.com/office/drawing/2014/main" id="{0453FF39-69BE-6CB4-0553-1B168DE32CD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spTree>
    <p:extLst>
      <p:ext uri="{BB962C8B-B14F-4D97-AF65-F5344CB8AC3E}">
        <p14:creationId xmlns:p14="http://schemas.microsoft.com/office/powerpoint/2010/main" val="139247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276956-2DFD-16F7-E7F9-D879896B24F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CF64AB5F-988E-F949-CF4D-E8CC34F360CF}"/>
              </a:ext>
            </a:extLst>
          </p:cNvPr>
          <p:cNvSpPr txBox="1"/>
          <p:nvPr/>
        </p:nvSpPr>
        <p:spPr>
          <a:xfrm>
            <a:off x="828675" y="494414"/>
            <a:ext cx="10534650" cy="817403"/>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2300" b="1" kern="1200" cap="all" dirty="0">
              <a:solidFill>
                <a:schemeClr val="tx1"/>
              </a:solidFill>
              <a:latin typeface="+mj-lt"/>
              <a:ea typeface="+mj-ea"/>
              <a:cs typeface="+mj-cs"/>
            </a:endParaRPr>
          </a:p>
        </p:txBody>
      </p:sp>
      <p:pic>
        <p:nvPicPr>
          <p:cNvPr id="4" name="Afbeelding 3">
            <a:extLst>
              <a:ext uri="{FF2B5EF4-FFF2-40B4-BE49-F238E27FC236}">
                <a16:creationId xmlns:a16="http://schemas.microsoft.com/office/drawing/2014/main" id="{9CEC433A-C4E3-F9AF-04E0-BAAFC93DF805}"/>
              </a:ext>
            </a:extLst>
          </p:cNvPr>
          <p:cNvPicPr>
            <a:picLocks noChangeAspect="1"/>
          </p:cNvPicPr>
          <p:nvPr/>
        </p:nvPicPr>
        <p:blipFill>
          <a:blip r:embed="rId2"/>
          <a:stretch>
            <a:fillRect/>
          </a:stretch>
        </p:blipFill>
        <p:spPr>
          <a:xfrm>
            <a:off x="2840154" y="2706277"/>
            <a:ext cx="6511687" cy="3423600"/>
          </a:xfrm>
          <a:prstGeom prst="rect">
            <a:avLst/>
          </a:prstGeom>
        </p:spPr>
      </p:pic>
      <p:sp>
        <p:nvSpPr>
          <p:cNvPr id="7" name="Tekstvak 6">
            <a:extLst>
              <a:ext uri="{FF2B5EF4-FFF2-40B4-BE49-F238E27FC236}">
                <a16:creationId xmlns:a16="http://schemas.microsoft.com/office/drawing/2014/main" id="{E97C1128-189C-1B54-F8B4-A112E50FFB8D}"/>
              </a:ext>
            </a:extLst>
          </p:cNvPr>
          <p:cNvSpPr txBox="1"/>
          <p:nvPr/>
        </p:nvSpPr>
        <p:spPr>
          <a:xfrm>
            <a:off x="-2" y="393614"/>
            <a:ext cx="12192001" cy="817403"/>
          </a:xfrm>
          <a:prstGeom prst="rect">
            <a:avLst/>
          </a:prstGeom>
        </p:spPr>
        <p:txBody>
          <a:bodyPr vert="horz" lIns="91440" tIns="45720" rIns="91440" bIns="45720" rtlCol="0" anchor="b">
            <a:normAutofit fontScale="92500" lnSpcReduction="20000"/>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Mijn organisatie heeft duidelijke gedragsregels </a:t>
            </a:r>
          </a:p>
          <a:p>
            <a:pPr algn="ctr">
              <a:lnSpc>
                <a:spcPct val="90000"/>
              </a:lnSpc>
              <a:spcBef>
                <a:spcPct val="0"/>
              </a:spcBef>
              <a:spcAft>
                <a:spcPts val="400"/>
              </a:spcAft>
            </a:pPr>
            <a:r>
              <a:rPr lang="nl-NL" sz="3200" b="1" kern="1200" cap="all" dirty="0">
                <a:solidFill>
                  <a:srgbClr val="F9465F"/>
                </a:solidFill>
                <a:latin typeface="+mj-lt"/>
                <a:ea typeface="+mj-ea"/>
                <a:cs typeface="+mj-cs"/>
              </a:rPr>
              <a:t>over het gebruik van AI op het werk</a:t>
            </a:r>
          </a:p>
        </p:txBody>
      </p:sp>
      <p:sp>
        <p:nvSpPr>
          <p:cNvPr id="2" name="Tekstvak 1">
            <a:extLst>
              <a:ext uri="{FF2B5EF4-FFF2-40B4-BE49-F238E27FC236}">
                <a16:creationId xmlns:a16="http://schemas.microsoft.com/office/drawing/2014/main" id="{09CC2B4F-A689-A5EB-916C-15EBB797D2D0}"/>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899A859D-CB1A-66A5-61D7-B9A39CF88F7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spTree>
    <p:extLst>
      <p:ext uri="{BB962C8B-B14F-4D97-AF65-F5344CB8AC3E}">
        <p14:creationId xmlns:p14="http://schemas.microsoft.com/office/powerpoint/2010/main" val="3824505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747CDB-54F1-3526-2B07-8F0338147462}"/>
            </a:ext>
          </a:extLst>
        </p:cNvPr>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7AE8F262-92C1-5071-C06E-2C2C88CB5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11">
            <a:extLst>
              <a:ext uri="{FF2B5EF4-FFF2-40B4-BE49-F238E27FC236}">
                <a16:creationId xmlns:a16="http://schemas.microsoft.com/office/drawing/2014/main" id="{2149F938-5AF8-3C12-A656-082DE12DA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A46A108E-7F67-BF8B-C89D-21BDA1434C28}"/>
              </a:ext>
            </a:extLst>
          </p:cNvPr>
          <p:cNvSpPr txBox="1"/>
          <p:nvPr/>
        </p:nvSpPr>
        <p:spPr>
          <a:xfrm>
            <a:off x="828675" y="494414"/>
            <a:ext cx="10534650" cy="817403"/>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2300" b="1" kern="1200" cap="all" dirty="0">
              <a:solidFill>
                <a:schemeClr val="tx1"/>
              </a:solidFill>
              <a:latin typeface="+mj-lt"/>
              <a:ea typeface="+mj-ea"/>
              <a:cs typeface="+mj-cs"/>
            </a:endParaRPr>
          </a:p>
        </p:txBody>
      </p:sp>
      <p:sp>
        <p:nvSpPr>
          <p:cNvPr id="2" name="Tekstvak 1">
            <a:extLst>
              <a:ext uri="{FF2B5EF4-FFF2-40B4-BE49-F238E27FC236}">
                <a16:creationId xmlns:a16="http://schemas.microsoft.com/office/drawing/2014/main" id="{6FADA3DF-1821-3EC0-79F8-0A64728204BA}"/>
              </a:ext>
            </a:extLst>
          </p:cNvPr>
          <p:cNvSpPr txBox="1"/>
          <p:nvPr/>
        </p:nvSpPr>
        <p:spPr>
          <a:xfrm>
            <a:off x="-2" y="393614"/>
            <a:ext cx="12192001" cy="817403"/>
          </a:xfrm>
          <a:prstGeom prst="rect">
            <a:avLst/>
          </a:prstGeom>
        </p:spPr>
        <p:txBody>
          <a:bodyPr vert="horz" lIns="91440" tIns="45720" rIns="91440" bIns="45720" rtlCol="0" anchor="b">
            <a:normAutofit fontScale="92500" lnSpcReduction="20000"/>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Wat zijn momenteel de grootste AI-gerelateerde </a:t>
            </a:r>
          </a:p>
          <a:p>
            <a:pPr algn="ctr">
              <a:lnSpc>
                <a:spcPct val="90000"/>
              </a:lnSpc>
              <a:spcBef>
                <a:spcPct val="0"/>
              </a:spcBef>
              <a:spcAft>
                <a:spcPts val="400"/>
              </a:spcAft>
            </a:pPr>
            <a:r>
              <a:rPr lang="nl-NL" sz="3200" b="1" kern="1200" cap="all" dirty="0">
                <a:solidFill>
                  <a:srgbClr val="F9465F"/>
                </a:solidFill>
                <a:latin typeface="+mj-lt"/>
                <a:ea typeface="+mj-ea"/>
                <a:cs typeface="+mj-cs"/>
              </a:rPr>
              <a:t>uitdagingen voor Jouw organisatie?</a:t>
            </a:r>
          </a:p>
        </p:txBody>
      </p:sp>
      <p:sp>
        <p:nvSpPr>
          <p:cNvPr id="3" name="Tekstvak 2">
            <a:extLst>
              <a:ext uri="{FF2B5EF4-FFF2-40B4-BE49-F238E27FC236}">
                <a16:creationId xmlns:a16="http://schemas.microsoft.com/office/drawing/2014/main" id="{D6D4A7F4-A3DE-917F-F22C-24768AA7BC55}"/>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4" name="Afbeelding 3" descr="Federatie&#10;&#10;Door AI gegenereerde inhoud is mogelijk onjuist.">
            <a:extLst>
              <a:ext uri="{FF2B5EF4-FFF2-40B4-BE49-F238E27FC236}">
                <a16:creationId xmlns:a16="http://schemas.microsoft.com/office/drawing/2014/main" id="{02FC009E-1872-29B7-3262-DE5FBF5DB92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sp>
        <p:nvSpPr>
          <p:cNvPr id="6" name="Tekstvak 5">
            <a:extLst>
              <a:ext uri="{FF2B5EF4-FFF2-40B4-BE49-F238E27FC236}">
                <a16:creationId xmlns:a16="http://schemas.microsoft.com/office/drawing/2014/main" id="{32181D65-36D0-2D27-7BC3-D2CC50F2375A}"/>
              </a:ext>
            </a:extLst>
          </p:cNvPr>
          <p:cNvSpPr txBox="1"/>
          <p:nvPr/>
        </p:nvSpPr>
        <p:spPr>
          <a:xfrm>
            <a:off x="1173600" y="1632841"/>
            <a:ext cx="10108800" cy="5047536"/>
          </a:xfrm>
          <a:prstGeom prst="rect">
            <a:avLst/>
          </a:prstGeom>
          <a:noFill/>
        </p:spPr>
        <p:txBody>
          <a:bodyPr wrap="square">
            <a:spAutoFit/>
          </a:bodyPr>
          <a:lstStyle/>
          <a:p>
            <a:endParaRPr lang="nl-NL" sz="1600" dirty="0"/>
          </a:p>
          <a:p>
            <a:endParaRPr lang="nl-NL" sz="1600" dirty="0"/>
          </a:p>
          <a:p>
            <a:endParaRPr lang="nl-NL" sz="1600" dirty="0"/>
          </a:p>
          <a:p>
            <a:r>
              <a:rPr lang="nl-NL" sz="1600" dirty="0"/>
              <a:t>Uit een analyse van de open antwoorden komen met name de volgende aandachtspunten naar voren:</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Auteursrecht en bescherming van makers en content</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Zichtbaarheid van de menselijke bijdrage in werk en manuscripten</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Betrouwbaarheid en foutgevoeligheid van AI-output</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Privacy, databeveiliging en bescherming van eigen informatie</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Gebruik van AI door auteurs en controle op AI-gegenereerde manuscripten</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Verschillen in kennisniveau en ongelijk speelveld binnen organisaties</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Behoefte aan beleid, duidelijke afspraken en praktische richtlijnen</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Vragen rond implementatie: hoe AI veilig en effectief in te bedden in workflow</a:t>
            </a:r>
          </a:p>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Balans tussen kansen van AI en juridische, ethische en organisatorische consequenties</a:t>
            </a:r>
          </a:p>
          <a:p>
            <a:pPr marL="285750" indent="-285750">
              <a:buClr>
                <a:srgbClr val="F9465F"/>
              </a:buClr>
              <a:buFont typeface="Arial" panose="020B0604020202020204" pitchFamily="34" charset="0"/>
              <a:buChar char="•"/>
            </a:pPr>
            <a:endParaRPr lang="nl-NL" sz="800" dirty="0">
              <a:ea typeface="Calibri" panose="020F0502020204030204" pitchFamily="34" charset="0"/>
              <a:cs typeface="Calibri" panose="020F0502020204030204" pitchFamily="34" charset="0"/>
            </a:endParaRPr>
          </a:p>
          <a:p>
            <a:r>
              <a:rPr lang="nl-NL" sz="1600" dirty="0"/>
              <a:t>De geïdentificeerde uitdagingen kunnen worden onderverdeeld in drie samenhangende thema’s:</a:t>
            </a:r>
          </a:p>
          <a:p>
            <a:pPr marL="342900" indent="-342900">
              <a:buClr>
                <a:srgbClr val="F9465F"/>
              </a:buClr>
              <a:buFont typeface="+mj-lt"/>
              <a:buAutoNum type="arabicPeriod"/>
            </a:pPr>
            <a:r>
              <a:rPr lang="nl-NL" sz="1600" b="1" dirty="0">
                <a:ea typeface="Calibri" panose="020F0502020204030204" pitchFamily="34" charset="0"/>
                <a:cs typeface="Calibri" panose="020F0502020204030204" pitchFamily="34" charset="0"/>
              </a:rPr>
              <a:t>Bescherming en rechten </a:t>
            </a:r>
            <a:r>
              <a:rPr lang="nl-NL" sz="1600" dirty="0">
                <a:ea typeface="Calibri" panose="020F0502020204030204" pitchFamily="34" charset="0"/>
                <a:cs typeface="Calibri" panose="020F0502020204030204" pitchFamily="34" charset="0"/>
              </a:rPr>
              <a:t>(auteursrecht, privacy en beveiliging)</a:t>
            </a:r>
          </a:p>
          <a:p>
            <a:pPr marL="342900" indent="-342900">
              <a:buClr>
                <a:srgbClr val="F9465F"/>
              </a:buClr>
              <a:buFont typeface="+mj-lt"/>
              <a:buAutoNum type="arabicPeriod"/>
            </a:pPr>
            <a:r>
              <a:rPr lang="nl-NL" sz="1600" b="1" dirty="0">
                <a:ea typeface="Calibri" panose="020F0502020204030204" pitchFamily="34" charset="0"/>
                <a:cs typeface="Calibri" panose="020F0502020204030204" pitchFamily="34" charset="0"/>
              </a:rPr>
              <a:t>Betrouwbaarheid en kwaliteit </a:t>
            </a:r>
            <a:r>
              <a:rPr lang="nl-NL" sz="1600" dirty="0">
                <a:ea typeface="Calibri" panose="020F0502020204030204" pitchFamily="34" charset="0"/>
                <a:cs typeface="Calibri" panose="020F0502020204030204" pitchFamily="34" charset="0"/>
              </a:rPr>
              <a:t>(correctheid, menselijke waarde en controle) </a:t>
            </a:r>
          </a:p>
          <a:p>
            <a:pPr marL="342900" indent="-342900">
              <a:buClr>
                <a:srgbClr val="F9465F"/>
              </a:buClr>
              <a:buFont typeface="+mj-lt"/>
              <a:buAutoNum type="arabicPeriod"/>
            </a:pPr>
            <a:r>
              <a:rPr lang="nl-NL" sz="1600" b="1" dirty="0">
                <a:ea typeface="Calibri" panose="020F0502020204030204" pitchFamily="34" charset="0"/>
                <a:cs typeface="Calibri" panose="020F0502020204030204" pitchFamily="34" charset="0"/>
              </a:rPr>
              <a:t>Interne organisatie en implementatie </a:t>
            </a:r>
            <a:r>
              <a:rPr lang="nl-NL" sz="1600" dirty="0">
                <a:ea typeface="Calibri" panose="020F0502020204030204" pitchFamily="34" charset="0"/>
                <a:cs typeface="Calibri" panose="020F0502020204030204" pitchFamily="34" charset="0"/>
              </a:rPr>
              <a:t>(beleid, kennisniveau en gezamenlijke werkwijze)</a:t>
            </a:r>
          </a:p>
          <a:p>
            <a:pPr marL="285750" indent="-285750">
              <a:buClr>
                <a:srgbClr val="F9465F"/>
              </a:buClr>
              <a:buFont typeface="Arial" panose="020B0604020202020204" pitchFamily="34" charset="0"/>
              <a:buChar char="•"/>
            </a:pPr>
            <a:endParaRPr lang="nl-NL" sz="1600" dirty="0">
              <a:ea typeface="Calibri" panose="020F0502020204030204" pitchFamily="34" charset="0"/>
              <a:cs typeface="Calibri" panose="020F0502020204030204" pitchFamily="34" charset="0"/>
            </a:endParaRPr>
          </a:p>
          <a:p>
            <a:endParaRPr lang="nl-NL" dirty="0"/>
          </a:p>
        </p:txBody>
      </p:sp>
    </p:spTree>
    <p:extLst>
      <p:ext uri="{BB962C8B-B14F-4D97-AF65-F5344CB8AC3E}">
        <p14:creationId xmlns:p14="http://schemas.microsoft.com/office/powerpoint/2010/main" val="1667150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74A0BE-38FE-5C18-AFB6-E219484938C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234A386-2511-7D06-CB5E-9D4687FDC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5FA7E5C7-485F-518B-E9EC-751D171BCE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 name="Afbeelding 1" descr="Federatie&#10;&#10;Door AI gegenereerde inhoud is mogelijk onjuist.">
            <a:extLst>
              <a:ext uri="{FF2B5EF4-FFF2-40B4-BE49-F238E27FC236}">
                <a16:creationId xmlns:a16="http://schemas.microsoft.com/office/drawing/2014/main" id="{5D5A8AED-24D5-11C0-63AE-897210D1BB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3" name="Afbeelding 2" descr="Federatie&#10;&#10;Door AI gegenereerde inhoud is mogelijk onjuist.">
            <a:extLst>
              <a:ext uri="{FF2B5EF4-FFF2-40B4-BE49-F238E27FC236}">
                <a16:creationId xmlns:a16="http://schemas.microsoft.com/office/drawing/2014/main" id="{0103BC72-6184-8601-C057-36C39324A5B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7654"/>
            <a:ext cx="1331938" cy="970346"/>
          </a:xfrm>
          <a:prstGeom prst="rect">
            <a:avLst/>
          </a:prstGeom>
          <a:noFill/>
          <a:ln>
            <a:noFill/>
          </a:ln>
        </p:spPr>
      </p:pic>
      <p:sp>
        <p:nvSpPr>
          <p:cNvPr id="8" name="Tekstvak 7">
            <a:extLst>
              <a:ext uri="{FF2B5EF4-FFF2-40B4-BE49-F238E27FC236}">
                <a16:creationId xmlns:a16="http://schemas.microsoft.com/office/drawing/2014/main" id="{DF8D43A4-2554-39D4-2F5B-0D0643293259}"/>
              </a:ext>
            </a:extLst>
          </p:cNvPr>
          <p:cNvSpPr txBox="1"/>
          <p:nvPr/>
        </p:nvSpPr>
        <p:spPr>
          <a:xfrm>
            <a:off x="1173600" y="891241"/>
            <a:ext cx="10108800" cy="1569660"/>
          </a:xfrm>
          <a:prstGeom prst="rect">
            <a:avLst/>
          </a:prstGeom>
          <a:noFill/>
        </p:spPr>
        <p:txBody>
          <a:bodyPr wrap="square">
            <a:spAutoFit/>
          </a:bodyPr>
          <a:lstStyle/>
          <a:p>
            <a:endParaRPr lang="nl-NL" sz="1600" dirty="0"/>
          </a:p>
          <a:p>
            <a:endParaRPr lang="nl-NL" sz="1600" dirty="0"/>
          </a:p>
          <a:p>
            <a:endParaRPr lang="nl-NL" sz="1600" dirty="0"/>
          </a:p>
          <a:p>
            <a:pPr algn="ctr"/>
            <a:r>
              <a:rPr lang="nl-NL" sz="4800" b="1" dirty="0">
                <a:solidFill>
                  <a:srgbClr val="F9465F"/>
                </a:solidFill>
              </a:rPr>
              <a:t>BIJLAGEN</a:t>
            </a:r>
          </a:p>
        </p:txBody>
      </p:sp>
    </p:spTree>
    <p:extLst>
      <p:ext uri="{BB962C8B-B14F-4D97-AF65-F5344CB8AC3E}">
        <p14:creationId xmlns:p14="http://schemas.microsoft.com/office/powerpoint/2010/main" val="4091090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A36FF5-F2A3-A269-8F20-BA4607EF43A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6E85B02-61CD-C988-05F9-197F67CDBA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27E1DA1C-77C8-6F48-2FC7-F35CE8265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 name="Afbeelding 1" descr="Federatie&#10;&#10;Door AI gegenereerde inhoud is mogelijk onjuist.">
            <a:extLst>
              <a:ext uri="{FF2B5EF4-FFF2-40B4-BE49-F238E27FC236}">
                <a16:creationId xmlns:a16="http://schemas.microsoft.com/office/drawing/2014/main" id="{B824F59F-DB6A-018E-EDF4-5ABE9E8D7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sp>
        <p:nvSpPr>
          <p:cNvPr id="3" name="Tekstvak 2">
            <a:extLst>
              <a:ext uri="{FF2B5EF4-FFF2-40B4-BE49-F238E27FC236}">
                <a16:creationId xmlns:a16="http://schemas.microsoft.com/office/drawing/2014/main" id="{3DF5707C-1136-962C-2C89-B325828DB165}"/>
              </a:ext>
            </a:extLst>
          </p:cNvPr>
          <p:cNvSpPr txBox="1"/>
          <p:nvPr/>
        </p:nvSpPr>
        <p:spPr>
          <a:xfrm>
            <a:off x="1173600" y="1632841"/>
            <a:ext cx="10339200" cy="4278094"/>
          </a:xfrm>
          <a:prstGeom prst="rect">
            <a:avLst/>
          </a:prstGeom>
          <a:noFill/>
        </p:spPr>
        <p:txBody>
          <a:bodyPr wrap="square">
            <a:spAutoFit/>
          </a:bodyPr>
          <a:lstStyle/>
          <a:p>
            <a:endParaRPr lang="nl-NL" sz="1600" dirty="0"/>
          </a:p>
          <a:p>
            <a:endParaRPr lang="nl-NL" sz="1600" dirty="0"/>
          </a:p>
          <a:p>
            <a:endParaRPr lang="nl-NL" sz="1600" dirty="0"/>
          </a:p>
          <a:p>
            <a:r>
              <a:rPr lang="nl-NL" sz="1600" dirty="0">
                <a:solidFill>
                  <a:srgbClr val="F9465F"/>
                </a:solidFill>
                <a:hlinkClick r:id="rId3">
                  <a:extLst>
                    <a:ext uri="{A12FA001-AC4F-418D-AE19-62706E023703}">
                      <ahyp:hlinkClr xmlns:ahyp="http://schemas.microsoft.com/office/drawing/2018/hyperlinkcolor" val="tx"/>
                    </a:ext>
                  </a:extLst>
                </a:hlinkClick>
              </a:rPr>
              <a:t>De Mediafederatie</a:t>
            </a:r>
            <a:r>
              <a:rPr lang="nl-NL" sz="1600" dirty="0"/>
              <a:t> is de vereniging van brancheorganisaties voor uitgeverij- en mediabedrijven in Nederland en heeft ten doel het maatschappelijke en economische belang en het innovatieve karakter van de sector uit te dragen. In de belangenbehartiging richt de Mediafederatie zich op door de aangesloten brancheorganisaties (GAU, MMA en MEVW) gedeelde thema’s. </a:t>
            </a:r>
          </a:p>
          <a:p>
            <a:endParaRPr lang="nl-NL" sz="800" dirty="0"/>
          </a:p>
          <a:p>
            <a:r>
              <a:rPr lang="nl-NL" sz="1600" dirty="0"/>
              <a:t>De </a:t>
            </a:r>
            <a:r>
              <a:rPr lang="nl-NL" sz="1600" dirty="0">
                <a:solidFill>
                  <a:srgbClr val="F9465F"/>
                </a:solidFill>
                <a:hlinkClick r:id="rId4">
                  <a:extLst>
                    <a:ext uri="{A12FA001-AC4F-418D-AE19-62706E023703}">
                      <ahyp:hlinkClr xmlns:ahyp="http://schemas.microsoft.com/office/drawing/2018/hyperlinkcolor" val="tx"/>
                    </a:ext>
                  </a:extLst>
                </a:hlinkClick>
              </a:rPr>
              <a:t>Mediafederatie Academy</a:t>
            </a:r>
            <a:r>
              <a:rPr lang="nl-NL" sz="1600" dirty="0"/>
              <a:t> is het opleidings- en ontwikkelplatform van de Mediafederatie. Ze ondersteunt lidbedrijven van de GAU, MMA en MEVW door te voorzien in specifieke online en fysieke events gericht op:</a:t>
            </a:r>
          </a:p>
          <a:p>
            <a:pPr marL="285750" indent="-285750" fontAlgn="base">
              <a:buClr>
                <a:srgbClr val="F9465F"/>
              </a:buClr>
              <a:buFont typeface="Arial" panose="020B0604020202020204" pitchFamily="34" charset="0"/>
              <a:buChar char="•"/>
            </a:pPr>
            <a:r>
              <a:rPr lang="nl-NL" sz="1600" dirty="0"/>
              <a:t>digitale </a:t>
            </a:r>
            <a:r>
              <a:rPr lang="nl-NL" sz="1600" dirty="0">
                <a:ea typeface="Calibri" panose="020F0502020204030204" pitchFamily="34" charset="0"/>
                <a:cs typeface="Calibri" panose="020F0502020204030204" pitchFamily="34" charset="0"/>
              </a:rPr>
              <a:t>transitie in de uitgeefmediasector;</a:t>
            </a:r>
          </a:p>
          <a:p>
            <a:pPr marL="285750" indent="-285750" fontAlgn="base">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versterking en professionalisering van de branche;</a:t>
            </a:r>
          </a:p>
          <a:p>
            <a:pPr marL="285750" indent="-285750" fontAlgn="base">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delen van kennis, trends, ontwikkelingen en ervaringen;</a:t>
            </a:r>
          </a:p>
          <a:p>
            <a:pPr marL="285750" indent="-285750" fontAlgn="base">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delen van de beste praktijkvoorbeelden;</a:t>
            </a:r>
          </a:p>
          <a:p>
            <a:pPr marL="285750" indent="-285750" fontAlgn="base">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netwerken en </a:t>
            </a:r>
            <a:r>
              <a:rPr lang="nl-NL" sz="1600" dirty="0"/>
              <a:t>talentontwikkeling.</a:t>
            </a:r>
          </a:p>
          <a:p>
            <a:pPr fontAlgn="base">
              <a:buClr>
                <a:srgbClr val="F9465F"/>
              </a:buClr>
            </a:pPr>
            <a:endParaRPr lang="nl-NL" sz="800" dirty="0"/>
          </a:p>
          <a:p>
            <a:pPr fontAlgn="base">
              <a:buClr>
                <a:srgbClr val="F9465F"/>
              </a:buClr>
            </a:pPr>
            <a:r>
              <a:rPr lang="nl-NL" sz="1600" dirty="0"/>
              <a:t>Een kleine greep uit het </a:t>
            </a:r>
            <a:r>
              <a:rPr lang="nl-NL" sz="1600" dirty="0">
                <a:solidFill>
                  <a:srgbClr val="F9465F"/>
                </a:solidFill>
                <a:hlinkClick r:id="rId5">
                  <a:extLst>
                    <a:ext uri="{A12FA001-AC4F-418D-AE19-62706E023703}">
                      <ahyp:hlinkClr xmlns:ahyp="http://schemas.microsoft.com/office/drawing/2018/hyperlinkcolor" val="tx"/>
                    </a:ext>
                  </a:extLst>
                </a:hlinkClick>
              </a:rPr>
              <a:t>programma 2026</a:t>
            </a:r>
            <a:r>
              <a:rPr lang="nl-NL" sz="1600" dirty="0"/>
              <a:t>: </a:t>
            </a:r>
            <a:r>
              <a:rPr lang="nl-NL" sz="1600" i="1" dirty="0"/>
              <a:t>Auteursrecht</a:t>
            </a:r>
            <a:r>
              <a:rPr lang="nl-NL" sz="1600" dirty="0"/>
              <a:t>, </a:t>
            </a:r>
            <a:r>
              <a:rPr lang="nl-NL" sz="1600" i="1" dirty="0"/>
              <a:t>AI voor werkprocessen</a:t>
            </a:r>
            <a:r>
              <a:rPr lang="nl-NL" sz="1600" dirty="0"/>
              <a:t>, </a:t>
            </a:r>
            <a:r>
              <a:rPr lang="nl-NL" sz="1600" i="1" dirty="0"/>
              <a:t>Listbuilding</a:t>
            </a:r>
            <a:r>
              <a:rPr lang="nl-NL" sz="1600" dirty="0"/>
              <a:t>, </a:t>
            </a:r>
            <a:r>
              <a:rPr lang="nl-NL" sz="1600" i="1" dirty="0"/>
              <a:t>Uitlegvideo’s maken met AI</a:t>
            </a:r>
            <a:r>
              <a:rPr lang="nl-NL" sz="1600" dirty="0"/>
              <a:t>, </a:t>
            </a:r>
            <a:r>
              <a:rPr lang="nl-NL" sz="1600" i="1" dirty="0"/>
              <a:t>Neurocopywriting</a:t>
            </a:r>
            <a:r>
              <a:rPr lang="nl-NL" sz="1600" dirty="0"/>
              <a:t>, </a:t>
            </a:r>
            <a:r>
              <a:rPr lang="nl-NL" sz="1600" i="1" dirty="0"/>
              <a:t>AI agents </a:t>
            </a:r>
            <a:r>
              <a:rPr lang="nl-NL" sz="1600" dirty="0"/>
              <a:t>en </a:t>
            </a:r>
            <a:r>
              <a:rPr lang="nl-NL" sz="1600" i="1" dirty="0"/>
              <a:t>Duurzame materialen</a:t>
            </a:r>
            <a:r>
              <a:rPr lang="nl-NL" sz="1600" dirty="0"/>
              <a:t>.</a:t>
            </a:r>
          </a:p>
        </p:txBody>
      </p:sp>
      <p:sp>
        <p:nvSpPr>
          <p:cNvPr id="4" name="Tekstvak 3">
            <a:extLst>
              <a:ext uri="{FF2B5EF4-FFF2-40B4-BE49-F238E27FC236}">
                <a16:creationId xmlns:a16="http://schemas.microsoft.com/office/drawing/2014/main" id="{BC0A9CF7-60ED-CD33-1084-D102FB1F7F83}"/>
              </a:ext>
            </a:extLst>
          </p:cNvPr>
          <p:cNvSpPr txBox="1"/>
          <p:nvPr/>
        </p:nvSpPr>
        <p:spPr>
          <a:xfrm>
            <a:off x="-2" y="3936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De mediafederatie</a:t>
            </a:r>
          </a:p>
        </p:txBody>
      </p:sp>
      <p:sp>
        <p:nvSpPr>
          <p:cNvPr id="5" name="Tekstvak 4">
            <a:extLst>
              <a:ext uri="{FF2B5EF4-FFF2-40B4-BE49-F238E27FC236}">
                <a16:creationId xmlns:a16="http://schemas.microsoft.com/office/drawing/2014/main" id="{949E768A-1B4E-12E5-35EE-3F31C792D46E}"/>
              </a:ext>
            </a:extLst>
          </p:cNvPr>
          <p:cNvSpPr txBox="1"/>
          <p:nvPr/>
        </p:nvSpPr>
        <p:spPr>
          <a:xfrm>
            <a:off x="9907200" y="6274383"/>
            <a:ext cx="1643720" cy="276999"/>
          </a:xfrm>
          <a:prstGeom prst="rect">
            <a:avLst/>
          </a:prstGeom>
          <a:noFill/>
        </p:spPr>
        <p:txBody>
          <a:bodyPr wrap="none" rtlCol="0">
            <a:spAutoFit/>
          </a:bodyPr>
          <a:lstStyle/>
          <a:p>
            <a:r>
              <a:rPr lang="nl-NL" sz="1200" i="1" dirty="0">
                <a:solidFill>
                  <a:srgbClr val="F9465F"/>
                </a:solidFill>
                <a:hlinkClick r:id="rId6" action="ppaction://hlinksldjump">
                  <a:extLst>
                    <a:ext uri="{A12FA001-AC4F-418D-AE19-62706E023703}">
                      <ahyp:hlinkClr xmlns:ahyp="http://schemas.microsoft.com/office/drawing/2018/hyperlinkcolor" val="tx"/>
                    </a:ext>
                  </a:extLst>
                </a:hlinkClick>
              </a:rPr>
              <a:t>&gt; terug naar ‘Inleiding</a:t>
            </a:r>
            <a:r>
              <a:rPr lang="nl-NL" sz="1200" i="1" dirty="0">
                <a:solidFill>
                  <a:srgbClr val="F9465F"/>
                </a:solidFill>
              </a:rPr>
              <a:t>’</a:t>
            </a:r>
          </a:p>
        </p:txBody>
      </p:sp>
    </p:spTree>
    <p:extLst>
      <p:ext uri="{BB962C8B-B14F-4D97-AF65-F5344CB8AC3E}">
        <p14:creationId xmlns:p14="http://schemas.microsoft.com/office/powerpoint/2010/main" val="2823529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14C753-6130-1998-5AC6-ED405B5BAAE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0EA0F8-25DF-60FF-8170-B04325B7E7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E42463B-8986-8B0E-9BC3-8D9A9432C3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A97051B7-C5B3-FB4C-53B4-CE30AE9B642F}"/>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dirty="0">
                <a:solidFill>
                  <a:srgbClr val="F9465F"/>
                </a:solidFill>
                <a:latin typeface="+mj-lt"/>
                <a:ea typeface="+mj-ea"/>
                <a:cs typeface="+mj-cs"/>
              </a:rPr>
              <a:t>FUNCTIEGROEPEN</a:t>
            </a:r>
            <a:endParaRPr lang="en-US" sz="3200" b="1" kern="1200" dirty="0">
              <a:solidFill>
                <a:srgbClr val="F9465F"/>
              </a:solidFill>
              <a:latin typeface="+mj-lt"/>
              <a:ea typeface="+mj-ea"/>
              <a:cs typeface="+mj-cs"/>
            </a:endParaRPr>
          </a:p>
        </p:txBody>
      </p:sp>
      <p:sp>
        <p:nvSpPr>
          <p:cNvPr id="7" name="Tekstvak 6">
            <a:extLst>
              <a:ext uri="{FF2B5EF4-FFF2-40B4-BE49-F238E27FC236}">
                <a16:creationId xmlns:a16="http://schemas.microsoft.com/office/drawing/2014/main" id="{87CD1981-60F8-3E29-B58D-A53F9C6C2794}"/>
              </a:ext>
            </a:extLst>
          </p:cNvPr>
          <p:cNvSpPr txBox="1"/>
          <p:nvPr/>
        </p:nvSpPr>
        <p:spPr>
          <a:xfrm>
            <a:off x="9907200" y="6274383"/>
            <a:ext cx="2042097" cy="276999"/>
          </a:xfrm>
          <a:prstGeom prst="rect">
            <a:avLst/>
          </a:prstGeom>
          <a:noFill/>
        </p:spPr>
        <p:txBody>
          <a:bodyPr wrap="none" rtlCol="0">
            <a:spAutoFit/>
          </a:bodyPr>
          <a:lstStyle/>
          <a:p>
            <a:r>
              <a:rPr lang="nl-NL" sz="1200" i="1" dirty="0">
                <a:solidFill>
                  <a:srgbClr val="F9465F"/>
                </a:solidFill>
                <a:hlinkClick r:id="rId2" action="ppaction://hlinksldjump">
                  <a:extLst>
                    <a:ext uri="{A12FA001-AC4F-418D-AE19-62706E023703}">
                      <ahyp:hlinkClr xmlns:ahyp="http://schemas.microsoft.com/office/drawing/2018/hyperlinkcolor" val="tx"/>
                    </a:ext>
                  </a:extLst>
                </a:hlinkClick>
              </a:rPr>
              <a:t>&gt; terug naar ‘Respondenten</a:t>
            </a:r>
            <a:r>
              <a:rPr lang="nl-NL" sz="1200" i="1" dirty="0">
                <a:solidFill>
                  <a:srgbClr val="F9465F"/>
                </a:solidFill>
              </a:rPr>
              <a:t>’</a:t>
            </a:r>
          </a:p>
        </p:txBody>
      </p:sp>
      <p:pic>
        <p:nvPicPr>
          <p:cNvPr id="2" name="Afbeelding 1" descr="Federatie&#10;&#10;Door AI gegenereerde inhoud is mogelijk onjuist.">
            <a:extLst>
              <a:ext uri="{FF2B5EF4-FFF2-40B4-BE49-F238E27FC236}">
                <a16:creationId xmlns:a16="http://schemas.microsoft.com/office/drawing/2014/main" id="{74D26864-65D5-5C42-91A5-F6E60A637B1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sp>
        <p:nvSpPr>
          <p:cNvPr id="6" name="Tekstvak 5">
            <a:extLst>
              <a:ext uri="{FF2B5EF4-FFF2-40B4-BE49-F238E27FC236}">
                <a16:creationId xmlns:a16="http://schemas.microsoft.com/office/drawing/2014/main" id="{17146127-9AAF-DC13-2ECB-B830179F483F}"/>
              </a:ext>
            </a:extLst>
          </p:cNvPr>
          <p:cNvSpPr txBox="1"/>
          <p:nvPr/>
        </p:nvSpPr>
        <p:spPr>
          <a:xfrm>
            <a:off x="1173600" y="1632841"/>
            <a:ext cx="9928800" cy="3693319"/>
          </a:xfrm>
          <a:prstGeom prst="rect">
            <a:avLst/>
          </a:prstGeom>
          <a:noFill/>
        </p:spPr>
        <p:txBody>
          <a:bodyPr wrap="square">
            <a:spAutoFit/>
          </a:bodyPr>
          <a:lstStyle/>
          <a:p>
            <a:pPr marL="171450" lvl="0" indent="-171450">
              <a:buFont typeface="Arial" panose="020B0604020202020204" pitchFamily="34" charset="0"/>
              <a:buChar char="•"/>
            </a:pPr>
            <a:endParaRPr lang="nl-NL" sz="1600" dirty="0">
              <a:latin typeface="Aptos" panose="020B0004020202020204" pitchFamily="34" charset="0"/>
              <a:ea typeface="Calibri" panose="020F0502020204030204" pitchFamily="34" charset="0"/>
              <a:cs typeface="Calibri" panose="020F0502020204030204" pitchFamily="34" charset="0"/>
            </a:endParaRPr>
          </a:p>
          <a:p>
            <a:pPr marL="171450" lvl="0" indent="-171450">
              <a:buFont typeface="Arial" panose="020B0604020202020204" pitchFamily="34" charset="0"/>
              <a:buChar char="•"/>
            </a:pPr>
            <a:endParaRPr lang="nl-NL" sz="1600" dirty="0">
              <a:latin typeface="Aptos" panose="020B0004020202020204" pitchFamily="34" charset="0"/>
              <a:ea typeface="Calibri" panose="020F0502020204030204" pitchFamily="34" charset="0"/>
              <a:cs typeface="Calibri" panose="020F0502020204030204" pitchFamily="34" charset="0"/>
            </a:endParaRPr>
          </a:p>
          <a:p>
            <a:pPr marL="171450" lvl="0" indent="-171450">
              <a:buFont typeface="Arial" panose="020B0604020202020204" pitchFamily="34" charset="0"/>
              <a:buChar char="•"/>
            </a:pPr>
            <a:endParaRPr lang="nl-NL" sz="1600" dirty="0">
              <a:latin typeface="Aptos" panose="020B0004020202020204" pitchFamily="34" charset="0"/>
              <a:ea typeface="Calibri" panose="020F0502020204030204" pitchFamily="34" charset="0"/>
              <a:cs typeface="Calibri" panose="020F0502020204030204" pitchFamily="34" charset="0"/>
            </a:endParaRPr>
          </a:p>
          <a:p>
            <a:pPr marL="285750" lvl="0" indent="-285750">
              <a:spcBef>
                <a:spcPts val="600"/>
              </a:spcBef>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Directie/Management (bijv. uitgeefmanager, uitgever, directeur, hoofdredacteur, </a:t>
            </a:r>
            <a:r>
              <a:rPr lang="nl-NL" sz="1600" dirty="0" err="1">
                <a:ea typeface="Calibri" panose="020F0502020204030204" pitchFamily="34" charset="0"/>
                <a:cs typeface="Calibri" panose="020F0502020204030204" pitchFamily="34" charset="0"/>
              </a:rPr>
              <a:t>MT-lid</a:t>
            </a:r>
            <a:r>
              <a:rPr lang="nl-NL" sz="1600" dirty="0">
                <a:ea typeface="Calibri" panose="020F0502020204030204" pitchFamily="34" charset="0"/>
                <a:cs typeface="Calibri" panose="020F0502020204030204" pitchFamily="34" charset="0"/>
              </a:rPr>
              <a:t>)</a:t>
            </a:r>
            <a:endParaRPr lang="en-US" sz="1600" dirty="0">
              <a:ea typeface="Calibri" panose="020F0502020204030204" pitchFamily="34" charset="0"/>
              <a:cs typeface="Calibri" panose="020F0502020204030204" pitchFamily="34" charset="0"/>
            </a:endParaRPr>
          </a:p>
          <a:p>
            <a:pPr marL="285750" lvl="0" indent="-285750">
              <a:spcBef>
                <a:spcPts val="600"/>
              </a:spcBef>
              <a:buClr>
                <a:srgbClr val="F9465F"/>
              </a:buClr>
              <a:buFont typeface="Arial" panose="020B0604020202020204" pitchFamily="34" charset="0"/>
              <a:buChar char="•"/>
            </a:pPr>
            <a:r>
              <a:rPr lang="en-US" sz="1600" dirty="0">
                <a:ea typeface="Calibri" panose="020F0502020204030204" pitchFamily="34" charset="0"/>
                <a:cs typeface="Calibri" panose="020F0502020204030204" pitchFamily="34" charset="0"/>
              </a:rPr>
              <a:t>Marketing/Communicatie (bijv. marketeer, communicatiespecialist, growth marketeer)</a:t>
            </a:r>
          </a:p>
          <a:p>
            <a:pPr marL="285750" lvl="0" indent="-285750">
              <a:spcBef>
                <a:spcPts val="600"/>
              </a:spcBef>
              <a:buClr>
                <a:srgbClr val="F9465F"/>
              </a:buClr>
              <a:buFont typeface="Arial" panose="020B0604020202020204" pitchFamily="34" charset="0"/>
              <a:buChar char="•"/>
            </a:pPr>
            <a:r>
              <a:rPr lang="en-US" sz="1600" dirty="0">
                <a:ea typeface="Calibri" panose="020F0502020204030204" pitchFamily="34" charset="0"/>
                <a:cs typeface="Calibri" panose="020F0502020204030204" pitchFamily="34" charset="0"/>
              </a:rPr>
              <a:t>Operations/Bedrijfsvoering (bijv. HR-adviseur, finance manager, operations manager)</a:t>
            </a:r>
          </a:p>
          <a:p>
            <a:pPr marL="285750" lvl="0" indent="-285750">
              <a:spcBef>
                <a:spcPts val="600"/>
              </a:spcBef>
              <a:buClr>
                <a:srgbClr val="F9465F"/>
              </a:buClr>
              <a:buFont typeface="Arial" panose="020B0604020202020204" pitchFamily="34" charset="0"/>
              <a:buChar char="•"/>
            </a:pPr>
            <a:r>
              <a:rPr lang="en-US" sz="1600" dirty="0">
                <a:ea typeface="Calibri" panose="020F0502020204030204" pitchFamily="34" charset="0"/>
                <a:cs typeface="Calibri" panose="020F0502020204030204" pitchFamily="34" charset="0"/>
              </a:rPr>
              <a:t>Product/Innovatie (bijv. product owner, productmanager, business developer)</a:t>
            </a:r>
            <a:endParaRPr lang="nl-NL" sz="1600" dirty="0">
              <a:ea typeface="Calibri" panose="020F0502020204030204" pitchFamily="34" charset="0"/>
              <a:cs typeface="Calibri" panose="020F0502020204030204" pitchFamily="34" charset="0"/>
            </a:endParaRPr>
          </a:p>
          <a:p>
            <a:pPr marL="285750" lvl="0" indent="-285750">
              <a:spcBef>
                <a:spcPts val="600"/>
              </a:spcBef>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Rechten/Contracten (bijv. contractbeheerder, bedrijfsjurist, rechtenmanager, privacy officer)</a:t>
            </a:r>
          </a:p>
          <a:p>
            <a:pPr marL="285750" lvl="0" indent="-285750">
              <a:spcBef>
                <a:spcPts val="600"/>
              </a:spcBef>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Redactie/Content (bijv. redacteur, eindredacteur, content </a:t>
            </a:r>
            <a:r>
              <a:rPr lang="nl-NL" sz="1600" dirty="0" err="1">
                <a:ea typeface="Calibri" panose="020F0502020204030204" pitchFamily="34" charset="0"/>
                <a:cs typeface="Calibri" panose="020F0502020204030204" pitchFamily="34" charset="0"/>
              </a:rPr>
              <a:t>creator</a:t>
            </a:r>
            <a:r>
              <a:rPr lang="nl-NL" sz="1600" dirty="0">
                <a:ea typeface="Calibri" panose="020F0502020204030204" pitchFamily="34" charset="0"/>
                <a:cs typeface="Calibri" panose="020F0502020204030204" pitchFamily="34" charset="0"/>
              </a:rPr>
              <a:t>/manager/coördinator)</a:t>
            </a:r>
            <a:endParaRPr lang="en-US" sz="1600" dirty="0">
              <a:ea typeface="Calibri" panose="020F0502020204030204" pitchFamily="34" charset="0"/>
              <a:cs typeface="Calibri" panose="020F0502020204030204" pitchFamily="34" charset="0"/>
            </a:endParaRPr>
          </a:p>
          <a:p>
            <a:pPr marL="285750" lvl="0" indent="-285750">
              <a:spcBef>
                <a:spcPts val="600"/>
              </a:spcBef>
              <a:buClr>
                <a:srgbClr val="F9465F"/>
              </a:buClr>
              <a:buFont typeface="Arial" panose="020B0604020202020204" pitchFamily="34" charset="0"/>
              <a:buChar char="•"/>
            </a:pPr>
            <a:r>
              <a:rPr lang="en-US" sz="1600" dirty="0">
                <a:ea typeface="Calibri" panose="020F0502020204030204" pitchFamily="34" charset="0"/>
                <a:cs typeface="Calibri" panose="020F0502020204030204" pitchFamily="34" charset="0"/>
              </a:rPr>
              <a:t>Sales/Commercie (bijv. accountmanager, salesmanager, partnershipmanager)</a:t>
            </a:r>
          </a:p>
          <a:p>
            <a:pPr marL="285750" lvl="0" indent="-285750">
              <a:spcBef>
                <a:spcPts val="600"/>
              </a:spcBef>
              <a:buClr>
                <a:srgbClr val="F9465F"/>
              </a:buClr>
              <a:buFont typeface="Arial" panose="020B0604020202020204" pitchFamily="34" charset="0"/>
              <a:buChar char="•"/>
            </a:pPr>
            <a:r>
              <a:rPr lang="en-US" sz="1600" dirty="0">
                <a:ea typeface="Calibri" panose="020F0502020204030204" pitchFamily="34" charset="0"/>
                <a:cs typeface="Calibri" panose="020F0502020204030204" pitchFamily="34" charset="0"/>
              </a:rPr>
              <a:t>Techniek/Data/IT (bijv. developer, data-analist, IT-/platformspecialist)</a:t>
            </a:r>
            <a:endParaRPr lang="nl-NL" sz="1600" dirty="0">
              <a:ea typeface="Calibri" panose="020F0502020204030204" pitchFamily="34" charset="0"/>
              <a:cs typeface="Calibri" panose="020F0502020204030204" pitchFamily="34" charset="0"/>
            </a:endParaRPr>
          </a:p>
          <a:p>
            <a:endParaRPr lang="nl-NL" dirty="0">
              <a:latin typeface="Aptos" panose="020B000402020202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24862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1B8FE86-0278-D0B2-2C03-8ACBD8BA1F8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C1068B68-010E-9878-ADEA-0409BA876BEE}"/>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kern="1200" dirty="0">
                <a:solidFill>
                  <a:srgbClr val="F9465F"/>
                </a:solidFill>
                <a:latin typeface="+mj-lt"/>
                <a:ea typeface="+mj-ea"/>
                <a:cs typeface="+mj-cs"/>
              </a:rPr>
              <a:t>INLEIDING</a:t>
            </a:r>
          </a:p>
        </p:txBody>
      </p:sp>
      <p:sp>
        <p:nvSpPr>
          <p:cNvPr id="8" name="Tekstvak 7">
            <a:extLst>
              <a:ext uri="{FF2B5EF4-FFF2-40B4-BE49-F238E27FC236}">
                <a16:creationId xmlns:a16="http://schemas.microsoft.com/office/drawing/2014/main" id="{94CFD2F9-75A3-158D-D6D3-AC71E1C70157}"/>
              </a:ext>
            </a:extLst>
          </p:cNvPr>
          <p:cNvSpPr txBox="1"/>
          <p:nvPr/>
        </p:nvSpPr>
        <p:spPr>
          <a:xfrm>
            <a:off x="1173600" y="1632841"/>
            <a:ext cx="9928800" cy="4555093"/>
          </a:xfrm>
          <a:prstGeom prst="rect">
            <a:avLst/>
          </a:prstGeom>
          <a:noFill/>
        </p:spPr>
        <p:txBody>
          <a:bodyPr wrap="square">
            <a:spAutoFit/>
          </a:bodyPr>
          <a:lstStyle/>
          <a:p>
            <a:endParaRPr lang="nl-NL" sz="1600" dirty="0">
              <a:ea typeface="Calibri" panose="020F0502020204030204" pitchFamily="34" charset="0"/>
              <a:cs typeface="Calibri" panose="020F0502020204030204" pitchFamily="34" charset="0"/>
            </a:endParaRPr>
          </a:p>
          <a:p>
            <a:endParaRPr lang="nl-NL" sz="1600" dirty="0">
              <a:ea typeface="Calibri" panose="020F0502020204030204" pitchFamily="34" charset="0"/>
              <a:cs typeface="Calibri" panose="020F0502020204030204" pitchFamily="34" charset="0"/>
            </a:endParaRPr>
          </a:p>
          <a:p>
            <a:endParaRPr lang="nl-NL" sz="1600" dirty="0">
              <a:ea typeface="Calibri" panose="020F0502020204030204" pitchFamily="34" charset="0"/>
              <a:cs typeface="Calibri" panose="020F0502020204030204" pitchFamily="34" charset="0"/>
            </a:endParaRPr>
          </a:p>
          <a:p>
            <a:r>
              <a:rPr lang="nl-NL" sz="1600" dirty="0">
                <a:ea typeface="Calibri" panose="020F0502020204030204" pitchFamily="34" charset="0"/>
                <a:cs typeface="Calibri" panose="020F0502020204030204" pitchFamily="34" charset="0"/>
              </a:rPr>
              <a:t>De </a:t>
            </a:r>
            <a:r>
              <a:rPr lang="nl-NL" sz="1600" b="1" dirty="0">
                <a:ea typeface="Calibri" panose="020F0502020204030204" pitchFamily="34" charset="0"/>
                <a:cs typeface="Calibri" panose="020F0502020204030204" pitchFamily="34" charset="0"/>
              </a:rPr>
              <a:t>AI Monitor 2026 in Media &amp; Publishing</a:t>
            </a:r>
            <a:r>
              <a:rPr lang="nl-NL" sz="1600" dirty="0">
                <a:ea typeface="Calibri" panose="020F0502020204030204" pitchFamily="34" charset="0"/>
                <a:cs typeface="Calibri" panose="020F0502020204030204" pitchFamily="34" charset="0"/>
              </a:rPr>
              <a:t> brengt in opdracht van </a:t>
            </a:r>
            <a:r>
              <a:rPr lang="nl-NL" sz="1600" dirty="0">
                <a:solidFill>
                  <a:srgbClr val="F9465F"/>
                </a:solidFill>
                <a:ea typeface="Calibri" panose="020F0502020204030204" pitchFamily="34" charset="0"/>
                <a:cs typeface="Calibri" panose="020F0502020204030204" pitchFamily="34" charset="0"/>
                <a:hlinkClick r:id="" action="ppaction://noaction">
                  <a:extLst>
                    <a:ext uri="{A12FA001-AC4F-418D-AE19-62706E023703}">
                      <ahyp:hlinkClr xmlns:ahyp="http://schemas.microsoft.com/office/drawing/2018/hyperlinkcolor" val="tx"/>
                    </a:ext>
                  </a:extLst>
                </a:hlinkClick>
              </a:rPr>
              <a:t>de Mediafederatie</a:t>
            </a:r>
            <a:r>
              <a:rPr lang="nl-NL" sz="1600" dirty="0">
                <a:solidFill>
                  <a:srgbClr val="F9465F"/>
                </a:solidFill>
                <a:ea typeface="Calibri" panose="020F0502020204030204" pitchFamily="34" charset="0"/>
                <a:cs typeface="Calibri" panose="020F0502020204030204" pitchFamily="34" charset="0"/>
              </a:rPr>
              <a:t> </a:t>
            </a:r>
            <a:r>
              <a:rPr lang="nl-NL" sz="1600" dirty="0">
                <a:ea typeface="Calibri" panose="020F0502020204030204" pitchFamily="34" charset="0"/>
                <a:cs typeface="Calibri" panose="020F0502020204030204" pitchFamily="34" charset="0"/>
              </a:rPr>
              <a:t>in kaart hoe de sector Artificial Intelligence (AI) toepast, welke resultaten dit oplevert en welke vraagstukken daarbij centraal staan. </a:t>
            </a:r>
          </a:p>
          <a:p>
            <a:endParaRPr lang="nl-NL" sz="800" dirty="0">
              <a:ea typeface="Calibri" panose="020F0502020204030204" pitchFamily="34" charset="0"/>
              <a:cs typeface="Calibri" panose="020F0502020204030204" pitchFamily="34" charset="0"/>
            </a:endParaRPr>
          </a:p>
          <a:p>
            <a:r>
              <a:rPr lang="nl-NL" sz="1600" dirty="0">
                <a:ea typeface="Calibri" panose="020F0502020204030204" pitchFamily="34" charset="0"/>
                <a:cs typeface="Calibri" panose="020F0502020204030204" pitchFamily="34" charset="0"/>
              </a:rPr>
              <a:t>In totaal hebben </a:t>
            </a:r>
            <a:r>
              <a:rPr lang="nl-NL" sz="1600" b="1" dirty="0">
                <a:ea typeface="Calibri" panose="020F0502020204030204" pitchFamily="34" charset="0"/>
                <a:cs typeface="Calibri" panose="020F0502020204030204" pitchFamily="34" charset="0"/>
              </a:rPr>
              <a:t>241 professionals </a:t>
            </a:r>
            <a:r>
              <a:rPr lang="nl-NL" sz="1600" dirty="0">
                <a:ea typeface="Calibri" panose="020F0502020204030204" pitchFamily="34" charset="0"/>
                <a:cs typeface="Calibri" panose="020F0502020204030204" pitchFamily="34" charset="0"/>
              </a:rPr>
              <a:t>deelgenomen, afkomstig van drie brancheorganisaties: </a:t>
            </a:r>
          </a:p>
          <a:p>
            <a:pPr marL="285750" indent="-285750">
              <a:buClr>
                <a:srgbClr val="F9465F"/>
              </a:buClr>
              <a:buFont typeface="Arial" panose="020B0604020202020204" pitchFamily="34" charset="0"/>
              <a:buChar char="•"/>
            </a:pPr>
            <a:endParaRPr lang="nl-NL" sz="1600" dirty="0">
              <a:ea typeface="Calibri" panose="020F0502020204030204" pitchFamily="34" charset="0"/>
              <a:cs typeface="Calibri" panose="020F0502020204030204" pitchFamily="34" charset="0"/>
            </a:endParaRPr>
          </a:p>
          <a:p>
            <a:pPr marL="285750" indent="-285750">
              <a:buClr>
                <a:srgbClr val="F9465F"/>
              </a:buClr>
              <a:buFont typeface="Arial" panose="020B0604020202020204" pitchFamily="34" charset="0"/>
              <a:buChar char="•"/>
            </a:pPr>
            <a:endParaRPr lang="nl-NL" sz="1600" dirty="0">
              <a:ea typeface="Calibri" panose="020F0502020204030204" pitchFamily="34" charset="0"/>
              <a:cs typeface="Calibri" panose="020F0502020204030204" pitchFamily="34" charset="0"/>
            </a:endParaRPr>
          </a:p>
          <a:p>
            <a:pPr marL="285750" indent="-285750">
              <a:buClr>
                <a:srgbClr val="F9465F"/>
              </a:buClr>
              <a:buFont typeface="Arial" panose="020B0604020202020204" pitchFamily="34" charset="0"/>
              <a:buChar char="•"/>
            </a:pPr>
            <a:endParaRPr lang="nl-NL" sz="1600" dirty="0">
              <a:ea typeface="Calibri" panose="020F0502020204030204" pitchFamily="34" charset="0"/>
              <a:cs typeface="Calibri" panose="020F0502020204030204" pitchFamily="34" charset="0"/>
            </a:endParaRPr>
          </a:p>
          <a:p>
            <a:pPr marL="285750" indent="-285750">
              <a:buClr>
                <a:srgbClr val="F9465F"/>
              </a:buClr>
              <a:buFont typeface="Arial" panose="020B0604020202020204" pitchFamily="34" charset="0"/>
              <a:buChar char="•"/>
            </a:pPr>
            <a:endParaRPr lang="nl-NL" sz="1600" dirty="0">
              <a:ea typeface="Calibri" panose="020F0502020204030204" pitchFamily="34" charset="0"/>
              <a:cs typeface="Calibri" panose="020F0502020204030204" pitchFamily="34" charset="0"/>
            </a:endParaRPr>
          </a:p>
          <a:p>
            <a:r>
              <a:rPr lang="nl-NL" sz="1600" dirty="0">
                <a:ea typeface="Calibri" panose="020F0502020204030204" pitchFamily="34" charset="0"/>
                <a:cs typeface="Calibri" panose="020F0502020204030204" pitchFamily="34" charset="0"/>
              </a:rPr>
              <a:t>De respondenten hebben een online vragenlijst ingevuld, bestaande uit negen gesloten vragen voor het verzamelen van kwantitatieve gegevens en één open vraag voor kwalitatieve verdieping. Voor de sector als geheel is een overkoepelende rapportage opgesteld. Daarin worden geen onderlinge vergelijkingen gemaakt tussen de brancheorganisaties, aangezien iedere brancheorganisatie opereert binnen een eigen context, dynamiek en ontwikkelingsfase.</a:t>
            </a:r>
          </a:p>
          <a:p>
            <a:endParaRPr lang="nl-NL" sz="800" dirty="0">
              <a:ea typeface="Calibri" panose="020F0502020204030204" pitchFamily="34" charset="0"/>
              <a:cs typeface="Calibri" panose="020F0502020204030204" pitchFamily="34" charset="0"/>
            </a:endParaRPr>
          </a:p>
          <a:p>
            <a:r>
              <a:rPr lang="nl-NL" sz="1600" b="1" dirty="0">
                <a:ea typeface="Calibri" panose="020F0502020204030204" pitchFamily="34" charset="0"/>
                <a:cs typeface="Calibri" panose="020F0502020204030204" pitchFamily="34" charset="0"/>
              </a:rPr>
              <a:t>In voorliggende rapportage richten we ons uitsluitend op de resultaten van de 76 GAU-leden.</a:t>
            </a:r>
          </a:p>
          <a:p>
            <a:endParaRPr lang="nl-NL" dirty="0">
              <a:latin typeface="Aptos" panose="020B0004020202020204" pitchFamily="34" charset="0"/>
              <a:ea typeface="Calibri" panose="020F0502020204030204" pitchFamily="34" charset="0"/>
              <a:cs typeface="Calibri" panose="020F0502020204030204" pitchFamily="34" charset="0"/>
            </a:endParaRPr>
          </a:p>
        </p:txBody>
      </p:sp>
      <p:pic>
        <p:nvPicPr>
          <p:cNvPr id="2" name="Afbeelding 1" descr="Federatie&#10;&#10;Door AI gegenereerde inhoud is mogelijk onjuist.">
            <a:extLst>
              <a:ext uri="{FF2B5EF4-FFF2-40B4-BE49-F238E27FC236}">
                <a16:creationId xmlns:a16="http://schemas.microsoft.com/office/drawing/2014/main" id="{578F63BC-CFF8-5724-DF5F-2FCDAFEC6D5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graphicFrame>
        <p:nvGraphicFramePr>
          <p:cNvPr id="3" name="Tabel 2">
            <a:extLst>
              <a:ext uri="{FF2B5EF4-FFF2-40B4-BE49-F238E27FC236}">
                <a16:creationId xmlns:a16="http://schemas.microsoft.com/office/drawing/2014/main" id="{BFB42CCB-9D73-4969-7080-20CBEC9770B0}"/>
              </a:ext>
            </a:extLst>
          </p:cNvPr>
          <p:cNvGraphicFramePr>
            <a:graphicFrameLocks noGrp="1"/>
          </p:cNvGraphicFramePr>
          <p:nvPr>
            <p:extLst>
              <p:ext uri="{D42A27DB-BD31-4B8C-83A1-F6EECF244321}">
                <p14:modId xmlns:p14="http://schemas.microsoft.com/office/powerpoint/2010/main" val="3574606367"/>
              </p:ext>
            </p:extLst>
          </p:nvPr>
        </p:nvGraphicFramePr>
        <p:xfrm>
          <a:off x="1173599" y="3324731"/>
          <a:ext cx="6199200" cy="822960"/>
        </p:xfrm>
        <a:graphic>
          <a:graphicData uri="http://schemas.openxmlformats.org/drawingml/2006/table">
            <a:tbl>
              <a:tblPr firstRow="1" bandRow="1">
                <a:tableStyleId>{5940675A-B579-460E-94D1-54222C63F5DA}</a:tableStyleId>
              </a:tblPr>
              <a:tblGrid>
                <a:gridCol w="5515200">
                  <a:extLst>
                    <a:ext uri="{9D8B030D-6E8A-4147-A177-3AD203B41FA5}">
                      <a16:colId xmlns:a16="http://schemas.microsoft.com/office/drawing/2014/main" val="2707861941"/>
                    </a:ext>
                  </a:extLst>
                </a:gridCol>
                <a:gridCol w="684000">
                  <a:extLst>
                    <a:ext uri="{9D8B030D-6E8A-4147-A177-3AD203B41FA5}">
                      <a16:colId xmlns:a16="http://schemas.microsoft.com/office/drawing/2014/main" val="3544488159"/>
                    </a:ext>
                  </a:extLst>
                </a:gridCol>
              </a:tblGrid>
              <a:tr h="370840">
                <a:tc>
                  <a:txBody>
                    <a:bodyPr/>
                    <a:lstStyle/>
                    <a:p>
                      <a:pPr marL="285750" indent="-285750">
                        <a:buClr>
                          <a:srgbClr val="F9465F"/>
                        </a:buClr>
                        <a:buFont typeface="Arial" panose="020B0604020202020204" pitchFamily="34" charset="0"/>
                        <a:buChar char="•"/>
                      </a:pPr>
                      <a:r>
                        <a:rPr lang="nl-NL" sz="1600" dirty="0">
                          <a:ea typeface="Calibri" panose="020F0502020204030204" pitchFamily="34" charset="0"/>
                          <a:cs typeface="Calibri" panose="020F0502020204030204" pitchFamily="34" charset="0"/>
                        </a:rPr>
                        <a:t>Groep Algemene Uitgevers (GAU)		</a:t>
                      </a:r>
                    </a:p>
                    <a:p>
                      <a:pPr marL="285750" indent="-285750">
                        <a:buClr>
                          <a:srgbClr val="F9465F"/>
                        </a:buClr>
                        <a:buFont typeface="Arial" panose="020B0604020202020204" pitchFamily="34" charset="0"/>
                        <a:buChar char="•"/>
                      </a:pPr>
                      <a:r>
                        <a:rPr lang="nl-NL" sz="1600" dirty="0">
                          <a:solidFill>
                            <a:schemeClr val="dk1"/>
                          </a:solidFill>
                          <a:ea typeface="Calibri" panose="020F0502020204030204" pitchFamily="34" charset="0"/>
                          <a:cs typeface="Calibri" panose="020F0502020204030204" pitchFamily="34" charset="0"/>
                        </a:rPr>
                        <a:t>Media voor Educatie, Vak en Wetenschap (MEVW)</a:t>
                      </a:r>
                    </a:p>
                    <a:p>
                      <a:pPr marL="285750" indent="-285750">
                        <a:buClr>
                          <a:srgbClr val="F9465F"/>
                        </a:buClr>
                        <a:buFont typeface="Arial" panose="020B0604020202020204" pitchFamily="34" charset="0"/>
                        <a:buChar char="•"/>
                      </a:pPr>
                      <a:r>
                        <a:rPr lang="nl-NL" sz="1600" dirty="0">
                          <a:solidFill>
                            <a:schemeClr val="dk1"/>
                          </a:solidFill>
                          <a:ea typeface="Calibri" panose="020F0502020204030204" pitchFamily="34" charset="0"/>
                          <a:cs typeface="Calibri" panose="020F0502020204030204" pitchFamily="34" charset="0"/>
                        </a:rPr>
                        <a:t>Magazine Media Associatie (MMA)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nl-NL" sz="1600" dirty="0"/>
                        <a:t>76</a:t>
                      </a:r>
                    </a:p>
                    <a:p>
                      <a:pPr algn="r"/>
                      <a:r>
                        <a:rPr lang="nl-NL" sz="1600" dirty="0"/>
                        <a:t>117</a:t>
                      </a:r>
                    </a:p>
                    <a:p>
                      <a:pPr algn="r"/>
                      <a:r>
                        <a:rPr lang="nl-NL" sz="1600" dirty="0"/>
                        <a:t>58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38052757"/>
                  </a:ext>
                </a:extLst>
              </a:tr>
            </a:tbl>
          </a:graphicData>
        </a:graphic>
      </p:graphicFrame>
    </p:spTree>
    <p:extLst>
      <p:ext uri="{BB962C8B-B14F-4D97-AF65-F5344CB8AC3E}">
        <p14:creationId xmlns:p14="http://schemas.microsoft.com/office/powerpoint/2010/main" val="800623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D02048-2C74-5D47-5E12-CEBB835F4A0C}"/>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C713790-0A31-BF04-5343-B593161E1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97C7711-59D4-49DA-F28F-331B0A842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549377AE-8304-D021-EFAE-F6DBA7F06445}"/>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dirty="0">
                <a:solidFill>
                  <a:srgbClr val="F9465F"/>
                </a:solidFill>
                <a:latin typeface="+mj-lt"/>
                <a:ea typeface="+mj-ea"/>
                <a:cs typeface="+mj-cs"/>
              </a:rPr>
              <a:t>RESPONDENTEN</a:t>
            </a:r>
            <a:endParaRPr lang="en-US" sz="3200" b="1" kern="1200" dirty="0">
              <a:solidFill>
                <a:srgbClr val="F9465F"/>
              </a:solidFill>
              <a:latin typeface="+mj-lt"/>
              <a:ea typeface="+mj-ea"/>
              <a:cs typeface="+mj-cs"/>
            </a:endParaRPr>
          </a:p>
        </p:txBody>
      </p:sp>
      <p:sp>
        <p:nvSpPr>
          <p:cNvPr id="8" name="Tekstvak 7">
            <a:extLst>
              <a:ext uri="{FF2B5EF4-FFF2-40B4-BE49-F238E27FC236}">
                <a16:creationId xmlns:a16="http://schemas.microsoft.com/office/drawing/2014/main" id="{40317AA4-DEC6-773B-FDB0-425EC30B10F0}"/>
              </a:ext>
            </a:extLst>
          </p:cNvPr>
          <p:cNvSpPr txBox="1"/>
          <p:nvPr/>
        </p:nvSpPr>
        <p:spPr>
          <a:xfrm>
            <a:off x="1173600" y="1632841"/>
            <a:ext cx="9928800" cy="4555093"/>
          </a:xfrm>
          <a:prstGeom prst="rect">
            <a:avLst/>
          </a:prstGeom>
          <a:noFill/>
        </p:spPr>
        <p:txBody>
          <a:bodyPr wrap="square">
            <a:spAutoFit/>
          </a:bodyPr>
          <a:lstStyle/>
          <a:p>
            <a:endParaRPr lang="nl-NL" sz="1600" dirty="0"/>
          </a:p>
          <a:p>
            <a:endParaRPr lang="nl-NL" sz="1600" dirty="0"/>
          </a:p>
          <a:p>
            <a:endParaRPr lang="nl-NL" sz="1600" dirty="0"/>
          </a:p>
          <a:p>
            <a:r>
              <a:rPr lang="nl-NL" sz="1600" dirty="0"/>
              <a:t>Aan de </a:t>
            </a:r>
            <a:r>
              <a:rPr lang="nl-NL" sz="1600" b="1" dirty="0"/>
              <a:t>76 GAU-respondenten </a:t>
            </a:r>
            <a:r>
              <a:rPr lang="nl-NL" sz="1600" dirty="0"/>
              <a:t>is gevraagd aan te geven tot welke functiegroep zij behoren: </a:t>
            </a:r>
            <a:r>
              <a:rPr lang="nl-NL" sz="1100" dirty="0">
                <a:ea typeface="Calibri" panose="020F0502020204030204" pitchFamily="34" charset="0"/>
                <a:cs typeface="Calibri" panose="020F0502020204030204" pitchFamily="34" charset="0"/>
              </a:rPr>
              <a:t>(</a:t>
            </a:r>
            <a:r>
              <a:rPr lang="nl-NL" sz="1100" i="1" dirty="0">
                <a:ea typeface="Calibri" panose="020F0502020204030204" pitchFamily="34" charset="0"/>
                <a:cs typeface="Calibri" panose="020F0502020204030204" pitchFamily="34" charset="0"/>
                <a:hlinkClick r:id="rId2" action="ppaction://hlinksldjump">
                  <a:extLst>
                    <a:ext uri="{A12FA001-AC4F-418D-AE19-62706E023703}">
                      <ahyp:hlinkClr xmlns:ahyp="http://schemas.microsoft.com/office/drawing/2018/hyperlinkcolor" val="tx"/>
                    </a:ext>
                  </a:extLst>
                </a:hlinkClick>
              </a:rPr>
              <a:t>zie de toelichting in de bijlage</a:t>
            </a:r>
            <a:r>
              <a:rPr lang="nl-NL" sz="1100" dirty="0">
                <a:ea typeface="Calibri" panose="020F0502020204030204" pitchFamily="34" charset="0"/>
                <a:cs typeface="Calibri" panose="020F0502020204030204" pitchFamily="34" charset="0"/>
              </a:rPr>
              <a:t>)</a:t>
            </a:r>
            <a:r>
              <a:rPr lang="nl-NL" sz="1600" dirty="0">
                <a:ea typeface="Calibri" panose="020F0502020204030204" pitchFamily="34" charset="0"/>
                <a:cs typeface="Calibri" panose="020F0502020204030204" pitchFamily="34" charset="0"/>
              </a:rPr>
              <a:t> </a:t>
            </a:r>
          </a:p>
          <a:p>
            <a:endParaRPr lang="nl-NL" sz="1600" dirty="0">
              <a:ea typeface="Calibri" panose="020F0502020204030204" pitchFamily="34" charset="0"/>
              <a:cs typeface="Calibri" panose="020F0502020204030204" pitchFamily="34" charset="0"/>
            </a:endParaRPr>
          </a:p>
          <a:p>
            <a:endParaRPr lang="nl-NL" sz="1600" dirty="0">
              <a:ea typeface="Calibri" panose="020F0502020204030204" pitchFamily="34" charset="0"/>
              <a:cs typeface="Calibri" panose="020F0502020204030204" pitchFamily="34" charset="0"/>
            </a:endParaRPr>
          </a:p>
          <a:p>
            <a:endParaRPr lang="nl-NL" sz="1600" dirty="0">
              <a:ea typeface="Calibri" panose="020F0502020204030204" pitchFamily="34" charset="0"/>
              <a:cs typeface="Calibri" panose="020F0502020204030204" pitchFamily="34" charset="0"/>
            </a:endParaRPr>
          </a:p>
          <a:p>
            <a:endParaRPr lang="nl-NL" sz="1600" dirty="0">
              <a:ea typeface="Calibri" panose="020F0502020204030204" pitchFamily="34" charset="0"/>
              <a:cs typeface="Calibri" panose="020F0502020204030204" pitchFamily="34" charset="0"/>
            </a:endParaRPr>
          </a:p>
          <a:p>
            <a:endParaRPr lang="nl-NL" sz="1600" dirty="0">
              <a:ea typeface="Calibri" panose="020F0502020204030204" pitchFamily="34" charset="0"/>
              <a:cs typeface="Calibri" panose="020F0502020204030204" pitchFamily="34" charset="0"/>
            </a:endParaRPr>
          </a:p>
          <a:p>
            <a:r>
              <a:rPr lang="nl-NL" sz="1600" dirty="0">
                <a:ea typeface="Calibri" panose="020F0502020204030204" pitchFamily="34" charset="0"/>
                <a:cs typeface="Calibri" panose="020F0502020204030204" pitchFamily="34" charset="0"/>
              </a:rPr>
              <a:t>Dit kan betekenen dat strategische, inhoudelijke en commerciële aspecten sterker zichtbaar zijn in de resultaten dan juridische, operationele, innovatiegedreven of technologische invalshoeken.</a:t>
            </a:r>
          </a:p>
          <a:p>
            <a:endParaRPr lang="nl-NL" sz="1600" dirty="0">
              <a:ea typeface="Calibri" panose="020F0502020204030204" pitchFamily="34" charset="0"/>
              <a:cs typeface="Calibri" panose="020F0502020204030204" pitchFamily="34" charset="0"/>
            </a:endParaRPr>
          </a:p>
          <a:p>
            <a:r>
              <a:rPr lang="nl-NL" sz="1600" dirty="0">
                <a:ea typeface="Calibri" panose="020F0502020204030204" pitchFamily="34" charset="0"/>
                <a:cs typeface="Calibri" panose="020F0502020204030204" pitchFamily="34" charset="0"/>
              </a:rPr>
              <a:t>Daarnaast is het belangrijk op te merken dat in de </a:t>
            </a:r>
            <a:r>
              <a:rPr lang="nl-NL" sz="1600" i="1" dirty="0">
                <a:ea typeface="Calibri" panose="020F0502020204030204" pitchFamily="34" charset="0"/>
                <a:cs typeface="Calibri" panose="020F0502020204030204" pitchFamily="34" charset="0"/>
              </a:rPr>
              <a:t>AI Monitor </a:t>
            </a:r>
            <a:r>
              <a:rPr lang="nl-NL" sz="1600" dirty="0">
                <a:ea typeface="Calibri" panose="020F0502020204030204" pitchFamily="34" charset="0"/>
                <a:cs typeface="Calibri" panose="020F0502020204030204" pitchFamily="34" charset="0"/>
              </a:rPr>
              <a:t>geen vragen zijn gesteld over andere kenmerken zoals organisatiegrootte, leeftijd, sectorervaring of ervaring met AI. Deze factoren kunnen van invloed zijn op de visie op de inzet en organisatie van AI. De uitkomsten dienen daarom te worden gelezen als een weergave van de perspectieven binnen deze specifieke respondentengroep, en niet als een volledig representatief beeld van alle mogelijke invalshoeken.</a:t>
            </a:r>
          </a:p>
          <a:p>
            <a:endParaRPr lang="nl-NL" dirty="0">
              <a:latin typeface="Aptos" panose="020B0004020202020204" pitchFamily="34" charset="0"/>
              <a:ea typeface="Calibri" panose="020F0502020204030204" pitchFamily="34" charset="0"/>
              <a:cs typeface="Calibri" panose="020F0502020204030204" pitchFamily="34" charset="0"/>
            </a:endParaRPr>
          </a:p>
        </p:txBody>
      </p:sp>
      <p:sp>
        <p:nvSpPr>
          <p:cNvPr id="2" name="Tekstvak 1">
            <a:extLst>
              <a:ext uri="{FF2B5EF4-FFF2-40B4-BE49-F238E27FC236}">
                <a16:creationId xmlns:a16="http://schemas.microsoft.com/office/drawing/2014/main" id="{E4043636-CDD4-8D18-0EA9-260A946E67B9}"/>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D3D7C30B-0503-F799-3A3D-F70E5CC2C4D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graphicFrame>
        <p:nvGraphicFramePr>
          <p:cNvPr id="4" name="Tabel 3">
            <a:extLst>
              <a:ext uri="{FF2B5EF4-FFF2-40B4-BE49-F238E27FC236}">
                <a16:creationId xmlns:a16="http://schemas.microsoft.com/office/drawing/2014/main" id="{55205FBC-AECF-4DC9-DB3B-FC9206471A0B}"/>
              </a:ext>
            </a:extLst>
          </p:cNvPr>
          <p:cNvGraphicFramePr>
            <a:graphicFrameLocks noGrp="1"/>
          </p:cNvGraphicFramePr>
          <p:nvPr>
            <p:extLst>
              <p:ext uri="{D42A27DB-BD31-4B8C-83A1-F6EECF244321}">
                <p14:modId xmlns:p14="http://schemas.microsoft.com/office/powerpoint/2010/main" val="3003814542"/>
              </p:ext>
            </p:extLst>
          </p:nvPr>
        </p:nvGraphicFramePr>
        <p:xfrm>
          <a:off x="1180799" y="2644717"/>
          <a:ext cx="7596001" cy="1310640"/>
        </p:xfrm>
        <a:graphic>
          <a:graphicData uri="http://schemas.openxmlformats.org/drawingml/2006/table">
            <a:tbl>
              <a:tblPr firstRow="1" bandRow="1">
                <a:tableStyleId>{5940675A-B579-460E-94D1-54222C63F5DA}</a:tableStyleId>
              </a:tblPr>
              <a:tblGrid>
                <a:gridCol w="2916001">
                  <a:extLst>
                    <a:ext uri="{9D8B030D-6E8A-4147-A177-3AD203B41FA5}">
                      <a16:colId xmlns:a16="http://schemas.microsoft.com/office/drawing/2014/main" val="2707861941"/>
                    </a:ext>
                  </a:extLst>
                </a:gridCol>
                <a:gridCol w="698400">
                  <a:extLst>
                    <a:ext uri="{9D8B030D-6E8A-4147-A177-3AD203B41FA5}">
                      <a16:colId xmlns:a16="http://schemas.microsoft.com/office/drawing/2014/main" val="3544488159"/>
                    </a:ext>
                  </a:extLst>
                </a:gridCol>
                <a:gridCol w="468000">
                  <a:extLst>
                    <a:ext uri="{9D8B030D-6E8A-4147-A177-3AD203B41FA5}">
                      <a16:colId xmlns:a16="http://schemas.microsoft.com/office/drawing/2014/main" val="2962964247"/>
                    </a:ext>
                  </a:extLst>
                </a:gridCol>
                <a:gridCol w="2952000">
                  <a:extLst>
                    <a:ext uri="{9D8B030D-6E8A-4147-A177-3AD203B41FA5}">
                      <a16:colId xmlns:a16="http://schemas.microsoft.com/office/drawing/2014/main" val="1049127020"/>
                    </a:ext>
                  </a:extLst>
                </a:gridCol>
                <a:gridCol w="561600">
                  <a:extLst>
                    <a:ext uri="{9D8B030D-6E8A-4147-A177-3AD203B41FA5}">
                      <a16:colId xmlns:a16="http://schemas.microsoft.com/office/drawing/2014/main" val="2878202382"/>
                    </a:ext>
                  </a:extLst>
                </a:gridCol>
              </a:tblGrid>
              <a:tr h="370840">
                <a:tc>
                  <a:txBody>
                    <a:bodyPr/>
                    <a:lstStyle/>
                    <a:p>
                      <a:r>
                        <a:rPr lang="nl-NL" sz="1600" dirty="0"/>
                        <a:t>Directie/Management</a:t>
                      </a:r>
                    </a:p>
                    <a:p>
                      <a:r>
                        <a:rPr lang="nl-NL" sz="1600" dirty="0"/>
                        <a:t>Redactie/ Content</a:t>
                      </a:r>
                    </a:p>
                    <a:p>
                      <a:r>
                        <a:rPr lang="nl-NL" sz="1600" dirty="0"/>
                        <a:t>Sales/Commercie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dirty="0"/>
                        <a:t>Marketing/Communicatie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nl-NL" sz="1600" dirty="0"/>
                        <a:t>34% </a:t>
                      </a:r>
                    </a:p>
                    <a:p>
                      <a:pPr algn="r"/>
                      <a:r>
                        <a:rPr lang="nl-NL" sz="1600" dirty="0"/>
                        <a:t>26%</a:t>
                      </a:r>
                    </a:p>
                    <a:p>
                      <a:pPr algn="r"/>
                      <a:r>
                        <a:rPr lang="nl-NL" sz="1600" dirty="0"/>
                        <a:t>14%</a:t>
                      </a:r>
                    </a:p>
                    <a:p>
                      <a:pPr algn="r"/>
                      <a:r>
                        <a:rPr lang="nl-NL" sz="1600" dirty="0"/>
                        <a:t>13%</a:t>
                      </a:r>
                    </a:p>
                    <a:p>
                      <a:endParaRPr lang="nl-NL"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nl-NL" sz="160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nl-NL" sz="1600" dirty="0"/>
                        <a:t>Rechten/Contracten Operations/Bedrijfsvoering Product/Innovatie</a:t>
                      </a:r>
                    </a:p>
                    <a:p>
                      <a:r>
                        <a:rPr lang="nl-NL" sz="1600" dirty="0"/>
                        <a:t>Techniek/Data/IT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nl-NL" sz="1600" dirty="0"/>
                        <a:t>7%</a:t>
                      </a:r>
                    </a:p>
                    <a:p>
                      <a:pPr algn="r"/>
                      <a:r>
                        <a:rPr lang="nl-NL" sz="1600" dirty="0"/>
                        <a:t>5%</a:t>
                      </a:r>
                    </a:p>
                    <a:p>
                      <a:pPr algn="r"/>
                      <a:r>
                        <a:rPr lang="nl-NL" sz="1600" dirty="0"/>
                        <a:t>0%</a:t>
                      </a:r>
                    </a:p>
                    <a:p>
                      <a:pPr algn="r"/>
                      <a:r>
                        <a:rPr lang="nl-NL" sz="1600" dirty="0"/>
                        <a:t>0%</a:t>
                      </a:r>
                    </a:p>
                    <a:p>
                      <a:endParaRPr lang="nl-NL"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38052757"/>
                  </a:ext>
                </a:extLst>
              </a:tr>
            </a:tbl>
          </a:graphicData>
        </a:graphic>
      </p:graphicFrame>
    </p:spTree>
    <p:extLst>
      <p:ext uri="{BB962C8B-B14F-4D97-AF65-F5344CB8AC3E}">
        <p14:creationId xmlns:p14="http://schemas.microsoft.com/office/powerpoint/2010/main" val="324691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FFA7B5-A452-A8D8-2A94-7D4973C70BE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41C6286-4805-8AD6-D42F-5795D11F1E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48BEB49-544A-0242-83E0-23DA4A886A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F4056EE1-049E-09E5-C060-5DEE61D4E82A}"/>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dirty="0">
                <a:solidFill>
                  <a:srgbClr val="F9465F"/>
                </a:solidFill>
                <a:latin typeface="+mj-lt"/>
                <a:ea typeface="+mj-ea"/>
                <a:cs typeface="+mj-cs"/>
              </a:rPr>
              <a:t>SAMENVATTEND</a:t>
            </a:r>
            <a:endParaRPr lang="en-US" sz="3200" b="1" kern="1200" dirty="0">
              <a:solidFill>
                <a:srgbClr val="F9465F"/>
              </a:solidFill>
              <a:latin typeface="+mj-lt"/>
              <a:ea typeface="+mj-ea"/>
              <a:cs typeface="+mj-cs"/>
            </a:endParaRPr>
          </a:p>
        </p:txBody>
      </p:sp>
      <p:sp>
        <p:nvSpPr>
          <p:cNvPr id="8" name="Tekstvak 7">
            <a:extLst>
              <a:ext uri="{FF2B5EF4-FFF2-40B4-BE49-F238E27FC236}">
                <a16:creationId xmlns:a16="http://schemas.microsoft.com/office/drawing/2014/main" id="{85677DCF-AC96-5E0E-EB30-2AFAF190E254}"/>
              </a:ext>
            </a:extLst>
          </p:cNvPr>
          <p:cNvSpPr txBox="1"/>
          <p:nvPr/>
        </p:nvSpPr>
        <p:spPr>
          <a:xfrm>
            <a:off x="1173600" y="1632841"/>
            <a:ext cx="9720000" cy="3293209"/>
          </a:xfrm>
          <a:prstGeom prst="rect">
            <a:avLst/>
          </a:prstGeom>
          <a:noFill/>
        </p:spPr>
        <p:txBody>
          <a:bodyPr wrap="square">
            <a:spAutoFit/>
          </a:bodyPr>
          <a:lstStyle/>
          <a:p>
            <a:endParaRPr lang="nl-NL" sz="1600" b="1" dirty="0">
              <a:latin typeface="Aptos" panose="020B0004020202020204" pitchFamily="34" charset="0"/>
              <a:ea typeface="Calibri" panose="020F0502020204030204" pitchFamily="34" charset="0"/>
              <a:cs typeface="Calibri" panose="020F0502020204030204" pitchFamily="34" charset="0"/>
            </a:endParaRPr>
          </a:p>
          <a:p>
            <a:endParaRPr lang="nl-NL" sz="1600" b="1" dirty="0">
              <a:latin typeface="Aptos" panose="020B0004020202020204" pitchFamily="34" charset="0"/>
              <a:ea typeface="Calibri" panose="020F0502020204030204" pitchFamily="34" charset="0"/>
              <a:cs typeface="Calibri" panose="020F0502020204030204" pitchFamily="34" charset="0"/>
            </a:endParaRPr>
          </a:p>
          <a:p>
            <a:endParaRPr lang="nl-NL" sz="1600" b="1" dirty="0">
              <a:latin typeface="Aptos" panose="020B0004020202020204" pitchFamily="34" charset="0"/>
              <a:ea typeface="Calibri" panose="020F0502020204030204" pitchFamily="34" charset="0"/>
              <a:cs typeface="Calibri" panose="020F0502020204030204" pitchFamily="34" charset="0"/>
            </a:endParaRPr>
          </a:p>
          <a:p>
            <a:r>
              <a:rPr lang="nl-NL" sz="1600" b="1" dirty="0">
                <a:latin typeface="Aptos" panose="020B0004020202020204" pitchFamily="34" charset="0"/>
                <a:ea typeface="Calibri" panose="020F0502020204030204" pitchFamily="34" charset="0"/>
                <a:cs typeface="Calibri" panose="020F0502020204030204" pitchFamily="34" charset="0"/>
              </a:rPr>
              <a:t>AI in het spanningsveld van bescherming, betrouwbaarheid en organisatorische inbedding.</a:t>
            </a:r>
          </a:p>
          <a:p>
            <a:endParaRPr lang="nl-NL" sz="1600" dirty="0">
              <a:latin typeface="Aptos" panose="020B0004020202020204" pitchFamily="34" charset="0"/>
              <a:ea typeface="Calibri" panose="020F0502020204030204" pitchFamily="34" charset="0"/>
              <a:cs typeface="Calibri" panose="020F0502020204030204" pitchFamily="34" charset="0"/>
            </a:endParaRPr>
          </a:p>
          <a:p>
            <a:r>
              <a:rPr lang="nl-NL" sz="1600" dirty="0">
                <a:latin typeface="Aptos" panose="020B0004020202020204" pitchFamily="34" charset="0"/>
                <a:ea typeface="Calibri" panose="020F0502020204030204" pitchFamily="34" charset="0"/>
                <a:cs typeface="Calibri" panose="020F0502020204030204" pitchFamily="34" charset="0"/>
              </a:rPr>
              <a:t>AI wordt binnen GAU toegepast als hulpmiddel in het dagelijkse werk, met nadruk op tekst, analyse en creatie. Tijdswinst wordt het meest genoemd als opbrengst. Betrouwbaarheid, auteursrecht en bescherming van makers vormen terugkerende aandachtspunten. Daarnaast komen verschillen in kennisniveau en behoefte aan duidelijke afspraken naar voren.</a:t>
            </a:r>
          </a:p>
          <a:p>
            <a:r>
              <a:rPr lang="nl-NL" sz="1600" dirty="0">
                <a:latin typeface="Aptos" panose="020B0004020202020204" pitchFamily="34" charset="0"/>
                <a:ea typeface="Calibri" panose="020F0502020204030204" pitchFamily="34" charset="0"/>
                <a:cs typeface="Calibri" panose="020F0502020204030204" pitchFamily="34" charset="0"/>
              </a:rPr>
              <a:t> </a:t>
            </a:r>
          </a:p>
          <a:p>
            <a:r>
              <a:rPr lang="nl-NL" sz="1600" dirty="0">
                <a:latin typeface="Aptos" panose="020B0004020202020204" pitchFamily="34" charset="0"/>
                <a:ea typeface="Calibri" panose="020F0502020204030204" pitchFamily="34" charset="0"/>
                <a:cs typeface="Calibri" panose="020F0502020204030204" pitchFamily="34" charset="0"/>
              </a:rPr>
              <a:t>Het beeld wijst op een situatie waarin gebruik aanwezig is, terwijl de verdere organisatorische inbedding en borging onderwerp van aandacht zijn. Toepassing en implementatie bestaan naast elkaar, met variatie tussen organisaties.  </a:t>
            </a:r>
          </a:p>
        </p:txBody>
      </p:sp>
      <p:sp>
        <p:nvSpPr>
          <p:cNvPr id="2" name="Tekstvak 1">
            <a:extLst>
              <a:ext uri="{FF2B5EF4-FFF2-40B4-BE49-F238E27FC236}">
                <a16:creationId xmlns:a16="http://schemas.microsoft.com/office/drawing/2014/main" id="{5110AA07-7DAD-711C-58E2-8332F97A3274}"/>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16AFC415-E608-B52D-79D8-BE58FFF418D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spTree>
    <p:extLst>
      <p:ext uri="{BB962C8B-B14F-4D97-AF65-F5344CB8AC3E}">
        <p14:creationId xmlns:p14="http://schemas.microsoft.com/office/powerpoint/2010/main" val="3433993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28D8869-0FC1-65BF-3D87-AA93D250F98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463D199-4F70-6834-795F-9BA25BCC2C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69571A4C-12D3-4A5A-2D89-7F3AFD8FF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EAABD600-88BB-49B4-DF95-618F88146056}"/>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kern="1200" dirty="0">
                <a:solidFill>
                  <a:srgbClr val="F9465F"/>
                </a:solidFill>
                <a:latin typeface="+mj-lt"/>
                <a:ea typeface="+mj-ea"/>
                <a:cs typeface="+mj-cs"/>
              </a:rPr>
              <a:t>HOE </a:t>
            </a:r>
            <a:r>
              <a:rPr lang="en-US" sz="3200" b="1" dirty="0">
                <a:solidFill>
                  <a:srgbClr val="F9465F"/>
                </a:solidFill>
                <a:latin typeface="+mj-lt"/>
                <a:ea typeface="+mj-ea"/>
                <a:cs typeface="+mj-cs"/>
              </a:rPr>
              <a:t>OMSCHRIJF </a:t>
            </a:r>
            <a:r>
              <a:rPr lang="en-US" sz="3200" b="1" kern="1200" dirty="0">
                <a:solidFill>
                  <a:srgbClr val="F9465F"/>
                </a:solidFill>
                <a:latin typeface="+mj-lt"/>
                <a:ea typeface="+mj-ea"/>
                <a:cs typeface="+mj-cs"/>
              </a:rPr>
              <a:t>JE JOUW OMGANG MET AI?</a:t>
            </a:r>
          </a:p>
        </p:txBody>
      </p:sp>
      <p:sp>
        <p:nvSpPr>
          <p:cNvPr id="2" name="Tekstvak 1">
            <a:extLst>
              <a:ext uri="{FF2B5EF4-FFF2-40B4-BE49-F238E27FC236}">
                <a16:creationId xmlns:a16="http://schemas.microsoft.com/office/drawing/2014/main" id="{211D3E31-1E1D-465A-FEC0-11EB69260E1D}"/>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4F6D37C5-E328-26D9-D192-EBF439AA6BF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7" name="Afbeelding 6">
            <a:extLst>
              <a:ext uri="{FF2B5EF4-FFF2-40B4-BE49-F238E27FC236}">
                <a16:creationId xmlns:a16="http://schemas.microsoft.com/office/drawing/2014/main" id="{F17FB17B-56C3-C372-094C-09AFED30D5DE}"/>
              </a:ext>
            </a:extLst>
          </p:cNvPr>
          <p:cNvPicPr>
            <a:picLocks noChangeAspect="1"/>
          </p:cNvPicPr>
          <p:nvPr/>
        </p:nvPicPr>
        <p:blipFill>
          <a:blip r:embed="rId3"/>
          <a:stretch>
            <a:fillRect/>
          </a:stretch>
        </p:blipFill>
        <p:spPr>
          <a:xfrm>
            <a:off x="2226223" y="2354239"/>
            <a:ext cx="7839062" cy="3949200"/>
          </a:xfrm>
          <a:prstGeom prst="rect">
            <a:avLst/>
          </a:prstGeom>
        </p:spPr>
      </p:pic>
    </p:spTree>
    <p:extLst>
      <p:ext uri="{BB962C8B-B14F-4D97-AF65-F5344CB8AC3E}">
        <p14:creationId xmlns:p14="http://schemas.microsoft.com/office/powerpoint/2010/main" val="3178265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0AD6FE-5A3E-4CE8-4D54-574A821BA87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0AA1299A-3665-DED4-6735-B54C527A9986}"/>
              </a:ext>
            </a:extLst>
          </p:cNvPr>
          <p:cNvSpPr txBox="1"/>
          <p:nvPr/>
        </p:nvSpPr>
        <p:spPr>
          <a:xfrm>
            <a:off x="828675" y="494414"/>
            <a:ext cx="10534650" cy="817403"/>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3300" b="1" kern="1200" cap="all" dirty="0">
              <a:solidFill>
                <a:schemeClr val="tx1"/>
              </a:solidFill>
              <a:latin typeface="+mj-lt"/>
              <a:ea typeface="+mj-ea"/>
              <a:cs typeface="+mj-cs"/>
            </a:endParaRPr>
          </a:p>
        </p:txBody>
      </p:sp>
      <p:sp>
        <p:nvSpPr>
          <p:cNvPr id="8" name="Tekstvak 7">
            <a:extLst>
              <a:ext uri="{FF2B5EF4-FFF2-40B4-BE49-F238E27FC236}">
                <a16:creationId xmlns:a16="http://schemas.microsoft.com/office/drawing/2014/main" id="{19B4FB5F-9906-7BAA-0C9F-601091D096F2}"/>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cap="all" dirty="0" err="1">
                <a:solidFill>
                  <a:srgbClr val="F9465F"/>
                </a:solidFill>
              </a:rPr>
              <a:t>Waarvoor</a:t>
            </a:r>
            <a:r>
              <a:rPr lang="en-US" sz="3200" b="1" cap="all" dirty="0">
                <a:solidFill>
                  <a:srgbClr val="F9465F"/>
                </a:solidFill>
              </a:rPr>
              <a:t> </a:t>
            </a:r>
            <a:r>
              <a:rPr lang="en-US" sz="3200" b="1" cap="all" dirty="0" err="1">
                <a:solidFill>
                  <a:srgbClr val="F9465F"/>
                </a:solidFill>
              </a:rPr>
              <a:t>gebruik</a:t>
            </a:r>
            <a:r>
              <a:rPr lang="en-US" sz="3200" b="1" cap="all" dirty="0">
                <a:solidFill>
                  <a:srgbClr val="F9465F"/>
                </a:solidFill>
              </a:rPr>
              <a:t> JE AI </a:t>
            </a:r>
            <a:r>
              <a:rPr lang="en-US" sz="3200" b="1" cap="all" dirty="0" err="1">
                <a:solidFill>
                  <a:srgbClr val="F9465F"/>
                </a:solidFill>
              </a:rPr>
              <a:t>momenteel</a:t>
            </a:r>
            <a:r>
              <a:rPr lang="en-US" sz="3200" b="1" cap="all" dirty="0">
                <a:solidFill>
                  <a:srgbClr val="F9465F"/>
                </a:solidFill>
              </a:rPr>
              <a:t> het </a:t>
            </a:r>
            <a:r>
              <a:rPr lang="en-US" sz="3200" b="1" cap="all" dirty="0" err="1">
                <a:solidFill>
                  <a:srgbClr val="F9465F"/>
                </a:solidFill>
              </a:rPr>
              <a:t>meest</a:t>
            </a:r>
            <a:r>
              <a:rPr lang="en-US" sz="3200" b="1" cap="all" dirty="0">
                <a:solidFill>
                  <a:srgbClr val="F9465F"/>
                </a:solidFill>
              </a:rPr>
              <a:t>?</a:t>
            </a:r>
          </a:p>
        </p:txBody>
      </p:sp>
      <p:sp>
        <p:nvSpPr>
          <p:cNvPr id="2" name="Tekstvak 1">
            <a:extLst>
              <a:ext uri="{FF2B5EF4-FFF2-40B4-BE49-F238E27FC236}">
                <a16:creationId xmlns:a16="http://schemas.microsoft.com/office/drawing/2014/main" id="{9F4FBDAF-FFB1-14DC-1E3F-7804C6CB57C8}"/>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48F1B3E2-691C-6DD1-1D6B-19392A2FA49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11" name="Afbeelding 10">
            <a:extLst>
              <a:ext uri="{FF2B5EF4-FFF2-40B4-BE49-F238E27FC236}">
                <a16:creationId xmlns:a16="http://schemas.microsoft.com/office/drawing/2014/main" id="{51E866C2-B624-2A99-6F76-53123EA5FBC0}"/>
              </a:ext>
            </a:extLst>
          </p:cNvPr>
          <p:cNvPicPr>
            <a:picLocks noChangeAspect="1"/>
          </p:cNvPicPr>
          <p:nvPr/>
        </p:nvPicPr>
        <p:blipFill>
          <a:blip r:embed="rId3"/>
          <a:stretch>
            <a:fillRect/>
          </a:stretch>
        </p:blipFill>
        <p:spPr>
          <a:xfrm>
            <a:off x="1505419" y="2354239"/>
            <a:ext cx="9041152" cy="3871296"/>
          </a:xfrm>
          <a:prstGeom prst="rect">
            <a:avLst/>
          </a:prstGeom>
        </p:spPr>
      </p:pic>
    </p:spTree>
    <p:extLst>
      <p:ext uri="{BB962C8B-B14F-4D97-AF65-F5344CB8AC3E}">
        <p14:creationId xmlns:p14="http://schemas.microsoft.com/office/powerpoint/2010/main" val="2285315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591BC6C-433B-B779-9D41-02982537D3E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Tekstvak 6">
            <a:extLst>
              <a:ext uri="{FF2B5EF4-FFF2-40B4-BE49-F238E27FC236}">
                <a16:creationId xmlns:a16="http://schemas.microsoft.com/office/drawing/2014/main" id="{1F287B83-3A38-4A35-2EF1-DFE0EF6604EF}"/>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Wat levert AI jou tot nu toe vooral op?</a:t>
            </a:r>
          </a:p>
        </p:txBody>
      </p:sp>
      <p:sp>
        <p:nvSpPr>
          <p:cNvPr id="2" name="Tekstvak 1">
            <a:extLst>
              <a:ext uri="{FF2B5EF4-FFF2-40B4-BE49-F238E27FC236}">
                <a16:creationId xmlns:a16="http://schemas.microsoft.com/office/drawing/2014/main" id="{E68E13A3-B844-0D61-0EAC-B6FBCE84C64B}"/>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9AEDB111-8F1E-803A-2773-6B8ABA5EDBD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9" name="Afbeelding 8">
            <a:extLst>
              <a:ext uri="{FF2B5EF4-FFF2-40B4-BE49-F238E27FC236}">
                <a16:creationId xmlns:a16="http://schemas.microsoft.com/office/drawing/2014/main" id="{45D590B7-802A-7F20-E817-61B1D79E99A9}"/>
              </a:ext>
            </a:extLst>
          </p:cNvPr>
          <p:cNvPicPr>
            <a:picLocks noChangeAspect="1"/>
          </p:cNvPicPr>
          <p:nvPr/>
        </p:nvPicPr>
        <p:blipFill>
          <a:blip r:embed="rId3"/>
          <a:stretch>
            <a:fillRect/>
          </a:stretch>
        </p:blipFill>
        <p:spPr>
          <a:xfrm>
            <a:off x="1631765" y="2354238"/>
            <a:ext cx="9004572" cy="3962743"/>
          </a:xfrm>
          <a:prstGeom prst="rect">
            <a:avLst/>
          </a:prstGeom>
        </p:spPr>
      </p:pic>
    </p:spTree>
    <p:extLst>
      <p:ext uri="{BB962C8B-B14F-4D97-AF65-F5344CB8AC3E}">
        <p14:creationId xmlns:p14="http://schemas.microsoft.com/office/powerpoint/2010/main" val="161928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C63C3E-FBC2-B6D0-5348-91E7E262F8FF}"/>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kstvak 4">
            <a:extLst>
              <a:ext uri="{FF2B5EF4-FFF2-40B4-BE49-F238E27FC236}">
                <a16:creationId xmlns:a16="http://schemas.microsoft.com/office/drawing/2014/main" id="{79871050-8121-5718-2558-9136EA0EA1DB}"/>
              </a:ext>
            </a:extLst>
          </p:cNvPr>
          <p:cNvSpPr txBox="1"/>
          <p:nvPr/>
        </p:nvSpPr>
        <p:spPr>
          <a:xfrm>
            <a:off x="828675" y="494414"/>
            <a:ext cx="10534650" cy="817403"/>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3300" b="1" kern="1200" cap="all" dirty="0">
              <a:solidFill>
                <a:schemeClr val="tx1"/>
              </a:solidFill>
              <a:latin typeface="+mj-lt"/>
              <a:ea typeface="+mj-ea"/>
              <a:cs typeface="+mj-cs"/>
            </a:endParaRPr>
          </a:p>
        </p:txBody>
      </p:sp>
      <p:sp>
        <p:nvSpPr>
          <p:cNvPr id="7" name="Tekstvak 6">
            <a:extLst>
              <a:ext uri="{FF2B5EF4-FFF2-40B4-BE49-F238E27FC236}">
                <a16:creationId xmlns:a16="http://schemas.microsoft.com/office/drawing/2014/main" id="{25209CDE-7CCC-D002-9EDC-10BC9D04E961}"/>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nl-NL" sz="3200" b="1" kern="1200" cap="all" dirty="0">
                <a:solidFill>
                  <a:srgbClr val="F9465F"/>
                </a:solidFill>
                <a:latin typeface="+mj-lt"/>
                <a:ea typeface="+mj-ea"/>
                <a:cs typeface="+mj-cs"/>
              </a:rPr>
              <a:t>Wat vind je het spannendst of lastigst aan AI?</a:t>
            </a:r>
            <a:endParaRPr lang="en-US" sz="3200" b="1" kern="1200" cap="all" dirty="0">
              <a:solidFill>
                <a:srgbClr val="F9465F"/>
              </a:solidFill>
              <a:latin typeface="+mj-lt"/>
              <a:ea typeface="+mj-ea"/>
              <a:cs typeface="+mj-cs"/>
            </a:endParaRPr>
          </a:p>
        </p:txBody>
      </p:sp>
      <p:sp>
        <p:nvSpPr>
          <p:cNvPr id="2" name="Tekstvak 1">
            <a:extLst>
              <a:ext uri="{FF2B5EF4-FFF2-40B4-BE49-F238E27FC236}">
                <a16:creationId xmlns:a16="http://schemas.microsoft.com/office/drawing/2014/main" id="{0208A82A-56B7-8E2C-813D-9ABF588750D5}"/>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C69B9D56-4971-4A0D-4BBE-3A650432612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8" name="Afbeelding 7">
            <a:extLst>
              <a:ext uri="{FF2B5EF4-FFF2-40B4-BE49-F238E27FC236}">
                <a16:creationId xmlns:a16="http://schemas.microsoft.com/office/drawing/2014/main" id="{8D63E04F-EC0D-305A-E480-1F9A80CA454D}"/>
              </a:ext>
            </a:extLst>
          </p:cNvPr>
          <p:cNvPicPr>
            <a:picLocks noChangeAspect="1"/>
          </p:cNvPicPr>
          <p:nvPr/>
        </p:nvPicPr>
        <p:blipFill>
          <a:blip r:embed="rId3"/>
          <a:stretch>
            <a:fillRect/>
          </a:stretch>
        </p:blipFill>
        <p:spPr>
          <a:xfrm>
            <a:off x="1589569" y="2353124"/>
            <a:ext cx="9208591" cy="3949200"/>
          </a:xfrm>
          <a:prstGeom prst="rect">
            <a:avLst/>
          </a:prstGeom>
        </p:spPr>
      </p:pic>
    </p:spTree>
    <p:extLst>
      <p:ext uri="{BB962C8B-B14F-4D97-AF65-F5344CB8AC3E}">
        <p14:creationId xmlns:p14="http://schemas.microsoft.com/office/powerpoint/2010/main" val="325000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80E8E9-5AD9-8AAB-A9D4-C1C4E070D2E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Tekstvak 6">
            <a:extLst>
              <a:ext uri="{FF2B5EF4-FFF2-40B4-BE49-F238E27FC236}">
                <a16:creationId xmlns:a16="http://schemas.microsoft.com/office/drawing/2014/main" id="{679F3FF5-A20D-22AB-9A8D-785A6EEEFA91}"/>
              </a:ext>
            </a:extLst>
          </p:cNvPr>
          <p:cNvSpPr txBox="1"/>
          <p:nvPr/>
        </p:nvSpPr>
        <p:spPr>
          <a:xfrm>
            <a:off x="-2" y="184814"/>
            <a:ext cx="12192001" cy="817403"/>
          </a:xfrm>
          <a:prstGeom prst="rect">
            <a:avLst/>
          </a:prstGeom>
        </p:spPr>
        <p:txBody>
          <a:bodyPr vert="horz" lIns="91440" tIns="45720" rIns="91440" bIns="45720" rtlCol="0" anchor="b">
            <a:normAutofit/>
          </a:bodyPr>
          <a:lstStyle/>
          <a:p>
            <a:pPr algn="ctr">
              <a:lnSpc>
                <a:spcPct val="90000"/>
              </a:lnSpc>
              <a:spcBef>
                <a:spcPct val="0"/>
              </a:spcBef>
              <a:spcAft>
                <a:spcPts val="400"/>
              </a:spcAft>
            </a:pPr>
            <a:r>
              <a:rPr lang="en-US" sz="3200" b="1" dirty="0">
                <a:solidFill>
                  <a:srgbClr val="F9465F"/>
                </a:solidFill>
                <a:latin typeface="+mj-lt"/>
                <a:ea typeface="+mj-ea"/>
                <a:cs typeface="+mj-cs"/>
              </a:rPr>
              <a:t>HOE KIJK JE AAN TEGEN AI?</a:t>
            </a:r>
            <a:endParaRPr lang="en-US" sz="3200" b="1" kern="1200" dirty="0">
              <a:solidFill>
                <a:srgbClr val="F9465F"/>
              </a:solidFill>
              <a:latin typeface="+mj-lt"/>
              <a:ea typeface="+mj-ea"/>
              <a:cs typeface="+mj-cs"/>
            </a:endParaRPr>
          </a:p>
        </p:txBody>
      </p:sp>
      <p:sp>
        <p:nvSpPr>
          <p:cNvPr id="2" name="Tekstvak 1">
            <a:extLst>
              <a:ext uri="{FF2B5EF4-FFF2-40B4-BE49-F238E27FC236}">
                <a16:creationId xmlns:a16="http://schemas.microsoft.com/office/drawing/2014/main" id="{74240E2C-815F-DE21-E571-5E84CA94D88F}"/>
              </a:ext>
            </a:extLst>
          </p:cNvPr>
          <p:cNvSpPr txBox="1"/>
          <p:nvPr/>
        </p:nvSpPr>
        <p:spPr>
          <a:xfrm>
            <a:off x="5652073" y="137585"/>
            <a:ext cx="887850" cy="307777"/>
          </a:xfrm>
          <a:prstGeom prst="rect">
            <a:avLst/>
          </a:prstGeom>
          <a:noFill/>
        </p:spPr>
        <p:txBody>
          <a:bodyPr wrap="square">
            <a:spAutoFit/>
          </a:bodyPr>
          <a:lstStyle/>
          <a:p>
            <a:pPr algn="ctr"/>
            <a:r>
              <a:rPr lang="nl-NL" sz="1400" dirty="0">
                <a:solidFill>
                  <a:srgbClr val="F9465F"/>
                </a:solidFill>
              </a:rPr>
              <a:t>GAU</a:t>
            </a:r>
            <a:endParaRPr lang="nl-NL" sz="1600" dirty="0">
              <a:solidFill>
                <a:srgbClr val="F9465F"/>
              </a:solidFill>
            </a:endParaRPr>
          </a:p>
        </p:txBody>
      </p:sp>
      <p:pic>
        <p:nvPicPr>
          <p:cNvPr id="3" name="Afbeelding 2" descr="Federatie&#10;&#10;Door AI gegenereerde inhoud is mogelijk onjuist.">
            <a:extLst>
              <a:ext uri="{FF2B5EF4-FFF2-40B4-BE49-F238E27FC236}">
                <a16:creationId xmlns:a16="http://schemas.microsoft.com/office/drawing/2014/main" id="{85B1165D-1053-770D-AE72-246A29F5B8C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0159"/>
            <a:ext cx="1331938" cy="970346"/>
          </a:xfrm>
          <a:prstGeom prst="rect">
            <a:avLst/>
          </a:prstGeom>
          <a:noFill/>
          <a:ln>
            <a:noFill/>
          </a:ln>
        </p:spPr>
      </p:pic>
      <p:pic>
        <p:nvPicPr>
          <p:cNvPr id="6" name="Afbeelding 5">
            <a:extLst>
              <a:ext uri="{FF2B5EF4-FFF2-40B4-BE49-F238E27FC236}">
                <a16:creationId xmlns:a16="http://schemas.microsoft.com/office/drawing/2014/main" id="{F9BFCB6D-B583-B8A9-44C1-653530149B96}"/>
              </a:ext>
            </a:extLst>
          </p:cNvPr>
          <p:cNvPicPr>
            <a:picLocks noChangeAspect="1"/>
          </p:cNvPicPr>
          <p:nvPr/>
        </p:nvPicPr>
        <p:blipFill>
          <a:blip r:embed="rId3"/>
          <a:stretch>
            <a:fillRect/>
          </a:stretch>
        </p:blipFill>
        <p:spPr>
          <a:xfrm>
            <a:off x="3578565" y="2353124"/>
            <a:ext cx="5082449" cy="3949200"/>
          </a:xfrm>
          <a:prstGeom prst="rect">
            <a:avLst/>
          </a:prstGeom>
        </p:spPr>
      </p:pic>
    </p:spTree>
    <p:extLst>
      <p:ext uri="{BB962C8B-B14F-4D97-AF65-F5344CB8AC3E}">
        <p14:creationId xmlns:p14="http://schemas.microsoft.com/office/powerpoint/2010/main" val="61309818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964</Words>
  <Application>Microsoft Office PowerPoint</Application>
  <PresentationFormat>Breedbeeld</PresentationFormat>
  <Paragraphs>137</Paragraphs>
  <Slides>16</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16</vt:i4>
      </vt:variant>
    </vt:vector>
  </HeadingPairs>
  <TitlesOfParts>
    <vt:vector size="21" baseType="lpstr">
      <vt:lpstr>Aptos</vt:lpstr>
      <vt:lpstr>Aptos Display</vt:lpstr>
      <vt:lpstr>Arial</vt:lpstr>
      <vt:lpstr>Calibri</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Wendy Woelders</dc:creator>
  <cp:lastModifiedBy>Martijn David</cp:lastModifiedBy>
  <cp:revision>12</cp:revision>
  <dcterms:created xsi:type="dcterms:W3CDTF">2026-02-18T14:50:04Z</dcterms:created>
  <dcterms:modified xsi:type="dcterms:W3CDTF">2026-04-09T12:36:45Z</dcterms:modified>
</cp:coreProperties>
</file>