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2" r:id="rId3"/>
  </p:sldMasterIdLst>
  <p:notesMasterIdLst>
    <p:notesMasterId r:id="rId37"/>
  </p:notesMasterIdLst>
  <p:handoutMasterIdLst>
    <p:handoutMasterId r:id="rId38"/>
  </p:handoutMasterIdLst>
  <p:sldIdLst>
    <p:sldId id="3328" r:id="rId4"/>
    <p:sldId id="2147376040" r:id="rId5"/>
    <p:sldId id="2147375915" r:id="rId6"/>
    <p:sldId id="2147376053" r:id="rId7"/>
    <p:sldId id="2147376059" r:id="rId8"/>
    <p:sldId id="2147376000" r:id="rId9"/>
    <p:sldId id="2147375916" r:id="rId10"/>
    <p:sldId id="2147376017" r:id="rId11"/>
    <p:sldId id="2147376018" r:id="rId12"/>
    <p:sldId id="2147376019" r:id="rId13"/>
    <p:sldId id="2147376020" r:id="rId14"/>
    <p:sldId id="2147376015" r:id="rId15"/>
    <p:sldId id="2147376016" r:id="rId16"/>
    <p:sldId id="2147375917" r:id="rId17"/>
    <p:sldId id="2147375918" r:id="rId18"/>
    <p:sldId id="2147375919" r:id="rId19"/>
    <p:sldId id="2147375920" r:id="rId20"/>
    <p:sldId id="2147375921" r:id="rId21"/>
    <p:sldId id="2147375922" r:id="rId22"/>
    <p:sldId id="2147376007" r:id="rId23"/>
    <p:sldId id="2147376008" r:id="rId24"/>
    <p:sldId id="2147376009" r:id="rId25"/>
    <p:sldId id="2147376010" r:id="rId26"/>
    <p:sldId id="2147376011" r:id="rId27"/>
    <p:sldId id="2147376012" r:id="rId28"/>
    <p:sldId id="2147376013" r:id="rId29"/>
    <p:sldId id="2147376014" r:id="rId30"/>
    <p:sldId id="2147375914" r:id="rId31"/>
    <p:sldId id="2147375901" r:id="rId32"/>
    <p:sldId id="2147375880" r:id="rId33"/>
    <p:sldId id="2147375881" r:id="rId34"/>
    <p:sldId id="2147375913" r:id="rId35"/>
    <p:sldId id="3160"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3312" userDrawn="1">
          <p15:clr>
            <a:srgbClr val="A4A3A4"/>
          </p15:clr>
        </p15:guide>
        <p15:guide id="3" pos="47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7AC748-B15C-5821-AB98-FB5C6FA01D3F}" name="Addison Anders" initials="AA" userId="S::aanders@iconiqcapital.com::5327f61e-65e4-493e-9f3b-c8fe8c712e56" providerId="AD"/>
  <p188:author id="{984F5888-0E2C-50E7-3AD8-F14D9989EAD9}" name="Christine Edmonds" initials="CE" userId="S::cedmonds@iconiqcapital.com::ce3a38f2-4294-4b8e-979b-4a55d9f139f8" providerId="AD"/>
  <p188:author id="{2D061FDF-2B7D-B0AE-1858-5725E64984D9}" name="Claire Davis" initials="CD" userId="S::cdavis@iconiqcapital.com::96d67160-fe25-483c-beb5-38b5ebb6565d" providerId="AD"/>
  <p188:author id="{EC3EAEFC-3FAE-2CDB-1E47-77BCB83C0900}" name="Vivian Guo" initials="VG" userId="S::vguo@iconiqcapital.com::48d5e760-03ca-4cdb-8e56-0690518315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r Faiyaz" initials="MF" lastIdx="209" clrIdx="0">
    <p:extLst>
      <p:ext uri="{19B8F6BF-5375-455C-9EA6-DF929625EA0E}">
        <p15:presenceInfo xmlns:p15="http://schemas.microsoft.com/office/powerpoint/2012/main" userId="S-1-5-21-1903882495-2236769187-3015445017-27207" providerId="AD"/>
      </p:ext>
    </p:extLst>
  </p:cmAuthor>
  <p:cmAuthor id="2" name="Christine Edmonds" initials="CE" lastIdx="202" clrIdx="1">
    <p:extLst>
      <p:ext uri="{19B8F6BF-5375-455C-9EA6-DF929625EA0E}">
        <p15:presenceInfo xmlns:p15="http://schemas.microsoft.com/office/powerpoint/2012/main" userId="S-1-5-21-1903882495-2236769187-3015445017-19844" providerId="AD"/>
      </p:ext>
    </p:extLst>
  </p:cmAuthor>
  <p:cmAuthor id="3" name="Meg Baldini" initials="MB" lastIdx="21" clrIdx="2">
    <p:extLst>
      <p:ext uri="{19B8F6BF-5375-455C-9EA6-DF929625EA0E}">
        <p15:presenceInfo xmlns:p15="http://schemas.microsoft.com/office/powerpoint/2012/main" userId="S-1-5-21-183305383-4040915969-1306907833-3187" providerId="AD"/>
      </p:ext>
    </p:extLst>
  </p:cmAuthor>
  <p:cmAuthor id="4" name="Vivian" initials="V" lastIdx="44" clrIdx="3">
    <p:extLst>
      <p:ext uri="{19B8F6BF-5375-455C-9EA6-DF929625EA0E}">
        <p15:presenceInfo xmlns:p15="http://schemas.microsoft.com/office/powerpoint/2012/main" userId="S::vguo@iconiqcapital.com::48d5e760-03ca-4cdb-8e56-06905183155f" providerId="AD"/>
      </p:ext>
    </p:extLst>
  </p:cmAuthor>
  <p:cmAuthor id="5" name="Christine Edmonds" initials="CE [2]" lastIdx="38" clrIdx="4">
    <p:extLst>
      <p:ext uri="{19B8F6BF-5375-455C-9EA6-DF929625EA0E}">
        <p15:presenceInfo xmlns:p15="http://schemas.microsoft.com/office/powerpoint/2012/main" userId="S::cedmonds@iconiqcapital.com::ce3a38f2-4294-4b8e-979b-4a55d9f139f8" providerId="AD"/>
      </p:ext>
    </p:extLst>
  </p:cmAuthor>
  <p:cmAuthor id="6" name="Claire Davis" initials="CD" lastIdx="15" clrIdx="5">
    <p:extLst>
      <p:ext uri="{19B8F6BF-5375-455C-9EA6-DF929625EA0E}">
        <p15:presenceInfo xmlns:p15="http://schemas.microsoft.com/office/powerpoint/2012/main" userId="0d34edbf679524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689"/>
    <a:srgbClr val="F1F8EC"/>
    <a:srgbClr val="B1DFA4"/>
    <a:srgbClr val="FFFFFF"/>
    <a:srgbClr val="FFBEB2"/>
    <a:srgbClr val="F36754"/>
    <a:srgbClr val="AE123A"/>
    <a:srgbClr val="1F6639"/>
    <a:srgbClr val="64AA59"/>
    <a:srgbClr val="2A57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2" autoAdjust="0"/>
    <p:restoredTop sz="96453" autoAdjust="0"/>
  </p:normalViewPr>
  <p:slideViewPr>
    <p:cSldViewPr snapToGrid="0">
      <p:cViewPr varScale="1">
        <p:scale>
          <a:sx n="124" d="100"/>
          <a:sy n="124" d="100"/>
        </p:scale>
        <p:origin x="357" y="66"/>
      </p:cViewPr>
      <p:guideLst>
        <p:guide orient="horz" pos="504"/>
        <p:guide pos="3312"/>
        <p:guide pos="4704"/>
      </p:guideLst>
    </p:cSldViewPr>
  </p:slideViewPr>
  <p:outlineViewPr>
    <p:cViewPr>
      <p:scale>
        <a:sx n="33" d="100"/>
        <a:sy n="33" d="100"/>
      </p:scale>
      <p:origin x="0" y="-810"/>
    </p:cViewPr>
  </p:outlineViewPr>
  <p:notesTextViewPr>
    <p:cViewPr>
      <p:scale>
        <a:sx n="3" d="2"/>
        <a:sy n="3" d="2"/>
      </p:scale>
      <p:origin x="0" y="0"/>
    </p:cViewPr>
  </p:notesTextViewPr>
  <p:sorterViewPr>
    <p:cViewPr>
      <p:scale>
        <a:sx n="25" d="100"/>
        <a:sy n="25" d="100"/>
      </p:scale>
      <p:origin x="0" y="0"/>
    </p:cViewPr>
  </p:sorter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86972306882829E-3"/>
          <c:y val="2.751633050882895E-2"/>
          <c:w val="0.97397144348747633"/>
          <c:h val="0.93946407288057632"/>
        </c:manualLayout>
      </c:layout>
      <c:lineChart>
        <c:grouping val="standard"/>
        <c:varyColors val="0"/>
        <c:ser>
          <c:idx val="0"/>
          <c:order val="0"/>
          <c:tx>
            <c:strRef>
              <c:f>Sheet1!$B$1</c:f>
              <c:strCache>
                <c:ptCount val="1"/>
                <c:pt idx="0">
                  <c:v>Ending ARR ($M)</c:v>
                </c:pt>
              </c:strCache>
            </c:strRef>
          </c:tx>
          <c:spPr>
            <a:ln w="28575" cap="rnd">
              <a:solidFill>
                <a:schemeClr val="accent6"/>
              </a:solidFill>
              <a:round/>
            </a:ln>
            <a:effectLst/>
          </c:spPr>
          <c:marker>
            <c:symbol val="none"/>
          </c:marker>
          <c:cat>
            <c:numRef>
              <c:f>Sheet1!$A$2:$A$32</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cat>
          <c:val>
            <c:numRef>
              <c:f>Sheet1!$B$2:$B$32</c:f>
              <c:numCache>
                <c:formatCode>General</c:formatCode>
                <c:ptCount val="31"/>
                <c:pt idx="0">
                  <c:v>10</c:v>
                </c:pt>
                <c:pt idx="1">
                  <c:v>12</c:v>
                </c:pt>
                <c:pt idx="2">
                  <c:v>15</c:v>
                </c:pt>
                <c:pt idx="3">
                  <c:v>18</c:v>
                </c:pt>
                <c:pt idx="4">
                  <c:v>20</c:v>
                </c:pt>
                <c:pt idx="5">
                  <c:v>25</c:v>
                </c:pt>
                <c:pt idx="6">
                  <c:v>30</c:v>
                </c:pt>
                <c:pt idx="7">
                  <c:v>35</c:v>
                </c:pt>
                <c:pt idx="8">
                  <c:v>40</c:v>
                </c:pt>
                <c:pt idx="9">
                  <c:v>45</c:v>
                </c:pt>
                <c:pt idx="10">
                  <c:v>50</c:v>
                </c:pt>
                <c:pt idx="11">
                  <c:v>55</c:v>
                </c:pt>
                <c:pt idx="12">
                  <c:v>60</c:v>
                </c:pt>
                <c:pt idx="13">
                  <c:v>68</c:v>
                </c:pt>
                <c:pt idx="14">
                  <c:v>70</c:v>
                </c:pt>
                <c:pt idx="15">
                  <c:v>71</c:v>
                </c:pt>
                <c:pt idx="16">
                  <c:v>73</c:v>
                </c:pt>
                <c:pt idx="17">
                  <c:v>75</c:v>
                </c:pt>
                <c:pt idx="18">
                  <c:v>100</c:v>
                </c:pt>
                <c:pt idx="19">
                  <c:v>120</c:v>
                </c:pt>
                <c:pt idx="20">
                  <c:v>125</c:v>
                </c:pt>
                <c:pt idx="21">
                  <c:v>130</c:v>
                </c:pt>
                <c:pt idx="22">
                  <c:v>140</c:v>
                </c:pt>
              </c:numCache>
            </c:numRef>
          </c:val>
          <c:smooth val="0"/>
          <c:extLst>
            <c:ext xmlns:c16="http://schemas.microsoft.com/office/drawing/2014/chart" uri="{C3380CC4-5D6E-409C-BE32-E72D297353CC}">
              <c16:uniqueId val="{00000000-8EFB-4AD6-9AFB-825FC6986467}"/>
            </c:ext>
          </c:extLst>
        </c:ser>
        <c:dLbls>
          <c:showLegendKey val="0"/>
          <c:showVal val="0"/>
          <c:showCatName val="0"/>
          <c:showSerName val="0"/>
          <c:showPercent val="0"/>
          <c:showBubbleSize val="0"/>
        </c:dLbls>
        <c:smooth val="0"/>
        <c:axId val="2130158440"/>
        <c:axId val="2130158080"/>
      </c:lineChart>
      <c:catAx>
        <c:axId val="2130158440"/>
        <c:scaling>
          <c:orientation val="minMax"/>
        </c:scaling>
        <c:delete val="1"/>
        <c:axPos val="b"/>
        <c:numFmt formatCode="General" sourceLinked="1"/>
        <c:majorTickMark val="none"/>
        <c:minorTickMark val="none"/>
        <c:tickLblPos val="nextTo"/>
        <c:crossAx val="2130158080"/>
        <c:crosses val="autoZero"/>
        <c:auto val="1"/>
        <c:lblAlgn val="ctr"/>
        <c:lblOffset val="100"/>
        <c:noMultiLvlLbl val="0"/>
      </c:catAx>
      <c:valAx>
        <c:axId val="2130158080"/>
        <c:scaling>
          <c:orientation val="minMax"/>
          <c:max val="500"/>
        </c:scaling>
        <c:delete val="1"/>
        <c:axPos val="l"/>
        <c:numFmt formatCode="General" sourceLinked="1"/>
        <c:majorTickMark val="none"/>
        <c:minorTickMark val="none"/>
        <c:tickLblPos val="nextTo"/>
        <c:crossAx val="2130158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Benchmarks</c:v>
                </c:pt>
              </c:strCache>
            </c:strRef>
          </c:tx>
          <c:spPr>
            <a:solidFill>
              <a:schemeClr val="tx2">
                <a:lumMod val="20000"/>
                <a:lumOff val="80000"/>
              </a:schemeClr>
            </a:solidFill>
            <a:ln>
              <a:noFill/>
            </a:ln>
            <a:effectLst/>
          </c:spPr>
          <c:invertIfNegative val="0"/>
          <c:dPt>
            <c:idx val="7"/>
            <c:invertIfNegative val="0"/>
            <c:bubble3D val="0"/>
            <c:spPr>
              <a:solidFill>
                <a:srgbClr val="71C689"/>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c:formatCode>
                <c:ptCount val="8"/>
                <c:pt idx="0">
                  <c:v>1.25</c:v>
                </c:pt>
                <c:pt idx="1">
                  <c:v>0.9</c:v>
                </c:pt>
                <c:pt idx="2">
                  <c:v>0.7</c:v>
                </c:pt>
                <c:pt idx="3">
                  <c:v>0.5</c:v>
                </c:pt>
                <c:pt idx="4">
                  <c:v>0.4</c:v>
                </c:pt>
                <c:pt idx="5">
                  <c:v>0.5</c:v>
                </c:pt>
                <c:pt idx="7">
                  <c:v>0.75</c:v>
                </c:pt>
              </c:numCache>
            </c:numRef>
          </c:val>
          <c:extLst>
            <c:ext xmlns:c16="http://schemas.microsoft.com/office/drawing/2014/chart" uri="{C3380CC4-5D6E-409C-BE32-E72D297353CC}">
              <c16:uniqueId val="{00000000-5A51-4D48-8B80-D4671E6EE87B}"/>
            </c:ext>
          </c:extLst>
        </c:ser>
        <c:dLbls>
          <c:dLblPos val="outEnd"/>
          <c:showLegendKey val="0"/>
          <c:showVal val="1"/>
          <c:showCatName val="0"/>
          <c:showSerName val="0"/>
          <c:showPercent val="0"/>
          <c:showBubbleSize val="0"/>
        </c:dLbls>
        <c:gapWidth val="80"/>
        <c:overlap val="-27"/>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S&amp;M</c:v>
                </c:pt>
              </c:strCache>
            </c:strRef>
          </c:tx>
          <c:spPr>
            <a:solidFill>
              <a:schemeClr val="tx2">
                <a:lumMod val="60000"/>
                <a:lumOff val="40000"/>
              </a:schemeClr>
            </a:solidFill>
            <a:ln>
              <a:noFill/>
            </a:ln>
            <a:effectLst/>
          </c:spPr>
          <c:invertIfNegative val="0"/>
          <c:dPt>
            <c:idx val="7"/>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c:formatCode>
                <c:ptCount val="8"/>
                <c:pt idx="0">
                  <c:v>1.25</c:v>
                </c:pt>
                <c:pt idx="1">
                  <c:v>0.81</c:v>
                </c:pt>
                <c:pt idx="2">
                  <c:v>0.63</c:v>
                </c:pt>
                <c:pt idx="3">
                  <c:v>0.56000000000000005</c:v>
                </c:pt>
                <c:pt idx="4">
                  <c:v>0.55000000000000004</c:v>
                </c:pt>
                <c:pt idx="5">
                  <c:v>0.42</c:v>
                </c:pt>
                <c:pt idx="7">
                  <c:v>0.75</c:v>
                </c:pt>
              </c:numCache>
            </c:numRef>
          </c:val>
          <c:extLst>
            <c:ext xmlns:c16="http://schemas.microsoft.com/office/drawing/2014/chart" uri="{C3380CC4-5D6E-409C-BE32-E72D297353CC}">
              <c16:uniqueId val="{00000000-5A51-4D48-8B80-D4671E6EE87B}"/>
            </c:ext>
          </c:extLst>
        </c:ser>
        <c:ser>
          <c:idx val="1"/>
          <c:order val="1"/>
          <c:tx>
            <c:strRef>
              <c:f>Sheet1!$C$1</c:f>
              <c:strCache>
                <c:ptCount val="1"/>
                <c:pt idx="0">
                  <c:v>R&amp;D</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Sheet1!$C$2:$C$9</c:f>
              <c:numCache>
                <c:formatCode>0%</c:formatCode>
                <c:ptCount val="8"/>
                <c:pt idx="0">
                  <c:v>1.29</c:v>
                </c:pt>
                <c:pt idx="1">
                  <c:v>0.52</c:v>
                </c:pt>
                <c:pt idx="2">
                  <c:v>0.36</c:v>
                </c:pt>
                <c:pt idx="3">
                  <c:v>0.31</c:v>
                </c:pt>
                <c:pt idx="4">
                  <c:v>0.28999999999999998</c:v>
                </c:pt>
                <c:pt idx="5">
                  <c:v>0.22</c:v>
                </c:pt>
                <c:pt idx="7">
                  <c:v>0.5</c:v>
                </c:pt>
              </c:numCache>
            </c:numRef>
          </c:val>
          <c:extLst>
            <c:ext xmlns:c16="http://schemas.microsoft.com/office/drawing/2014/chart" uri="{C3380CC4-5D6E-409C-BE32-E72D297353CC}">
              <c16:uniqueId val="{00000002-F3F9-483D-98EC-B428F65A36C2}"/>
            </c:ext>
          </c:extLst>
        </c:ser>
        <c:ser>
          <c:idx val="2"/>
          <c:order val="2"/>
          <c:tx>
            <c:strRef>
              <c:f>Sheet1!$D$1</c:f>
              <c:strCache>
                <c:ptCount val="1"/>
                <c:pt idx="0">
                  <c:v>G&amp;A</c:v>
                </c:pt>
              </c:strCache>
            </c:strRef>
          </c:tx>
          <c:spPr>
            <a:solidFill>
              <a:schemeClr val="tx2">
                <a:lumMod val="20000"/>
                <a:lumOff val="80000"/>
              </a:schemeClr>
            </a:solidFill>
            <a:ln>
              <a:solidFill>
                <a:schemeClr val="tx2">
                  <a:lumMod val="20000"/>
                  <a:lumOff val="8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Sheet1!$D$2:$D$9</c:f>
              <c:numCache>
                <c:formatCode>0%</c:formatCode>
                <c:ptCount val="8"/>
                <c:pt idx="0">
                  <c:v>0.72</c:v>
                </c:pt>
                <c:pt idx="1">
                  <c:v>0.31</c:v>
                </c:pt>
                <c:pt idx="2">
                  <c:v>0.24</c:v>
                </c:pt>
                <c:pt idx="3">
                  <c:v>0.22</c:v>
                </c:pt>
                <c:pt idx="4">
                  <c:v>0.18</c:v>
                </c:pt>
                <c:pt idx="5">
                  <c:v>0.18</c:v>
                </c:pt>
                <c:pt idx="7">
                  <c:v>0.4</c:v>
                </c:pt>
              </c:numCache>
            </c:numRef>
          </c:val>
          <c:extLst>
            <c:ext xmlns:c16="http://schemas.microsoft.com/office/drawing/2014/chart" uri="{C3380CC4-5D6E-409C-BE32-E72D297353CC}">
              <c16:uniqueId val="{00000003-F3F9-483D-98EC-B428F65A36C2}"/>
            </c:ext>
          </c:extLst>
        </c:ser>
        <c:dLbls>
          <c:showLegendKey val="0"/>
          <c:showVal val="1"/>
          <c:showCatName val="0"/>
          <c:showSerName val="0"/>
          <c:showPercent val="0"/>
          <c:showBubbleSize val="0"/>
        </c:dLbls>
        <c:gapWidth val="80"/>
        <c:overlap val="100"/>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S&amp;M</c:v>
                </c:pt>
              </c:strCache>
            </c:strRef>
          </c:tx>
          <c:spPr>
            <a:solidFill>
              <a:schemeClr val="tx2">
                <a:lumMod val="60000"/>
                <a:lumOff val="40000"/>
              </a:schemeClr>
            </a:solidFill>
            <a:ln>
              <a:noFill/>
            </a:ln>
            <a:effectLst/>
          </c:spPr>
          <c:invertIfNegative val="0"/>
          <c:dPt>
            <c:idx val="6"/>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F722-4700-AA06-087442CC1ED2}"/>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Sheet1!$B$2:$B$8</c:f>
              <c:numCache>
                <c:formatCode>General</c:formatCode>
                <c:ptCount val="7"/>
                <c:pt idx="0">
                  <c:v>59</c:v>
                </c:pt>
                <c:pt idx="1">
                  <c:v>132</c:v>
                </c:pt>
                <c:pt idx="2">
                  <c:v>176</c:v>
                </c:pt>
                <c:pt idx="3">
                  <c:v>301</c:v>
                </c:pt>
                <c:pt idx="4">
                  <c:v>661</c:v>
                </c:pt>
                <c:pt idx="6">
                  <c:v>90</c:v>
                </c:pt>
              </c:numCache>
            </c:numRef>
          </c:val>
          <c:extLst>
            <c:ext xmlns:c16="http://schemas.microsoft.com/office/drawing/2014/chart" uri="{C3380CC4-5D6E-409C-BE32-E72D297353CC}">
              <c16:uniqueId val="{00000000-5A51-4D48-8B80-D4671E6EE87B}"/>
            </c:ext>
          </c:extLst>
        </c:ser>
        <c:ser>
          <c:idx val="1"/>
          <c:order val="1"/>
          <c:tx>
            <c:strRef>
              <c:f>Sheet1!$C$1</c:f>
              <c:strCache>
                <c:ptCount val="1"/>
                <c:pt idx="0">
                  <c:v>R&amp;D</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Sheet1!$C$2:$C$8</c:f>
              <c:numCache>
                <c:formatCode>General</c:formatCode>
                <c:ptCount val="7"/>
                <c:pt idx="0">
                  <c:v>31</c:v>
                </c:pt>
                <c:pt idx="1">
                  <c:v>89</c:v>
                </c:pt>
                <c:pt idx="2">
                  <c:v>148</c:v>
                </c:pt>
                <c:pt idx="3">
                  <c:v>263</c:v>
                </c:pt>
                <c:pt idx="4">
                  <c:v>546</c:v>
                </c:pt>
                <c:pt idx="6">
                  <c:v>75</c:v>
                </c:pt>
              </c:numCache>
            </c:numRef>
          </c:val>
          <c:extLst>
            <c:ext xmlns:c16="http://schemas.microsoft.com/office/drawing/2014/chart" uri="{C3380CC4-5D6E-409C-BE32-E72D297353CC}">
              <c16:uniqueId val="{00000002-F3F9-483D-98EC-B428F65A36C2}"/>
            </c:ext>
          </c:extLst>
        </c:ser>
        <c:ser>
          <c:idx val="2"/>
          <c:order val="2"/>
          <c:tx>
            <c:strRef>
              <c:f>Sheet1!$D$1</c:f>
              <c:strCache>
                <c:ptCount val="1"/>
                <c:pt idx="0">
                  <c:v>G&amp;A</c:v>
                </c:pt>
              </c:strCache>
            </c:strRef>
          </c:tx>
          <c:spPr>
            <a:solidFill>
              <a:schemeClr val="tx2">
                <a:lumMod val="20000"/>
                <a:lumOff val="80000"/>
              </a:schemeClr>
            </a:solidFill>
            <a:ln>
              <a:solidFill>
                <a:schemeClr val="tx2">
                  <a:lumMod val="20000"/>
                  <a:lumOff val="8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&lt;$25M</c:v>
                </c:pt>
                <c:pt idx="1">
                  <c:v>$25-50M</c:v>
                </c:pt>
                <c:pt idx="2">
                  <c:v>$50-500M</c:v>
                </c:pt>
                <c:pt idx="3">
                  <c:v>$100-200M</c:v>
                </c:pt>
                <c:pt idx="4">
                  <c:v>$200M to IPO</c:v>
                </c:pt>
                <c:pt idx="6">
                  <c:v>Company Name</c:v>
                </c:pt>
              </c:strCache>
            </c:strRef>
          </c:cat>
          <c:val>
            <c:numRef>
              <c:f>Sheet1!$D$2:$D$8</c:f>
              <c:numCache>
                <c:formatCode>General</c:formatCode>
                <c:ptCount val="7"/>
                <c:pt idx="0">
                  <c:v>13</c:v>
                </c:pt>
                <c:pt idx="1">
                  <c:v>35</c:v>
                </c:pt>
                <c:pt idx="2">
                  <c:v>49</c:v>
                </c:pt>
                <c:pt idx="3">
                  <c:v>110</c:v>
                </c:pt>
                <c:pt idx="4">
                  <c:v>218</c:v>
                </c:pt>
                <c:pt idx="6">
                  <c:v>30</c:v>
                </c:pt>
              </c:numCache>
            </c:numRef>
          </c:val>
          <c:extLst>
            <c:ext xmlns:c16="http://schemas.microsoft.com/office/drawing/2014/chart" uri="{C3380CC4-5D6E-409C-BE32-E72D297353CC}">
              <c16:uniqueId val="{00000003-F3F9-483D-98EC-B428F65A36C2}"/>
            </c:ext>
          </c:extLst>
        </c:ser>
        <c:dLbls>
          <c:showLegendKey val="0"/>
          <c:showVal val="1"/>
          <c:showCatName val="0"/>
          <c:showSerName val="0"/>
          <c:showPercent val="0"/>
          <c:showBubbleSize val="0"/>
        </c:dLbls>
        <c:gapWidth val="80"/>
        <c:overlap val="100"/>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General"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384505513898904E-2"/>
          <c:y val="0.2376382792821965"/>
          <c:w val="0.97323098897220217"/>
          <c:h val="0.6077796450060311"/>
        </c:manualLayout>
      </c:layout>
      <c:barChart>
        <c:barDir val="col"/>
        <c:grouping val="clustered"/>
        <c:varyColors val="0"/>
        <c:ser>
          <c:idx val="0"/>
          <c:order val="0"/>
          <c:tx>
            <c:strRef>
              <c:f>Sheet1!$B$1</c:f>
              <c:strCache>
                <c:ptCount val="1"/>
                <c:pt idx="0">
                  <c:v>Benchmarks</c:v>
                </c:pt>
              </c:strCache>
            </c:strRef>
          </c:tx>
          <c:spPr>
            <a:solidFill>
              <a:schemeClr val="tx2">
                <a:lumMod val="20000"/>
                <a:lumOff val="80000"/>
              </a:schemeClr>
            </a:solidFill>
            <a:ln>
              <a:noFill/>
            </a:ln>
            <a:effectLst/>
          </c:spPr>
          <c:invertIfNegative val="0"/>
          <c:dPt>
            <c:idx val="7"/>
            <c:invertIfNegative val="0"/>
            <c:bubble3D val="0"/>
            <c:spPr>
              <a:solidFill>
                <a:srgbClr val="71C689"/>
              </a:solidFill>
              <a:ln>
                <a:noFill/>
              </a:ln>
              <a:effectLst/>
            </c:spPr>
            <c:extLst>
              <c:ext xmlns:c16="http://schemas.microsoft.com/office/drawing/2014/chart" uri="{C3380CC4-5D6E-409C-BE32-E72D297353CC}">
                <c16:uniqueId val="{00000004-5A51-4D48-8B80-D4671E6EE87B}"/>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ICONIQ Quadraat" panose="02000000000000000000" pitchFamily="2" charset="0"/>
                    <a:ea typeface="ICONIQ Quadraa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&lt;$25M</c:v>
                </c:pt>
                <c:pt idx="1">
                  <c:v>$25-50M</c:v>
                </c:pt>
                <c:pt idx="2">
                  <c:v>$50-500M</c:v>
                </c:pt>
                <c:pt idx="3">
                  <c:v>$100-200M</c:v>
                </c:pt>
                <c:pt idx="4">
                  <c:v>$200M to IPO</c:v>
                </c:pt>
                <c:pt idx="5">
                  <c:v>Post-IPO</c:v>
                </c:pt>
                <c:pt idx="7">
                  <c:v>Company Name</c:v>
                </c:pt>
              </c:strCache>
            </c:strRef>
          </c:cat>
          <c:val>
            <c:numRef>
              <c:f>Sheet1!$B$2:$B$9</c:f>
              <c:numCache>
                <c:formatCode>0.0\x</c:formatCode>
                <c:ptCount val="8"/>
                <c:pt idx="0">
                  <c:v>2</c:v>
                </c:pt>
                <c:pt idx="1">
                  <c:v>1.6</c:v>
                </c:pt>
                <c:pt idx="2">
                  <c:v>0.9</c:v>
                </c:pt>
                <c:pt idx="3">
                  <c:v>1.1000000000000001</c:v>
                </c:pt>
                <c:pt idx="4">
                  <c:v>0.9</c:v>
                </c:pt>
                <c:pt idx="5">
                  <c:v>0.3</c:v>
                </c:pt>
                <c:pt idx="7">
                  <c:v>1.9</c:v>
                </c:pt>
              </c:numCache>
            </c:numRef>
          </c:val>
          <c:extLst>
            <c:ext xmlns:c16="http://schemas.microsoft.com/office/drawing/2014/chart" uri="{C3380CC4-5D6E-409C-BE32-E72D297353CC}">
              <c16:uniqueId val="{00000000-5A51-4D48-8B80-D4671E6EE87B}"/>
            </c:ext>
          </c:extLst>
        </c:ser>
        <c:dLbls>
          <c:dLblPos val="outEnd"/>
          <c:showLegendKey val="0"/>
          <c:showVal val="1"/>
          <c:showCatName val="0"/>
          <c:showSerName val="0"/>
          <c:showPercent val="0"/>
          <c:showBubbleSize val="0"/>
        </c:dLbls>
        <c:gapWidth val="80"/>
        <c:overlap val="-27"/>
        <c:axId val="1391075344"/>
        <c:axId val="1391070304"/>
      </c:barChart>
      <c:catAx>
        <c:axId val="13910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ICONIQ Quadraat" panose="02000000000000000000" pitchFamily="2" charset="0"/>
                <a:ea typeface="ICONIQ Quadraat" panose="02000000000000000000" pitchFamily="2" charset="0"/>
                <a:cs typeface="+mn-cs"/>
              </a:defRPr>
            </a:pPr>
            <a:endParaRPr lang="en-US"/>
          </a:p>
        </c:txPr>
        <c:crossAx val="1391070304"/>
        <c:crosses val="autoZero"/>
        <c:auto val="1"/>
        <c:lblAlgn val="ctr"/>
        <c:lblOffset val="100"/>
        <c:noMultiLvlLbl val="0"/>
      </c:catAx>
      <c:valAx>
        <c:axId val="1391070304"/>
        <c:scaling>
          <c:orientation val="minMax"/>
        </c:scaling>
        <c:delete val="1"/>
        <c:axPos val="l"/>
        <c:numFmt formatCode="0.0\x" sourceLinked="1"/>
        <c:majorTickMark val="none"/>
        <c:minorTickMark val="none"/>
        <c:tickLblPos val="nextTo"/>
        <c:crossAx val="139107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ICONIQ Quadraat" panose="02000000000000000000" pitchFamily="2" charset="0"/>
          <a:ea typeface="ICONIQ Quadraat"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5EB22841-69E9-40FE-BDF3-1C6DB2FE4E17}" type="datetimeFigureOut">
              <a:rPr lang="en-US" smtClean="0"/>
              <a:t>8/28/2023</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864C1746-3034-4E60-A42B-1E00132EEC8F}" type="slidenum">
              <a:rPr lang="en-US" smtClean="0"/>
              <a:t>‹#›</a:t>
            </a:fld>
            <a:endParaRPr lang="en-US" dirty="0"/>
          </a:p>
        </p:txBody>
      </p:sp>
    </p:spTree>
    <p:extLst>
      <p:ext uri="{BB962C8B-B14F-4D97-AF65-F5344CB8AC3E}">
        <p14:creationId xmlns:p14="http://schemas.microsoft.com/office/powerpoint/2010/main" val="3696384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E545B5F-16DD-4571-8656-DE9DEF9EBC51}" type="datetimeFigureOut">
              <a:rPr lang="en-US" smtClean="0"/>
              <a:t>8/28/2023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D7928D93-529E-4726-9ECD-3AD6AF2DD863}" type="slidenum">
              <a:rPr lang="en-US" smtClean="0"/>
              <a:t>‹#›</a:t>
            </a:fld>
            <a:endParaRPr lang="en-US" dirty="0"/>
          </a:p>
        </p:txBody>
      </p:sp>
    </p:spTree>
    <p:extLst>
      <p:ext uri="{BB962C8B-B14F-4D97-AF65-F5344CB8AC3E}">
        <p14:creationId xmlns:p14="http://schemas.microsoft.com/office/powerpoint/2010/main" val="4162079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3</a:t>
            </a:fld>
            <a:endParaRPr lang="en-US" dirty="0"/>
          </a:p>
        </p:txBody>
      </p:sp>
    </p:spTree>
    <p:extLst>
      <p:ext uri="{BB962C8B-B14F-4D97-AF65-F5344CB8AC3E}">
        <p14:creationId xmlns:p14="http://schemas.microsoft.com/office/powerpoint/2010/main" val="293261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13</a:t>
            </a:fld>
            <a:endParaRPr lang="en-US" dirty="0"/>
          </a:p>
        </p:txBody>
      </p:sp>
    </p:spTree>
    <p:extLst>
      <p:ext uri="{BB962C8B-B14F-4D97-AF65-F5344CB8AC3E}">
        <p14:creationId xmlns:p14="http://schemas.microsoft.com/office/powerpoint/2010/main" val="53402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14</a:t>
            </a:fld>
            <a:endParaRPr lang="en-US" dirty="0"/>
          </a:p>
        </p:txBody>
      </p:sp>
    </p:spTree>
    <p:extLst>
      <p:ext uri="{BB962C8B-B14F-4D97-AF65-F5344CB8AC3E}">
        <p14:creationId xmlns:p14="http://schemas.microsoft.com/office/powerpoint/2010/main" val="370083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15</a:t>
            </a:fld>
            <a:endParaRPr lang="en-US" dirty="0"/>
          </a:p>
        </p:txBody>
      </p:sp>
    </p:spTree>
    <p:extLst>
      <p:ext uri="{BB962C8B-B14F-4D97-AF65-F5344CB8AC3E}">
        <p14:creationId xmlns:p14="http://schemas.microsoft.com/office/powerpoint/2010/main" val="347806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16</a:t>
            </a:fld>
            <a:endParaRPr lang="en-US" dirty="0"/>
          </a:p>
        </p:txBody>
      </p:sp>
    </p:spTree>
    <p:extLst>
      <p:ext uri="{BB962C8B-B14F-4D97-AF65-F5344CB8AC3E}">
        <p14:creationId xmlns:p14="http://schemas.microsoft.com/office/powerpoint/2010/main" val="115479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17</a:t>
            </a:fld>
            <a:endParaRPr lang="en-US" dirty="0"/>
          </a:p>
        </p:txBody>
      </p:sp>
    </p:spTree>
    <p:extLst>
      <p:ext uri="{BB962C8B-B14F-4D97-AF65-F5344CB8AC3E}">
        <p14:creationId xmlns:p14="http://schemas.microsoft.com/office/powerpoint/2010/main" val="172467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18</a:t>
            </a:fld>
            <a:endParaRPr lang="en-US" dirty="0"/>
          </a:p>
        </p:txBody>
      </p:sp>
    </p:spTree>
    <p:extLst>
      <p:ext uri="{BB962C8B-B14F-4D97-AF65-F5344CB8AC3E}">
        <p14:creationId xmlns:p14="http://schemas.microsoft.com/office/powerpoint/2010/main" val="394357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19</a:t>
            </a:fld>
            <a:endParaRPr lang="en-US" dirty="0"/>
          </a:p>
        </p:txBody>
      </p:sp>
    </p:spTree>
    <p:extLst>
      <p:ext uri="{BB962C8B-B14F-4D97-AF65-F5344CB8AC3E}">
        <p14:creationId xmlns:p14="http://schemas.microsoft.com/office/powerpoint/2010/main" val="5570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104314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30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7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74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93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449788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0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718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8D93-529E-4726-9ECD-3AD6AF2D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2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33418D-7C42-544D-9D72-C4C630B8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9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17734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28D93-529E-4726-9ECD-3AD6AF2DD863}" type="slidenum">
              <a:rPr lang="en-US" smtClean="0"/>
              <a:t>30</a:t>
            </a:fld>
            <a:endParaRPr lang="en-US" dirty="0"/>
          </a:p>
        </p:txBody>
      </p:sp>
    </p:spTree>
    <p:extLst>
      <p:ext uri="{BB962C8B-B14F-4D97-AF65-F5344CB8AC3E}">
        <p14:creationId xmlns:p14="http://schemas.microsoft.com/office/powerpoint/2010/main" val="2352941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28D93-529E-4726-9ECD-3AD6AF2DD863}" type="slidenum">
              <a:rPr lang="en-US" smtClean="0"/>
              <a:t>31</a:t>
            </a:fld>
            <a:endParaRPr lang="en-US" dirty="0"/>
          </a:p>
        </p:txBody>
      </p:sp>
    </p:spTree>
    <p:extLst>
      <p:ext uri="{BB962C8B-B14F-4D97-AF65-F5344CB8AC3E}">
        <p14:creationId xmlns:p14="http://schemas.microsoft.com/office/powerpoint/2010/main" val="389759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32</a:t>
            </a:fld>
            <a:endParaRPr lang="en-US" dirty="0"/>
          </a:p>
        </p:txBody>
      </p:sp>
    </p:spTree>
    <p:extLst>
      <p:ext uri="{BB962C8B-B14F-4D97-AF65-F5344CB8AC3E}">
        <p14:creationId xmlns:p14="http://schemas.microsoft.com/office/powerpoint/2010/main" val="1544533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60586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95926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7</a:t>
            </a:fld>
            <a:endParaRPr lang="en-US" dirty="0"/>
          </a:p>
        </p:txBody>
      </p:sp>
    </p:spTree>
    <p:extLst>
      <p:ext uri="{BB962C8B-B14F-4D97-AF65-F5344CB8AC3E}">
        <p14:creationId xmlns:p14="http://schemas.microsoft.com/office/powerpoint/2010/main" val="138561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8</a:t>
            </a:fld>
            <a:endParaRPr lang="en-US" dirty="0"/>
          </a:p>
        </p:txBody>
      </p:sp>
    </p:spTree>
    <p:extLst>
      <p:ext uri="{BB962C8B-B14F-4D97-AF65-F5344CB8AC3E}">
        <p14:creationId xmlns:p14="http://schemas.microsoft.com/office/powerpoint/2010/main" val="150570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9</a:t>
            </a:fld>
            <a:endParaRPr lang="en-US" dirty="0"/>
          </a:p>
        </p:txBody>
      </p:sp>
    </p:spTree>
    <p:extLst>
      <p:ext uri="{BB962C8B-B14F-4D97-AF65-F5344CB8AC3E}">
        <p14:creationId xmlns:p14="http://schemas.microsoft.com/office/powerpoint/2010/main" val="218153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10</a:t>
            </a:fld>
            <a:endParaRPr lang="en-US" dirty="0"/>
          </a:p>
        </p:txBody>
      </p:sp>
    </p:spTree>
    <p:extLst>
      <p:ext uri="{BB962C8B-B14F-4D97-AF65-F5344CB8AC3E}">
        <p14:creationId xmlns:p14="http://schemas.microsoft.com/office/powerpoint/2010/main" val="86338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28D93-529E-4726-9ECD-3AD6AF2DD863}" type="slidenum">
              <a:rPr lang="en-US" smtClean="0"/>
              <a:t>11</a:t>
            </a:fld>
            <a:endParaRPr lang="en-US" dirty="0"/>
          </a:p>
        </p:txBody>
      </p:sp>
    </p:spTree>
    <p:extLst>
      <p:ext uri="{BB962C8B-B14F-4D97-AF65-F5344CB8AC3E}">
        <p14:creationId xmlns:p14="http://schemas.microsoft.com/office/powerpoint/2010/main" val="75344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7213" rtl="0" eaLnBrk="1" fontAlgn="base" latinLnBrk="0" hangingPunct="1">
              <a:lnSpc>
                <a:spcPct val="100000"/>
              </a:lnSpc>
              <a:spcBef>
                <a:spcPct val="0"/>
              </a:spcBef>
              <a:spcAft>
                <a:spcPct val="0"/>
              </a:spcAft>
              <a:buClrTx/>
              <a:buSzTx/>
              <a:buFontTx/>
              <a:buNone/>
              <a:tabLst/>
              <a:defRPr/>
            </a:pPr>
            <a:fld id="{CDD1E478-A571-F547-9567-AA8F1FD61205}" type="slidenum">
              <a:rPr kumimoji="0" lang="en-US" altLang="en-US"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864899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Walbaum Heading" panose="02070303090703020303" pitchFamily="18" charset="0"/>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pic>
        <p:nvPicPr>
          <p:cNvPr id="7" name="Picture 6" descr="A picture containing text&#10;&#10;Description automatically generated">
            <a:extLst>
              <a:ext uri="{FF2B5EF4-FFF2-40B4-BE49-F238E27FC236}">
                <a16:creationId xmlns:a16="http://schemas.microsoft.com/office/drawing/2014/main" id="{9536F785-DC04-1EFD-8CC1-EF1F3F80187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12390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Line 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815554"/>
            <a:ext cx="11167692" cy="3767829"/>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 name="Text Placeholder 11">
            <a:extLst>
              <a:ext uri="{FF2B5EF4-FFF2-40B4-BE49-F238E27FC236}">
                <a16:creationId xmlns:a16="http://schemas.microsoft.com/office/drawing/2014/main" id="{2C37E323-3B38-3202-E172-A712B86B31C0}"/>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4" name="Picture 3" descr="Shape&#10;&#10;Description automatically generated with low confidence">
            <a:extLst>
              <a:ext uri="{FF2B5EF4-FFF2-40B4-BE49-F238E27FC236}">
                <a16:creationId xmlns:a16="http://schemas.microsoft.com/office/drawing/2014/main" id="{3837DFA8-1A74-C048-B447-B77306E28E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147A6FC0-35AE-1C7F-2187-4C4A1406A410}"/>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35853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908317"/>
            <a:ext cx="11167692" cy="3675067"/>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4" name="Content Placeholder 22">
            <a:extLst>
              <a:ext uri="{FF2B5EF4-FFF2-40B4-BE49-F238E27FC236}">
                <a16:creationId xmlns:a16="http://schemas.microsoft.com/office/drawing/2014/main" id="{0F77BB20-4F68-C7C6-C2DA-78ACDE8E4765}"/>
              </a:ext>
            </a:extLst>
          </p:cNvPr>
          <p:cNvSpPr>
            <a:spLocks noGrp="1"/>
          </p:cNvSpPr>
          <p:nvPr>
            <p:ph sz="quarter" idx="15" hasCustomPrompt="1"/>
          </p:nvPr>
        </p:nvSpPr>
        <p:spPr>
          <a:xfrm>
            <a:off x="568207" y="1077372"/>
            <a:ext cx="7062788" cy="328613"/>
          </a:xfrm>
        </p:spPr>
        <p:txBody>
          <a:bodyPr>
            <a:noAutofit/>
          </a:bodyPr>
          <a:lstStyle>
            <a:lvl1pPr>
              <a:defRPr sz="1800"/>
            </a:lvl1pPr>
          </a:lstStyle>
          <a:p>
            <a:pPr lvl="0"/>
            <a:r>
              <a:rPr lang="en-US" dirty="0"/>
              <a:t>This is a </a:t>
            </a:r>
            <a:r>
              <a:rPr lang="en-US" dirty="0" err="1"/>
              <a:t>subheadline</a:t>
            </a:r>
            <a:r>
              <a:rPr lang="en-US" dirty="0"/>
              <a:t>.</a:t>
            </a:r>
          </a:p>
        </p:txBody>
      </p:sp>
      <p:sp>
        <p:nvSpPr>
          <p:cNvPr id="2" name="Text Placeholder 11">
            <a:extLst>
              <a:ext uri="{FF2B5EF4-FFF2-40B4-BE49-F238E27FC236}">
                <a16:creationId xmlns:a16="http://schemas.microsoft.com/office/drawing/2014/main" id="{2658CDE7-1742-335A-B1B7-A45F987E6BE6}"/>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5" name="Picture 4" descr="Shape&#10;&#10;Description automatically generated with low confidence">
            <a:extLst>
              <a:ext uri="{FF2B5EF4-FFF2-40B4-BE49-F238E27FC236}">
                <a16:creationId xmlns:a16="http://schemas.microsoft.com/office/drawing/2014/main" id="{42E74133-ED13-2052-3189-A6DC405794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9" name="Slide Number Placeholder 8">
            <a:extLst>
              <a:ext uri="{FF2B5EF4-FFF2-40B4-BE49-F238E27FC236}">
                <a16:creationId xmlns:a16="http://schemas.microsoft.com/office/drawing/2014/main" id="{B0B09829-6E61-21DE-7CA4-EC347B4715D9}"/>
              </a:ext>
            </a:extLst>
          </p:cNvPr>
          <p:cNvSpPr>
            <a:spLocks noGrp="1"/>
          </p:cNvSpPr>
          <p:nvPr>
            <p:ph type="sldNum" sz="quarter" idx="16"/>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835420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ne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908317"/>
            <a:ext cx="11167692" cy="3675067"/>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4" name="Content Placeholder 22">
            <a:extLst>
              <a:ext uri="{FF2B5EF4-FFF2-40B4-BE49-F238E27FC236}">
                <a16:creationId xmlns:a16="http://schemas.microsoft.com/office/drawing/2014/main" id="{0F77BB20-4F68-C7C6-C2DA-78ACDE8E4765}"/>
              </a:ext>
            </a:extLst>
          </p:cNvPr>
          <p:cNvSpPr>
            <a:spLocks noGrp="1"/>
          </p:cNvSpPr>
          <p:nvPr>
            <p:ph sz="quarter" idx="15" hasCustomPrompt="1"/>
          </p:nvPr>
        </p:nvSpPr>
        <p:spPr>
          <a:xfrm>
            <a:off x="568207" y="1077372"/>
            <a:ext cx="7062788" cy="328613"/>
          </a:xfrm>
        </p:spPr>
        <p:txBody>
          <a:bodyPr>
            <a:noAutofit/>
          </a:bodyPr>
          <a:lstStyle>
            <a:lvl1pPr>
              <a:defRPr sz="1800"/>
            </a:lvl1pPr>
          </a:lstStyle>
          <a:p>
            <a:pPr lvl="0"/>
            <a:r>
              <a:rPr lang="en-US" dirty="0"/>
              <a:t>This is a </a:t>
            </a:r>
            <a:r>
              <a:rPr lang="en-US" dirty="0" err="1"/>
              <a:t>subheadline</a:t>
            </a:r>
            <a:r>
              <a:rPr lang="en-US" dirty="0"/>
              <a:t>.</a:t>
            </a:r>
          </a:p>
        </p:txBody>
      </p:sp>
      <p:pic>
        <p:nvPicPr>
          <p:cNvPr id="5" name="Picture 4" descr="Shape&#10;&#10;Description automatically generated with low confidence">
            <a:extLst>
              <a:ext uri="{FF2B5EF4-FFF2-40B4-BE49-F238E27FC236}">
                <a16:creationId xmlns:a16="http://schemas.microsoft.com/office/drawing/2014/main" id="{42E74133-ED13-2052-3189-A6DC405794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5A47C631-D7F0-191B-F31F-9A40AF975BBB}"/>
              </a:ext>
            </a:extLst>
          </p:cNvPr>
          <p:cNvSpPr>
            <a:spLocks noGrp="1"/>
          </p:cNvSpPr>
          <p:nvPr>
            <p:ph type="sldNum" sz="quarter" idx="16"/>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740139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ne Line Headline with Sub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32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Line 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1484255"/>
            <a:ext cx="11167692" cy="4099128"/>
          </a:xfrm>
        </p:spPr>
        <p:txBody>
          <a:bodyPr>
            <a:normAutofit/>
          </a:bodyPr>
          <a:lstStyle>
            <a:lvl1pPr marL="0" indent="0">
              <a:buNone/>
              <a:defRPr sz="16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9"/>
            <a:ext cx="7634288" cy="613593"/>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one lines. </a:t>
            </a:r>
          </a:p>
        </p:txBody>
      </p:sp>
      <p:sp>
        <p:nvSpPr>
          <p:cNvPr id="2" name="Text Placeholder 11">
            <a:extLst>
              <a:ext uri="{FF2B5EF4-FFF2-40B4-BE49-F238E27FC236}">
                <a16:creationId xmlns:a16="http://schemas.microsoft.com/office/drawing/2014/main" id="{AE92D138-FE46-0FA0-7DD2-7EFF7A64022D}"/>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4" name="Picture 3" descr="Shape&#10;&#10;Description automatically generated with low confidence">
            <a:extLst>
              <a:ext uri="{FF2B5EF4-FFF2-40B4-BE49-F238E27FC236}">
                <a16:creationId xmlns:a16="http://schemas.microsoft.com/office/drawing/2014/main" id="{EC176FE8-A0AB-BED1-A9B6-0FE1506358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6" name="Slide Number Placeholder 5">
            <a:extLst>
              <a:ext uri="{FF2B5EF4-FFF2-40B4-BE49-F238E27FC236}">
                <a16:creationId xmlns:a16="http://schemas.microsoft.com/office/drawing/2014/main" id="{92BF7A03-ADC7-959F-5108-AC8DF3CDF448}"/>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95326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B472-B94B-3900-92D6-48F065D1DAD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D30C1-EB64-FDD2-DD5C-260F108E94F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3F8257FA-6223-961E-E0EE-1E6ADD219470}"/>
              </a:ext>
            </a:extLst>
          </p:cNvPr>
          <p:cNvSpPr>
            <a:spLocks noGrp="1"/>
          </p:cNvSpPr>
          <p:nvPr>
            <p:ph type="sldNum" sz="quarter" idx="10"/>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302432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CF106-81EC-5C63-6454-14B422F2E8BA}"/>
              </a:ext>
            </a:extLst>
          </p:cNvPr>
          <p:cNvSpPr>
            <a:spLocks noGrp="1"/>
          </p:cNvSpPr>
          <p:nvPr>
            <p:ph sz="half" idx="1"/>
          </p:nvPr>
        </p:nvSpPr>
        <p:spPr>
          <a:xfrm>
            <a:off x="568209" y="2036618"/>
            <a:ext cx="5451593" cy="4140345"/>
          </a:xfrm>
        </p:spPr>
        <p:txBody>
          <a:bodyPr>
            <a:normAutofit/>
          </a:bodyPr>
          <a:lstStyle>
            <a:lvl1pPr>
              <a:defRPr lang="en-US" sz="1600" kern="1200" dirty="0">
                <a:solidFill>
                  <a:schemeClr val="tx1"/>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4" name="Content Placeholder 3">
            <a:extLst>
              <a:ext uri="{FF2B5EF4-FFF2-40B4-BE49-F238E27FC236}">
                <a16:creationId xmlns:a16="http://schemas.microsoft.com/office/drawing/2014/main" id="{7F2854A1-A88E-BCF3-DCF5-5ECE08F4EF14}"/>
              </a:ext>
            </a:extLst>
          </p:cNvPr>
          <p:cNvSpPr>
            <a:spLocks noGrp="1"/>
          </p:cNvSpPr>
          <p:nvPr>
            <p:ph sz="half" idx="2"/>
          </p:nvPr>
        </p:nvSpPr>
        <p:spPr>
          <a:xfrm>
            <a:off x="6172200" y="2036617"/>
            <a:ext cx="5563699" cy="4140347"/>
          </a:xfrm>
        </p:spPr>
        <p:txBody>
          <a:bodyPr>
            <a:normAutofit/>
          </a:bodyPr>
          <a:lstStyle>
            <a:lvl1pPr>
              <a:defRPr lang="en-US" sz="1600" kern="1200" dirty="0">
                <a:solidFill>
                  <a:schemeClr val="tx1"/>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15" name="Text Placeholder 18">
            <a:extLst>
              <a:ext uri="{FF2B5EF4-FFF2-40B4-BE49-F238E27FC236}">
                <a16:creationId xmlns:a16="http://schemas.microsoft.com/office/drawing/2014/main" id="{3D56290D-FFFD-9FF3-8E64-21AE98394D52}"/>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A8D87129-B256-BFFC-6F58-4ABA1CEDF8D0}"/>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 name="Text Placeholder 11">
            <a:extLst>
              <a:ext uri="{FF2B5EF4-FFF2-40B4-BE49-F238E27FC236}">
                <a16:creationId xmlns:a16="http://schemas.microsoft.com/office/drawing/2014/main" id="{6E459701-CBA4-F71D-80AB-269F1CBD4D89}"/>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5" name="Picture 4" descr="Shape&#10;&#10;Description automatically generated with low confidence">
            <a:extLst>
              <a:ext uri="{FF2B5EF4-FFF2-40B4-BE49-F238E27FC236}">
                <a16:creationId xmlns:a16="http://schemas.microsoft.com/office/drawing/2014/main" id="{71CBAE6E-DF1C-6FBA-684F-817213D6D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7" name="Slide Number Placeholder 6">
            <a:extLst>
              <a:ext uri="{FF2B5EF4-FFF2-40B4-BE49-F238E27FC236}">
                <a16:creationId xmlns:a16="http://schemas.microsoft.com/office/drawing/2014/main" id="{54484A2E-649F-E365-42BD-0AD1BF28E92F}"/>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346043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28CD45-96B0-A23F-A063-E2A2AA76C6BD}"/>
              </a:ext>
            </a:extLst>
          </p:cNvPr>
          <p:cNvSpPr>
            <a:spLocks noGrp="1"/>
          </p:cNvSpPr>
          <p:nvPr>
            <p:ph type="body" idx="1"/>
          </p:nvPr>
        </p:nvSpPr>
        <p:spPr>
          <a:xfrm>
            <a:off x="567109" y="2034715"/>
            <a:ext cx="5430467" cy="306899"/>
          </a:xfrm>
        </p:spPr>
        <p:txBody>
          <a:bodyPr anchor="b">
            <a:normAutofit/>
          </a:bodyPr>
          <a:lstStyle>
            <a:lvl1pPr marL="0" indent="0">
              <a:buNone/>
              <a:defRPr sz="1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D27B474-8CF1-1583-521E-9EE16F02DD2C}"/>
              </a:ext>
            </a:extLst>
          </p:cNvPr>
          <p:cNvSpPr>
            <a:spLocks noGrp="1"/>
          </p:cNvSpPr>
          <p:nvPr>
            <p:ph sz="half" idx="2"/>
          </p:nvPr>
        </p:nvSpPr>
        <p:spPr>
          <a:xfrm>
            <a:off x="567109" y="2483281"/>
            <a:ext cx="5430467" cy="3393923"/>
          </a:xfrm>
        </p:spPr>
        <p:txBody>
          <a:bodyPr>
            <a:normAutofit/>
          </a:bodyPr>
          <a:lstStyle>
            <a:lvl1pPr>
              <a:defRPr lang="en-US" sz="1051" kern="1200" dirty="0">
                <a:solidFill>
                  <a:schemeClr val="bg1">
                    <a:lumMod val="50000"/>
                  </a:schemeClr>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sp>
        <p:nvSpPr>
          <p:cNvPr id="5" name="Text Placeholder 4">
            <a:extLst>
              <a:ext uri="{FF2B5EF4-FFF2-40B4-BE49-F238E27FC236}">
                <a16:creationId xmlns:a16="http://schemas.microsoft.com/office/drawing/2014/main" id="{FC6CF6CF-F108-ECDE-F887-F02E98496A6C}"/>
              </a:ext>
            </a:extLst>
          </p:cNvPr>
          <p:cNvSpPr>
            <a:spLocks noGrp="1"/>
          </p:cNvSpPr>
          <p:nvPr>
            <p:ph type="body" sz="quarter" idx="3"/>
          </p:nvPr>
        </p:nvSpPr>
        <p:spPr>
          <a:xfrm>
            <a:off x="6172200" y="2013673"/>
            <a:ext cx="5562603" cy="327937"/>
          </a:xfrm>
        </p:spPr>
        <p:txBody>
          <a:bodyPr anchor="b">
            <a:normAutofit/>
          </a:bodyPr>
          <a:lstStyle>
            <a:lvl1pPr marL="0" indent="0">
              <a:buNone/>
              <a:defRPr lang="en-US" sz="1600" b="0" kern="1200" dirty="0">
                <a:solidFill>
                  <a:schemeClr val="tx1"/>
                </a:solidFill>
                <a:latin typeface="ICONIQ Quadraat" panose="02000000000000000000" pitchFamily="2" charset="77"/>
                <a:ea typeface="ICONIQ Quadraat" panose="02000000000000000000" pitchFamily="2" charset="77"/>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49E6820E-DEE4-52B2-0F49-940CAF95E974}"/>
              </a:ext>
            </a:extLst>
          </p:cNvPr>
          <p:cNvSpPr>
            <a:spLocks noGrp="1"/>
          </p:cNvSpPr>
          <p:nvPr>
            <p:ph sz="quarter" idx="4"/>
          </p:nvPr>
        </p:nvSpPr>
        <p:spPr>
          <a:xfrm>
            <a:off x="6172201" y="2483284"/>
            <a:ext cx="5562601" cy="3393913"/>
          </a:xfrm>
        </p:spPr>
        <p:txBody>
          <a:bodyPr>
            <a:normAutofit/>
          </a:bodyPr>
          <a:lstStyle>
            <a:lvl1pPr>
              <a:defRPr lang="en-US" sz="1600" kern="1200" dirty="0">
                <a:solidFill>
                  <a:schemeClr val="bg1">
                    <a:lumMod val="50000"/>
                  </a:schemeClr>
                </a:solidFill>
                <a:latin typeface="ICONIQ Quadraat" panose="02000000000000000000" pitchFamily="2" charset="77"/>
                <a:ea typeface="ICONIQ Quadraat" panose="02000000000000000000" pitchFamily="2" charset="77"/>
                <a:cs typeface="+mn-cs"/>
              </a:defRPr>
            </a:lvl1pPr>
            <a:lvl2pPr>
              <a:defRPr/>
            </a:lvl2pPr>
            <a:lvl3pPr>
              <a:defRPr/>
            </a:lvl3pPr>
            <a:lvl4pPr>
              <a:defRPr/>
            </a:lvl4pPr>
            <a:lvl5pPr>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dirty="0"/>
              <a:t>Click to edit Master text styles</a:t>
            </a:r>
          </a:p>
          <a:p>
            <a:pPr marL="0" lvl="0" indent="0" algn="l" defTabSz="914377" rtl="0" eaLnBrk="1" latinLnBrk="0" hangingPunct="1">
              <a:lnSpc>
                <a:spcPct val="90000"/>
              </a:lnSpc>
              <a:spcBef>
                <a:spcPts val="1000"/>
              </a:spcBef>
              <a:buFont typeface="Arial" panose="020B0604020202020204" pitchFamily="34" charset="0"/>
              <a:buNone/>
            </a:pPr>
            <a:r>
              <a:rPr lang="en-US" dirty="0"/>
              <a:t>Second level</a:t>
            </a:r>
          </a:p>
          <a:p>
            <a:pPr marL="0" lvl="0" indent="0" algn="l" defTabSz="914377" rtl="0" eaLnBrk="1" latinLnBrk="0" hangingPunct="1">
              <a:lnSpc>
                <a:spcPct val="90000"/>
              </a:lnSpc>
              <a:spcBef>
                <a:spcPts val="1000"/>
              </a:spcBef>
              <a:buFont typeface="Arial" panose="020B0604020202020204" pitchFamily="34" charset="0"/>
              <a:buNone/>
            </a:pPr>
            <a:r>
              <a:rPr lang="en-US" dirty="0"/>
              <a:t>Third level</a:t>
            </a:r>
          </a:p>
          <a:p>
            <a:pPr marL="0" lvl="0" indent="0" algn="l" defTabSz="914377" rtl="0" eaLnBrk="1" latinLnBrk="0" hangingPunct="1">
              <a:lnSpc>
                <a:spcPct val="90000"/>
              </a:lnSpc>
              <a:spcBef>
                <a:spcPts val="1000"/>
              </a:spcBef>
              <a:buFont typeface="Arial" panose="020B0604020202020204" pitchFamily="34" charset="0"/>
              <a:buNone/>
            </a:pPr>
            <a:r>
              <a:rPr lang="en-US" dirty="0"/>
              <a:t>Fourth level</a:t>
            </a:r>
          </a:p>
          <a:p>
            <a:pPr marL="0" lvl="0" indent="0" algn="l" defTabSz="914377" rtl="0" eaLnBrk="1" latinLnBrk="0" hangingPunct="1">
              <a:lnSpc>
                <a:spcPct val="90000"/>
              </a:lnSpc>
              <a:spcBef>
                <a:spcPts val="1000"/>
              </a:spcBef>
              <a:buFont typeface="Arial" panose="020B0604020202020204" pitchFamily="34" charset="0"/>
              <a:buNone/>
            </a:pPr>
            <a:r>
              <a:rPr lang="en-US" dirty="0"/>
              <a:t>Fifth level</a:t>
            </a:r>
          </a:p>
        </p:txBody>
      </p:sp>
      <p:cxnSp>
        <p:nvCxnSpPr>
          <p:cNvPr id="19" name="Straight Connector 18">
            <a:extLst>
              <a:ext uri="{FF2B5EF4-FFF2-40B4-BE49-F238E27FC236}">
                <a16:creationId xmlns:a16="http://schemas.microsoft.com/office/drawing/2014/main" id="{48962E26-A4F2-06C2-13AC-DF1CEB1CB686}"/>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3" name="Text Placeholder 18">
            <a:extLst>
              <a:ext uri="{FF2B5EF4-FFF2-40B4-BE49-F238E27FC236}">
                <a16:creationId xmlns:a16="http://schemas.microsoft.com/office/drawing/2014/main" id="{785E7351-1FE0-3F29-C104-EB7EE358063C}"/>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sp>
        <p:nvSpPr>
          <p:cNvPr id="2" name="Text Placeholder 11">
            <a:extLst>
              <a:ext uri="{FF2B5EF4-FFF2-40B4-BE49-F238E27FC236}">
                <a16:creationId xmlns:a16="http://schemas.microsoft.com/office/drawing/2014/main" id="{01FD4987-1C18-36B6-9592-89638611A355}"/>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7" name="Picture 6" descr="Shape&#10;&#10;Description automatically generated with low confidence">
            <a:extLst>
              <a:ext uri="{FF2B5EF4-FFF2-40B4-BE49-F238E27FC236}">
                <a16:creationId xmlns:a16="http://schemas.microsoft.com/office/drawing/2014/main" id="{20FE063D-44EE-6777-A9CB-7535866286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9" name="Slide Number Placeholder 8">
            <a:extLst>
              <a:ext uri="{FF2B5EF4-FFF2-40B4-BE49-F238E27FC236}">
                <a16:creationId xmlns:a16="http://schemas.microsoft.com/office/drawing/2014/main" id="{DBE00FE7-FBD4-E93A-6A29-D7ED247744B9}"/>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1035676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18">
            <a:extLst>
              <a:ext uri="{FF2B5EF4-FFF2-40B4-BE49-F238E27FC236}">
                <a16:creationId xmlns:a16="http://schemas.microsoft.com/office/drawing/2014/main" id="{5612907C-AF9A-80EC-B13A-67A72EE99F42}"/>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7C8613B1-8959-CE7A-0717-F0E7AF2A2BC9}"/>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2" name="Text Placeholder 11">
            <a:extLst>
              <a:ext uri="{FF2B5EF4-FFF2-40B4-BE49-F238E27FC236}">
                <a16:creationId xmlns:a16="http://schemas.microsoft.com/office/drawing/2014/main" id="{2DDB49BC-BC68-5541-72A6-0DD404252A78}"/>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3" name="Picture 2" descr="Shape&#10;&#10;Description automatically generated with low confidence">
            <a:extLst>
              <a:ext uri="{FF2B5EF4-FFF2-40B4-BE49-F238E27FC236}">
                <a16:creationId xmlns:a16="http://schemas.microsoft.com/office/drawing/2014/main" id="{DA33DECF-2537-ADE6-AD9C-F21D7ABFA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5" name="Slide Number Placeholder 4">
            <a:extLst>
              <a:ext uri="{FF2B5EF4-FFF2-40B4-BE49-F238E27FC236}">
                <a16:creationId xmlns:a16="http://schemas.microsoft.com/office/drawing/2014/main" id="{DF98ACA6-12BC-A081-436B-0D61715495B5}"/>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2140554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FACFE67-CEF1-0445-7754-616F17217F7C}"/>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8" name="Text Placeholder 18">
            <a:extLst>
              <a:ext uri="{FF2B5EF4-FFF2-40B4-BE49-F238E27FC236}">
                <a16:creationId xmlns:a16="http://schemas.microsoft.com/office/drawing/2014/main" id="{A8F3770C-B1E7-80D7-B57B-2C6343651708}"/>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p:txBody>
      </p:sp>
      <p:sp>
        <p:nvSpPr>
          <p:cNvPr id="2" name="Text Placeholder 11">
            <a:extLst>
              <a:ext uri="{FF2B5EF4-FFF2-40B4-BE49-F238E27FC236}">
                <a16:creationId xmlns:a16="http://schemas.microsoft.com/office/drawing/2014/main" id="{FB31E917-A480-ED35-7EAC-CB6FA193B546}"/>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3" name="Picture 2" descr="Shape&#10;&#10;Description automatically generated with low confidence">
            <a:extLst>
              <a:ext uri="{FF2B5EF4-FFF2-40B4-BE49-F238E27FC236}">
                <a16:creationId xmlns:a16="http://schemas.microsoft.com/office/drawing/2014/main" id="{FC409EC6-AA77-C6F3-B895-C92B50BC8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5" name="Slide Number Placeholder 4">
            <a:extLst>
              <a:ext uri="{FF2B5EF4-FFF2-40B4-BE49-F238E27FC236}">
                <a16:creationId xmlns:a16="http://schemas.microsoft.com/office/drawing/2014/main" id="{257E8F67-C77E-5084-07BC-268DC9D751BB}"/>
              </a:ext>
            </a:extLst>
          </p:cNvPr>
          <p:cNvSpPr>
            <a:spLocks noGrp="1"/>
          </p:cNvSpPr>
          <p:nvPr>
            <p:ph type="sldNum" sz="quarter" idx="15"/>
          </p:nvPr>
        </p:nvSpPr>
        <p:spPr/>
        <p:txBody>
          <a:bodyPr/>
          <a:lstStyle/>
          <a:p>
            <a:fld id="{B3C6FCAD-E3E2-BC45-94C4-CF4EB9122BDE}" type="slidenum">
              <a:rPr lang="en-US" smtClean="0"/>
              <a:t>‹#›</a:t>
            </a:fld>
            <a:endParaRPr lang="en-US" dirty="0"/>
          </a:p>
        </p:txBody>
      </p:sp>
    </p:spTree>
    <p:extLst>
      <p:ext uri="{BB962C8B-B14F-4D97-AF65-F5344CB8AC3E}">
        <p14:creationId xmlns:p14="http://schemas.microsoft.com/office/powerpoint/2010/main" val="416301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mj-lt"/>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spTree>
    <p:extLst>
      <p:ext uri="{BB962C8B-B14F-4D97-AF65-F5344CB8AC3E}">
        <p14:creationId xmlns:p14="http://schemas.microsoft.com/office/powerpoint/2010/main" val="157373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_Light_Logo">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31888316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CC12E3E-6CF9-C115-BBDA-45C0D08571FE}"/>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8601869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Walbaum Heading" panose="02070303090703020303" pitchFamily="18" charset="0"/>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pic>
        <p:nvPicPr>
          <p:cNvPr id="7" name="Picture 6" descr="A picture containing text&#10;&#10;Description automatically generated">
            <a:extLst>
              <a:ext uri="{FF2B5EF4-FFF2-40B4-BE49-F238E27FC236}">
                <a16:creationId xmlns:a16="http://schemas.microsoft.com/office/drawing/2014/main" id="{9536F785-DC04-1EFD-8CC1-EF1F3F80187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3795475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8010" y="94886"/>
            <a:ext cx="11695981" cy="376749"/>
          </a:xfrm>
        </p:spPr>
        <p:txBody>
          <a:bodyPr>
            <a:noAutofit/>
          </a:bodyPr>
          <a:lstStyle>
            <a:lvl1pPr>
              <a:defRPr sz="2000" baseline="0">
                <a:solidFill>
                  <a:schemeClr val="tx1">
                    <a:lumMod val="75000"/>
                    <a:lumOff val="25000"/>
                  </a:schemeClr>
                </a:solidFill>
                <a:latin typeface="+mj-lt"/>
                <a:cs typeface="Arial" panose="020B0604020202020204" pitchFamily="34" charset="0"/>
              </a:defRPr>
            </a:lvl1pPr>
          </a:lstStyle>
          <a:p>
            <a:r>
              <a:rPr lang="en-US" dirty="0"/>
              <a:t>Title</a:t>
            </a:r>
          </a:p>
        </p:txBody>
      </p:sp>
      <p:cxnSp>
        <p:nvCxnSpPr>
          <p:cNvPr id="9" name="Straight Connector 8"/>
          <p:cNvCxnSpPr/>
          <p:nvPr userDrawn="1"/>
        </p:nvCxnSpPr>
        <p:spPr>
          <a:xfrm flipV="1">
            <a:off x="248010" y="1171150"/>
            <a:ext cx="1169598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hasCustomPrompt="1"/>
          </p:nvPr>
        </p:nvSpPr>
        <p:spPr>
          <a:xfrm>
            <a:off x="247650" y="465793"/>
            <a:ext cx="11696700" cy="673100"/>
          </a:xfrm>
        </p:spPr>
        <p:txBody>
          <a:bodyPr wrap="square">
            <a:noAutofit/>
          </a:bodyPr>
          <a:lstStyle>
            <a:lvl1pPr marL="0" indent="0">
              <a:spcBef>
                <a:spcPts val="0"/>
              </a:spcBef>
              <a:buNone/>
              <a:defRPr sz="1400" b="0">
                <a:latin typeface="+mn-lt"/>
                <a:cs typeface="Arial" panose="020B0604020202020204" pitchFamily="34" charset="0"/>
              </a:defRPr>
            </a:lvl1pPr>
          </a:lstStyle>
          <a:p>
            <a:pPr lvl="0"/>
            <a:r>
              <a:rPr lang="en-US" dirty="0"/>
              <a:t>Header</a:t>
            </a:r>
          </a:p>
        </p:txBody>
      </p:sp>
    </p:spTree>
    <p:extLst>
      <p:ext uri="{BB962C8B-B14F-4D97-AF65-F5344CB8AC3E}">
        <p14:creationId xmlns:p14="http://schemas.microsoft.com/office/powerpoint/2010/main" val="415344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42006"/>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with log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artoon, LEGO&#10;&#10;Description automatically generated">
            <a:extLst>
              <a:ext uri="{FF2B5EF4-FFF2-40B4-BE49-F238E27FC236}">
                <a16:creationId xmlns:a16="http://schemas.microsoft.com/office/drawing/2014/main" id="{84A2D077-C224-AFC4-8B97-19B84FEA7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0832" y="948583"/>
            <a:ext cx="8038995" cy="5683353"/>
          </a:xfrm>
          <a:prstGeom prst="rect">
            <a:avLst/>
          </a:prstGeom>
        </p:spPr>
      </p:pic>
    </p:spTree>
    <p:extLst>
      <p:ext uri="{BB962C8B-B14F-4D97-AF65-F5344CB8AC3E}">
        <p14:creationId xmlns:p14="http://schemas.microsoft.com/office/powerpoint/2010/main" val="7710036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lank with log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4E5F1D-AA54-0530-7C15-31845D1D7414}"/>
              </a:ext>
            </a:extLst>
          </p:cNvPr>
          <p:cNvPicPr>
            <a:picLocks noChangeAspect="1"/>
          </p:cNvPicPr>
          <p:nvPr userDrawn="1"/>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r="4414"/>
          <a:stretch/>
        </p:blipFill>
        <p:spPr>
          <a:xfrm>
            <a:off x="3915451" y="423333"/>
            <a:ext cx="8228924" cy="608753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151799988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Slide">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190118" cy="3051810"/>
          </a:xfrm>
        </p:spPr>
        <p:txBody>
          <a:bodyPr/>
          <a:lstStyle/>
          <a:p>
            <a:endParaRPr lang="en-US" dirty="0"/>
          </a:p>
        </p:txBody>
      </p:sp>
      <p:sp>
        <p:nvSpPr>
          <p:cNvPr id="5" name="Picture Placeholder 4"/>
          <p:cNvSpPr>
            <a:spLocks noGrp="1"/>
          </p:cNvSpPr>
          <p:nvPr>
            <p:ph type="pic" sz="quarter" idx="11"/>
          </p:nvPr>
        </p:nvSpPr>
        <p:spPr>
          <a:xfrm>
            <a:off x="3269514" y="0"/>
            <a:ext cx="4619240" cy="2049781"/>
          </a:xfrm>
        </p:spPr>
        <p:txBody>
          <a:bodyPr/>
          <a:lstStyle/>
          <a:p>
            <a:endParaRPr lang="en-US" dirty="0"/>
          </a:p>
        </p:txBody>
      </p:sp>
      <p:sp>
        <p:nvSpPr>
          <p:cNvPr id="6" name="Picture Placeholder 4"/>
          <p:cNvSpPr>
            <a:spLocks noGrp="1"/>
          </p:cNvSpPr>
          <p:nvPr>
            <p:ph type="pic" sz="quarter" idx="12"/>
          </p:nvPr>
        </p:nvSpPr>
        <p:spPr>
          <a:xfrm>
            <a:off x="7980218" y="0"/>
            <a:ext cx="4211782" cy="2049781"/>
          </a:xfrm>
        </p:spPr>
        <p:txBody>
          <a:bodyPr/>
          <a:lstStyle/>
          <a:p>
            <a:endParaRPr lang="en-US" dirty="0"/>
          </a:p>
        </p:txBody>
      </p:sp>
      <p:sp>
        <p:nvSpPr>
          <p:cNvPr id="7" name="Picture Placeholder 4"/>
          <p:cNvSpPr>
            <a:spLocks noGrp="1"/>
          </p:cNvSpPr>
          <p:nvPr>
            <p:ph type="pic" sz="quarter" idx="13"/>
          </p:nvPr>
        </p:nvSpPr>
        <p:spPr>
          <a:xfrm>
            <a:off x="7572760" y="2114550"/>
            <a:ext cx="4619240" cy="2049781"/>
          </a:xfrm>
        </p:spPr>
        <p:txBody>
          <a:bodyPr/>
          <a:lstStyle/>
          <a:p>
            <a:endParaRPr lang="en-US" dirty="0"/>
          </a:p>
        </p:txBody>
      </p:sp>
      <p:sp>
        <p:nvSpPr>
          <p:cNvPr id="8" name="Picture Placeholder 4"/>
          <p:cNvSpPr>
            <a:spLocks noGrp="1"/>
          </p:cNvSpPr>
          <p:nvPr>
            <p:ph type="pic" sz="quarter" idx="14"/>
          </p:nvPr>
        </p:nvSpPr>
        <p:spPr>
          <a:xfrm>
            <a:off x="3269514" y="2114549"/>
            <a:ext cx="4211782" cy="2049781"/>
          </a:xfrm>
        </p:spPr>
        <p:txBody>
          <a:bodyPr/>
          <a:lstStyle/>
          <a:p>
            <a:endParaRPr lang="en-US" dirty="0"/>
          </a:p>
        </p:txBody>
      </p:sp>
      <p:sp>
        <p:nvSpPr>
          <p:cNvPr id="9" name="Picture Placeholder 2"/>
          <p:cNvSpPr>
            <a:spLocks noGrp="1"/>
          </p:cNvSpPr>
          <p:nvPr>
            <p:ph type="pic" sz="quarter" idx="15"/>
          </p:nvPr>
        </p:nvSpPr>
        <p:spPr>
          <a:xfrm>
            <a:off x="-12068" y="3139440"/>
            <a:ext cx="3190118" cy="3718560"/>
          </a:xfrm>
        </p:spPr>
        <p:txBody>
          <a:bodyPr/>
          <a:lstStyle/>
          <a:p>
            <a:endParaRPr lang="en-US" dirty="0"/>
          </a:p>
        </p:txBody>
      </p:sp>
      <p:sp>
        <p:nvSpPr>
          <p:cNvPr id="10" name="Picture Placeholder 2"/>
          <p:cNvSpPr>
            <a:spLocks noGrp="1"/>
          </p:cNvSpPr>
          <p:nvPr>
            <p:ph type="pic" sz="quarter" idx="16"/>
          </p:nvPr>
        </p:nvSpPr>
        <p:spPr>
          <a:xfrm>
            <a:off x="9001882" y="4229099"/>
            <a:ext cx="3190118" cy="2628901"/>
          </a:xfrm>
        </p:spPr>
        <p:txBody>
          <a:bodyPr/>
          <a:lstStyle/>
          <a:p>
            <a:endParaRPr lang="en-US" dirty="0"/>
          </a:p>
        </p:txBody>
      </p:sp>
      <p:pic>
        <p:nvPicPr>
          <p:cNvPr id="13" name="Picture 12" descr="A picture containing text&#10;&#10;Description automatically generated">
            <a:extLst>
              <a:ext uri="{FF2B5EF4-FFF2-40B4-BE49-F238E27FC236}">
                <a16:creationId xmlns:a16="http://schemas.microsoft.com/office/drawing/2014/main" id="{516C29C6-83C9-859E-57D4-0232A476406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686396878"/>
      </p:ext>
    </p:extLst>
  </p:cSld>
  <p:clrMapOvr>
    <a:overrideClrMapping bg1="lt1" tx1="dk1" bg2="lt2" tx2="dk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386206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6290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with logo">
    <p:bg>
      <p:bgPr>
        <a:solidFill>
          <a:srgbClr val="F4F2F4"/>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CC12E3E-6CF9-C115-BBDA-45C0D08571FE}"/>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9900863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with logo">
    <p:bg>
      <p:bgPr>
        <a:solidFill>
          <a:srgbClr val="F4F2F4"/>
        </a:solidFill>
        <a:effectLst/>
      </p:bgPr>
    </p:bg>
    <p:spTree>
      <p:nvGrpSpPr>
        <p:cNvPr id="1" name=""/>
        <p:cNvGrpSpPr/>
        <p:nvPr/>
      </p:nvGrpSpPr>
      <p:grpSpPr>
        <a:xfrm>
          <a:off x="0" y="0"/>
          <a:ext cx="0" cy="0"/>
          <a:chOff x="0" y="0"/>
          <a:chExt cx="0" cy="0"/>
        </a:xfrm>
      </p:grpSpPr>
      <p:pic>
        <p:nvPicPr>
          <p:cNvPr id="3" name="Picture 2" descr="A picture containing cartoon, LEGO&#10;&#10;Description automatically generated">
            <a:extLst>
              <a:ext uri="{FF2B5EF4-FFF2-40B4-BE49-F238E27FC236}">
                <a16:creationId xmlns:a16="http://schemas.microsoft.com/office/drawing/2014/main" id="{84A2D077-C224-AFC4-8B97-19B84FEA7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0832" y="948583"/>
            <a:ext cx="8038995" cy="5683353"/>
          </a:xfrm>
          <a:prstGeom prst="rect">
            <a:avLst/>
          </a:prstGeom>
        </p:spPr>
      </p:pic>
    </p:spTree>
    <p:extLst>
      <p:ext uri="{BB962C8B-B14F-4D97-AF65-F5344CB8AC3E}">
        <p14:creationId xmlns:p14="http://schemas.microsoft.com/office/powerpoint/2010/main" val="28452399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lank with logo">
    <p:bg>
      <p:bgPr>
        <a:solidFill>
          <a:srgbClr val="F4F2F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4E5F1D-AA54-0530-7C15-31845D1D7414}"/>
              </a:ext>
            </a:extLst>
          </p:cNvPr>
          <p:cNvPicPr>
            <a:picLocks noChangeAspect="1"/>
          </p:cNvPicPr>
          <p:nvPr userDrawn="1"/>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r="4414"/>
          <a:stretch/>
        </p:blipFill>
        <p:spPr>
          <a:xfrm>
            <a:off x="3915451" y="423333"/>
            <a:ext cx="8228924" cy="608753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4C45EBE-8B0D-FE2D-AECE-51411A85E49A}"/>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600" t="43400" r="12500" b="42800"/>
          <a:stretch/>
        </p:blipFill>
        <p:spPr>
          <a:xfrm>
            <a:off x="10687050" y="6548966"/>
            <a:ext cx="1438275" cy="261505"/>
          </a:xfrm>
          <a:prstGeom prst="rect">
            <a:avLst/>
          </a:prstGeom>
        </p:spPr>
      </p:pic>
    </p:spTree>
    <p:extLst>
      <p:ext uri="{BB962C8B-B14F-4D97-AF65-F5344CB8AC3E}">
        <p14:creationId xmlns:p14="http://schemas.microsoft.com/office/powerpoint/2010/main" val="20630348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91667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885B-4248-9327-2A87-9926BD625F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828AF-875C-88CD-B69F-607B64A673A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919676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Line Headline with Subhead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47B0F-B065-DE66-DB9D-20ABFB95F075}"/>
              </a:ext>
            </a:extLst>
          </p:cNvPr>
          <p:cNvSpPr>
            <a:spLocks noGrp="1"/>
          </p:cNvSpPr>
          <p:nvPr>
            <p:ph idx="1"/>
          </p:nvPr>
        </p:nvSpPr>
        <p:spPr>
          <a:xfrm>
            <a:off x="568207" y="2491412"/>
            <a:ext cx="11167692" cy="3091971"/>
          </a:xfrm>
        </p:spPr>
        <p:txBody>
          <a:bodyPr>
            <a:normAutofit/>
          </a:bodyPr>
          <a:lstStyle>
            <a:lvl1pPr marL="0" indent="0">
              <a:buNone/>
              <a:defRPr sz="180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0"/>
            <a:endParaRPr lang="en-US" dirty="0"/>
          </a:p>
          <a:p>
            <a:pPr lvl="0"/>
            <a:endParaRPr lang="en-US" dirty="0"/>
          </a:p>
        </p:txBody>
      </p:sp>
      <p:cxnSp>
        <p:nvCxnSpPr>
          <p:cNvPr id="10" name="Straight Connector 9">
            <a:extLst>
              <a:ext uri="{FF2B5EF4-FFF2-40B4-BE49-F238E27FC236}">
                <a16:creationId xmlns:a16="http://schemas.microsoft.com/office/drawing/2014/main" id="{7C91A216-A07D-A848-A9D9-091528E80DA1}"/>
              </a:ext>
            </a:extLst>
          </p:cNvPr>
          <p:cNvCxnSpPr>
            <a:cxnSpLocks/>
          </p:cNvCxnSpPr>
          <p:nvPr userDrawn="1"/>
        </p:nvCxnSpPr>
        <p:spPr>
          <a:xfrm>
            <a:off x="568207" y="6151417"/>
            <a:ext cx="11167692" cy="0"/>
          </a:xfrm>
          <a:prstGeom prst="line">
            <a:avLst/>
          </a:prstGeom>
          <a:ln>
            <a:solidFill>
              <a:schemeClr val="bg2"/>
            </a:solidFill>
          </a:ln>
        </p:spPr>
        <p:style>
          <a:lnRef idx="2">
            <a:schemeClr val="dk1"/>
          </a:lnRef>
          <a:fillRef idx="0">
            <a:schemeClr val="dk1"/>
          </a:fillRef>
          <a:effectRef idx="1">
            <a:schemeClr val="dk1"/>
          </a:effectRef>
          <a:fontRef idx="minor">
            <a:schemeClr val="tx1"/>
          </a:fontRef>
        </p:style>
      </p:cxnSp>
      <p:sp>
        <p:nvSpPr>
          <p:cNvPr id="12" name="Text Placeholder 11">
            <a:extLst>
              <a:ext uri="{FF2B5EF4-FFF2-40B4-BE49-F238E27FC236}">
                <a16:creationId xmlns:a16="http://schemas.microsoft.com/office/drawing/2014/main" id="{51FE346F-10E5-BA87-905F-A88A1CA817DC}"/>
              </a:ext>
            </a:extLst>
          </p:cNvPr>
          <p:cNvSpPr>
            <a:spLocks noGrp="1"/>
          </p:cNvSpPr>
          <p:nvPr>
            <p:ph type="body" sz="quarter" idx="13" hasCustomPrompt="1"/>
          </p:nvPr>
        </p:nvSpPr>
        <p:spPr>
          <a:xfrm>
            <a:off x="568207" y="6203785"/>
            <a:ext cx="11168179" cy="234961"/>
          </a:xfrm>
        </p:spPr>
        <p:txBody>
          <a:bodyPr>
            <a:noAutofit/>
          </a:bodyPr>
          <a:lstStyle>
            <a:lvl1pPr marL="0" indent="0">
              <a:buNone/>
              <a:defRPr sz="800"/>
            </a:lvl1pPr>
            <a:lvl2pPr marL="457189" indent="0">
              <a:buNone/>
              <a:defRPr sz="800"/>
            </a:lvl2pPr>
            <a:lvl3pPr>
              <a:defRPr sz="800"/>
            </a:lvl3pPr>
            <a:lvl4pPr>
              <a:defRPr sz="800"/>
            </a:lvl4pPr>
            <a:lvl5pPr>
              <a:defRPr sz="800"/>
            </a:lvl5pPr>
          </a:lstStyle>
          <a:p>
            <a:pPr lvl="0"/>
            <a:r>
              <a:rPr lang="en-US" dirty="0"/>
              <a:t>Footer placement here. </a:t>
            </a:r>
          </a:p>
        </p:txBody>
      </p:sp>
      <p:pic>
        <p:nvPicPr>
          <p:cNvPr id="13" name="Picture 12" descr="Shape&#10;&#10;Description automatically generated with low confidence">
            <a:extLst>
              <a:ext uri="{FF2B5EF4-FFF2-40B4-BE49-F238E27FC236}">
                <a16:creationId xmlns:a16="http://schemas.microsoft.com/office/drawing/2014/main" id="{60181A70-159E-3F02-B8D9-7DE050573E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207" y="6586913"/>
            <a:ext cx="930413" cy="132539"/>
          </a:xfrm>
          <a:prstGeom prst="rect">
            <a:avLst/>
          </a:prstGeom>
        </p:spPr>
      </p:pic>
      <p:sp>
        <p:nvSpPr>
          <p:cNvPr id="19" name="Text Placeholder 18">
            <a:extLst>
              <a:ext uri="{FF2B5EF4-FFF2-40B4-BE49-F238E27FC236}">
                <a16:creationId xmlns:a16="http://schemas.microsoft.com/office/drawing/2014/main" id="{58EBDD9B-94AC-9184-C883-F1B6228C2A15}"/>
              </a:ext>
            </a:extLst>
          </p:cNvPr>
          <p:cNvSpPr>
            <a:spLocks noGrp="1"/>
          </p:cNvSpPr>
          <p:nvPr>
            <p:ph type="body" sz="quarter" idx="14" hasCustomPrompt="1"/>
          </p:nvPr>
        </p:nvSpPr>
        <p:spPr>
          <a:xfrm>
            <a:off x="568207" y="405687"/>
            <a:ext cx="7634288" cy="1047751"/>
          </a:xfrm>
        </p:spPr>
        <p:txBody>
          <a:bodyPr>
            <a:noAutofit/>
          </a:bodyPr>
          <a:lstStyle>
            <a:lvl1pPr>
              <a:defRPr sz="3600"/>
            </a:lvl1pPr>
            <a:lvl2pPr>
              <a:defRPr sz="3600"/>
            </a:lvl2pPr>
            <a:lvl3pPr>
              <a:defRPr sz="3600"/>
            </a:lvl3pPr>
            <a:lvl4pPr>
              <a:defRPr sz="3600"/>
            </a:lvl4pPr>
            <a:lvl5pPr>
              <a:defRPr sz="3600"/>
            </a:lvl5pPr>
          </a:lstStyle>
          <a:p>
            <a:pPr lvl="0"/>
            <a:r>
              <a:rPr lang="en-US" dirty="0"/>
              <a:t>This is a headline with two lines. Click to edit Master text styles.</a:t>
            </a:r>
          </a:p>
        </p:txBody>
      </p:sp>
      <p:sp>
        <p:nvSpPr>
          <p:cNvPr id="23" name="Content Placeholder 22">
            <a:extLst>
              <a:ext uri="{FF2B5EF4-FFF2-40B4-BE49-F238E27FC236}">
                <a16:creationId xmlns:a16="http://schemas.microsoft.com/office/drawing/2014/main" id="{1E986AC4-06F5-AA62-CACD-5A6CEDA91DB4}"/>
              </a:ext>
            </a:extLst>
          </p:cNvPr>
          <p:cNvSpPr>
            <a:spLocks noGrp="1"/>
          </p:cNvSpPr>
          <p:nvPr>
            <p:ph sz="quarter" idx="15" hasCustomPrompt="1"/>
          </p:nvPr>
        </p:nvSpPr>
        <p:spPr>
          <a:xfrm>
            <a:off x="568207" y="1542397"/>
            <a:ext cx="7062788" cy="328613"/>
          </a:xfrm>
        </p:spPr>
        <p:txBody>
          <a:bodyPr>
            <a:noAutofit/>
          </a:bodyPr>
          <a:lstStyle>
            <a:lvl1pPr>
              <a:defRPr sz="1800">
                <a:solidFill>
                  <a:schemeClr val="bg1"/>
                </a:solidFill>
              </a:defRPr>
            </a:lvl1pPr>
          </a:lstStyle>
          <a:p>
            <a:pPr lvl="0"/>
            <a:r>
              <a:rPr lang="en-US" dirty="0"/>
              <a:t>This is a </a:t>
            </a:r>
            <a:r>
              <a:rPr lang="en-US" dirty="0" err="1"/>
              <a:t>subheadline</a:t>
            </a:r>
            <a:r>
              <a:rPr lang="en-US" dirty="0"/>
              <a:t>.</a:t>
            </a:r>
          </a:p>
        </p:txBody>
      </p:sp>
      <p:sp>
        <p:nvSpPr>
          <p:cNvPr id="4" name="Slide Number Placeholder 3">
            <a:extLst>
              <a:ext uri="{FF2B5EF4-FFF2-40B4-BE49-F238E27FC236}">
                <a16:creationId xmlns:a16="http://schemas.microsoft.com/office/drawing/2014/main" id="{D9B176BB-4772-9BC0-1DF3-831B2B9E40F1}"/>
              </a:ext>
            </a:extLst>
          </p:cNvPr>
          <p:cNvSpPr>
            <a:spLocks noGrp="1"/>
          </p:cNvSpPr>
          <p:nvPr>
            <p:ph type="sldNum" sz="quarter" idx="16"/>
          </p:nvPr>
        </p:nvSpPr>
        <p:spPr/>
        <p:txBody>
          <a:body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58836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06" y="201223"/>
            <a:ext cx="11695981" cy="592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074443" y="6588696"/>
            <a:ext cx="2043114" cy="269304"/>
          </a:xfrm>
          <a:prstGeom prst="rect">
            <a:avLst/>
          </a:prstGeom>
          <a:noFill/>
        </p:spPr>
        <p:txBody>
          <a:bodyPr wrap="square" rtlCol="0">
            <a:spAutoFit/>
          </a:bodyPr>
          <a:lstStyle/>
          <a:p>
            <a:pPr algn="ctr"/>
            <a:fld id="{15C6E2EF-D223-454A-8258-859ED506BB06}" type="slidenum">
              <a:rPr lang="en-US" sz="1050" smtClean="0">
                <a:latin typeface="Arial" panose="020B0604020202020204" pitchFamily="34" charset="0"/>
                <a:cs typeface="Arial" panose="020B0604020202020204" pitchFamily="34" charset="0"/>
              </a:rPr>
              <a:t>‹#›</a:t>
            </a:fld>
            <a:endParaRPr lang="en-US" sz="1050" dirty="0">
              <a:latin typeface="Arial" panose="020B0604020202020204" pitchFamily="34" charset="0"/>
              <a:cs typeface="Arial" panose="020B0604020202020204" pitchFamily="34" charset="0"/>
            </a:endParaRPr>
          </a:p>
          <a:p>
            <a:pPr algn="ctr"/>
            <a:endParaRPr lang="en-US" sz="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464175"/>
      </p:ext>
    </p:extLst>
  </p:cSld>
  <p:clrMap bg1="lt1" tx1="dk1" bg2="lt2" tx2="dk2" accent1="accent1" accent2="accent2" accent3="accent3" accent4="accent4" accent5="accent5" accent6="accent6" hlink="hlink" folHlink="folHlink"/>
  <p:sldLayoutIdLst>
    <p:sldLayoutId id="2147483650" r:id="rId1"/>
    <p:sldLayoutId id="2147483672" r:id="rId2"/>
    <p:sldLayoutId id="2147483663" r:id="rId3"/>
    <p:sldLayoutId id="2147483665" r:id="rId4"/>
    <p:sldLayoutId id="2147483669" r:id="rId5"/>
    <p:sldLayoutId id="2147483671" r:id="rId6"/>
    <p:sldLayoutId id="2147483710"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DB6AD-E662-37F7-23D7-FFD78773B543}"/>
              </a:ext>
            </a:extLst>
          </p:cNvPr>
          <p:cNvSpPr>
            <a:spLocks noGrp="1"/>
          </p:cNvSpPr>
          <p:nvPr>
            <p:ph type="body" idx="1"/>
          </p:nvPr>
        </p:nvSpPr>
        <p:spPr>
          <a:xfrm>
            <a:off x="457199" y="1685926"/>
            <a:ext cx="11278701" cy="4197007"/>
          </a:xfrm>
          <a:prstGeom prst="rect">
            <a:avLst/>
          </a:prstGeom>
        </p:spPr>
        <p:txBody>
          <a:bodyPr vert="horz" lIns="91440" tIns="45720" rIns="91440" bIns="45720" rtlCol="0">
            <a:normAutofit/>
          </a:bodyPr>
          <a:lstStyle/>
          <a:p>
            <a:pPr lvl="0"/>
            <a:r>
              <a:rPr lang="en-US" dirty="0"/>
              <a:t>Click to edit Master text styles</a:t>
            </a:r>
          </a:p>
        </p:txBody>
      </p:sp>
      <p:sp>
        <p:nvSpPr>
          <p:cNvPr id="11" name="Title Placeholder 10">
            <a:extLst>
              <a:ext uri="{FF2B5EF4-FFF2-40B4-BE49-F238E27FC236}">
                <a16:creationId xmlns:a16="http://schemas.microsoft.com/office/drawing/2014/main" id="{1BF8C99B-CB37-9A69-46BB-37A2FEACBE9C}"/>
              </a:ext>
            </a:extLst>
          </p:cNvPr>
          <p:cNvSpPr>
            <a:spLocks noGrp="1"/>
          </p:cNvSpPr>
          <p:nvPr>
            <p:ph type="title"/>
          </p:nvPr>
        </p:nvSpPr>
        <p:spPr>
          <a:xfrm>
            <a:off x="456101" y="955964"/>
            <a:ext cx="11278699" cy="609600"/>
          </a:xfrm>
          <a:prstGeom prst="rect">
            <a:avLst/>
          </a:prstGeom>
        </p:spPr>
        <p:txBody>
          <a:bodyPr vert="horz" lIns="91440" tIns="45720" rIns="91440" bIns="45720" rtlCol="0" anchor="ctr">
            <a:normAutofit/>
          </a:bodyPr>
          <a:lstStyle/>
          <a:p>
            <a:r>
              <a:rPr lang="en-US" dirty="0"/>
              <a:t>Click to edit Master title style</a:t>
            </a:r>
          </a:p>
        </p:txBody>
      </p:sp>
      <p:sp>
        <p:nvSpPr>
          <p:cNvPr id="17" name="Footer Placeholder 13">
            <a:extLst>
              <a:ext uri="{FF2B5EF4-FFF2-40B4-BE49-F238E27FC236}">
                <a16:creationId xmlns:a16="http://schemas.microsoft.com/office/drawing/2014/main" id="{929A1BDE-4A03-09BD-0C3A-136F18749B4B}"/>
              </a:ext>
            </a:extLst>
          </p:cNvPr>
          <p:cNvSpPr txBox="1">
            <a:spLocks/>
          </p:cNvSpPr>
          <p:nvPr userDrawn="1"/>
        </p:nvSpPr>
        <p:spPr>
          <a:xfrm>
            <a:off x="403805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solidFill>
                <a:latin typeface="ICONIQ Quadraat" panose="02000000000000000000" pitchFamily="2" charset="77"/>
                <a:ea typeface="ICONIQ Quadraat" panose="02000000000000000000"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Private &amp; Strictly Confidential</a:t>
            </a:r>
          </a:p>
        </p:txBody>
      </p:sp>
      <p:sp>
        <p:nvSpPr>
          <p:cNvPr id="5" name="Slide Number Placeholder 4">
            <a:extLst>
              <a:ext uri="{FF2B5EF4-FFF2-40B4-BE49-F238E27FC236}">
                <a16:creationId xmlns:a16="http://schemas.microsoft.com/office/drawing/2014/main" id="{BDB8F330-0A76-B85B-448B-1910A2A2C5CA}"/>
              </a:ext>
            </a:extLst>
          </p:cNvPr>
          <p:cNvSpPr>
            <a:spLocks noGrp="1"/>
          </p:cNvSpPr>
          <p:nvPr>
            <p:ph type="sldNum" sz="quarter" idx="4"/>
          </p:nvPr>
        </p:nvSpPr>
        <p:spPr>
          <a:xfrm>
            <a:off x="9143999" y="6500323"/>
            <a:ext cx="2743200" cy="365125"/>
          </a:xfrm>
          <a:prstGeom prst="rect">
            <a:avLst/>
          </a:prstGeom>
        </p:spPr>
        <p:txBody>
          <a:bodyPr vert="horz" lIns="91440" tIns="45720" rIns="91440" bIns="45720" rtlCol="0" anchor="ctr"/>
          <a:lstStyle>
            <a:lvl1pPr algn="r">
              <a:defRPr sz="1000">
                <a:solidFill>
                  <a:schemeClr val="tx1"/>
                </a:solidFill>
              </a:defRPr>
            </a:lvl1pPr>
          </a:lstStyle>
          <a:p>
            <a:fld id="{B3C6FCAD-E3E2-BC45-94C4-CF4EB9122BDE}" type="slidenum">
              <a:rPr lang="en-US" smtClean="0"/>
              <a:pPr/>
              <a:t>‹#›</a:t>
            </a:fld>
            <a:endParaRPr lang="en-US" dirty="0"/>
          </a:p>
        </p:txBody>
      </p:sp>
    </p:spTree>
    <p:extLst>
      <p:ext uri="{BB962C8B-B14F-4D97-AF65-F5344CB8AC3E}">
        <p14:creationId xmlns:p14="http://schemas.microsoft.com/office/powerpoint/2010/main" val="10890574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0" r:id="rId13"/>
    <p:sldLayoutId id="2147483701" r:id="rId14"/>
  </p:sldLayoutIdLst>
  <p:hf hdr="0" ftr="0" dt="0"/>
  <p:txStyles>
    <p:titleStyle>
      <a:lvl1pPr algn="l" defTabSz="914377" rtl="0" eaLnBrk="1" latinLnBrk="0" hangingPunct="1">
        <a:lnSpc>
          <a:spcPct val="90000"/>
        </a:lnSpc>
        <a:spcBef>
          <a:spcPct val="0"/>
        </a:spcBef>
        <a:buNone/>
        <a:defRPr sz="3200" kern="1200">
          <a:solidFill>
            <a:schemeClr val="tx1"/>
          </a:solidFill>
          <a:latin typeface="ICONIQ Quadraat" panose="02000000000000000000" pitchFamily="2" charset="77"/>
          <a:ea typeface="ICONIQ Quadraat" panose="02000000000000000000" pitchFamily="2" charset="77"/>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06" y="201223"/>
            <a:ext cx="11695981" cy="592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074443" y="6588696"/>
            <a:ext cx="2043114" cy="269304"/>
          </a:xfrm>
          <a:prstGeom prst="rect">
            <a:avLst/>
          </a:prstGeom>
          <a:noFill/>
        </p:spPr>
        <p:txBody>
          <a:bodyPr wrap="square" rtlCol="0">
            <a:spAutoFit/>
          </a:bodyPr>
          <a:lstStyle/>
          <a:p>
            <a:pPr algn="ctr"/>
            <a:fld id="{15C6E2EF-D223-454A-8258-859ED506BB06}" type="slidenum">
              <a:rPr lang="en-US" sz="1050" smtClean="0">
                <a:latin typeface="Arial" panose="020B0604020202020204" pitchFamily="34" charset="0"/>
                <a:cs typeface="Arial" panose="020B0604020202020204" pitchFamily="34" charset="0"/>
              </a:rPr>
              <a:t>‹#›</a:t>
            </a:fld>
            <a:endParaRPr lang="en-US" sz="1050" dirty="0">
              <a:latin typeface="Arial" panose="020B0604020202020204" pitchFamily="34" charset="0"/>
              <a:cs typeface="Arial" panose="020B0604020202020204" pitchFamily="34" charset="0"/>
            </a:endParaRPr>
          </a:p>
          <a:p>
            <a:pPr algn="ctr"/>
            <a:endParaRPr lang="en-US" sz="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4588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09" r:id="rId6"/>
    <p:sldLayoutId id="2147483711"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showcase/iconiq-growth" TargetMode="External"/><Relationship Id="rId1" Type="http://schemas.openxmlformats.org/officeDocument/2006/relationships/slideLayout" Target="../slideLayouts/slideLayout5.xml"/><Relationship Id="rId6" Type="http://schemas.openxmlformats.org/officeDocument/2006/relationships/hyperlink" Target="https://www.iconiqcapital.com/growth" TargetMode="External"/><Relationship Id="rId5" Type="http://schemas.openxmlformats.org/officeDocument/2006/relationships/image" Target="../media/image6.png"/><Relationship Id="rId4" Type="http://schemas.openxmlformats.org/officeDocument/2006/relationships/hyperlink" Target="https://twitter.com/ICONIQGrowth"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8" Type="http://schemas.openxmlformats.org/officeDocument/2006/relationships/hyperlink" Target="https://iconiqcapital.com/growth/insights/growth-and-efficiency-template" TargetMode="External"/><Relationship Id="rId3" Type="http://schemas.openxmlformats.org/officeDocument/2006/relationships/image" Target="../media/image10.svg"/><Relationship Id="rId7" Type="http://schemas.openxmlformats.org/officeDocument/2006/relationships/hyperlink" Target="https://iconiqcapital.com/growth/insights/growth-and-efficiency-early-stage" TargetMode="External"/><Relationship Id="rId12" Type="http://schemas.openxmlformats.org/officeDocument/2006/relationships/hyperlink" Target="https://www.iconiqcapital.com/growth/insights/2023-growth-and-efficiency"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iconiqcapital.com/growth/insights/growth-and-efficiency-plg" TargetMode="External"/><Relationship Id="rId11" Type="http://schemas.openxmlformats.org/officeDocument/2006/relationships/hyperlink" Target="https://iconiqcapital.com/growth/updates/iconiq-growth-resiliency-rubric" TargetMode="External"/><Relationship Id="rId5" Type="http://schemas.openxmlformats.org/officeDocument/2006/relationships/hyperlink" Target="https://iconiqcapital.com/growth/insights/growth-and-efficiency-vertical-saas" TargetMode="External"/><Relationship Id="rId10" Type="http://schemas.openxmlformats.org/officeDocument/2006/relationships/hyperlink" Target="https://www.iconiqcapital.com/growth/updates/iconiq-growth-enterprise-five" TargetMode="External"/><Relationship Id="rId4" Type="http://schemas.openxmlformats.org/officeDocument/2006/relationships/hyperlink" Target="https://survey.sogolytics.com/r/DcyQRE" TargetMode="External"/><Relationship Id="rId9" Type="http://schemas.openxmlformats.org/officeDocument/2006/relationships/hyperlink" Target="https://www.iconiqcapital.com/growth/insights/the-saas-glossary"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6" Type="http://schemas.openxmlformats.org/officeDocument/2006/relationships/image" Target="../media/image40.png"/><Relationship Id="rId117" Type="http://schemas.openxmlformats.org/officeDocument/2006/relationships/image" Target="../media/image130.png"/><Relationship Id="rId21" Type="http://schemas.openxmlformats.org/officeDocument/2006/relationships/image" Target="../media/image35.png"/><Relationship Id="rId42" Type="http://schemas.openxmlformats.org/officeDocument/2006/relationships/image" Target="../media/image56.png"/><Relationship Id="rId47" Type="http://schemas.openxmlformats.org/officeDocument/2006/relationships/image" Target="../media/image61.png"/><Relationship Id="rId63" Type="http://schemas.openxmlformats.org/officeDocument/2006/relationships/image" Target="../media/image77.png"/><Relationship Id="rId68" Type="http://schemas.openxmlformats.org/officeDocument/2006/relationships/image" Target="../media/image82.png"/><Relationship Id="rId84" Type="http://schemas.openxmlformats.org/officeDocument/2006/relationships/image" Target="../media/image98.png"/><Relationship Id="rId89" Type="http://schemas.microsoft.com/office/2007/relationships/hdphoto" Target="../media/hdphoto1.wdp"/><Relationship Id="rId112" Type="http://schemas.openxmlformats.org/officeDocument/2006/relationships/image" Target="../media/image125.png"/><Relationship Id="rId16" Type="http://schemas.openxmlformats.org/officeDocument/2006/relationships/image" Target="../media/image30.png"/><Relationship Id="rId107" Type="http://schemas.openxmlformats.org/officeDocument/2006/relationships/image" Target="../media/image120.png"/><Relationship Id="rId11" Type="http://schemas.openxmlformats.org/officeDocument/2006/relationships/image" Target="../media/image25.png"/><Relationship Id="rId32" Type="http://schemas.openxmlformats.org/officeDocument/2006/relationships/image" Target="../media/image46.png"/><Relationship Id="rId37" Type="http://schemas.openxmlformats.org/officeDocument/2006/relationships/image" Target="../media/image51.png"/><Relationship Id="rId53" Type="http://schemas.openxmlformats.org/officeDocument/2006/relationships/image" Target="../media/image67.png"/><Relationship Id="rId58" Type="http://schemas.openxmlformats.org/officeDocument/2006/relationships/image" Target="../media/image72.png"/><Relationship Id="rId74" Type="http://schemas.openxmlformats.org/officeDocument/2006/relationships/image" Target="../media/image88.png"/><Relationship Id="rId79" Type="http://schemas.openxmlformats.org/officeDocument/2006/relationships/image" Target="../media/image93.png"/><Relationship Id="rId102" Type="http://schemas.openxmlformats.org/officeDocument/2006/relationships/image" Target="../media/image115.png"/><Relationship Id="rId123" Type="http://schemas.openxmlformats.org/officeDocument/2006/relationships/image" Target="../media/image136.png"/><Relationship Id="rId5" Type="http://schemas.openxmlformats.org/officeDocument/2006/relationships/image" Target="../media/image19.png"/><Relationship Id="rId90" Type="http://schemas.openxmlformats.org/officeDocument/2006/relationships/image" Target="../media/image103.png"/><Relationship Id="rId95" Type="http://schemas.openxmlformats.org/officeDocument/2006/relationships/image" Target="../media/image108.png"/><Relationship Id="rId19" Type="http://schemas.openxmlformats.org/officeDocument/2006/relationships/image" Target="../media/image3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56" Type="http://schemas.openxmlformats.org/officeDocument/2006/relationships/image" Target="../media/image70.png"/><Relationship Id="rId64" Type="http://schemas.openxmlformats.org/officeDocument/2006/relationships/image" Target="../media/image78.png"/><Relationship Id="rId69" Type="http://schemas.openxmlformats.org/officeDocument/2006/relationships/image" Target="../media/image83.png"/><Relationship Id="rId77" Type="http://schemas.openxmlformats.org/officeDocument/2006/relationships/image" Target="../media/image91.png"/><Relationship Id="rId100" Type="http://schemas.openxmlformats.org/officeDocument/2006/relationships/image" Target="../media/image113.png"/><Relationship Id="rId105" Type="http://schemas.openxmlformats.org/officeDocument/2006/relationships/image" Target="../media/image118.png"/><Relationship Id="rId113" Type="http://schemas.openxmlformats.org/officeDocument/2006/relationships/image" Target="../media/image126.png"/><Relationship Id="rId118" Type="http://schemas.openxmlformats.org/officeDocument/2006/relationships/image" Target="../media/image131.png"/><Relationship Id="rId126" Type="http://schemas.openxmlformats.org/officeDocument/2006/relationships/image" Target="../media/image139.png"/><Relationship Id="rId8" Type="http://schemas.openxmlformats.org/officeDocument/2006/relationships/image" Target="../media/image22.png"/><Relationship Id="rId51" Type="http://schemas.openxmlformats.org/officeDocument/2006/relationships/image" Target="../media/image65.png"/><Relationship Id="rId72" Type="http://schemas.openxmlformats.org/officeDocument/2006/relationships/image" Target="../media/image86.png"/><Relationship Id="rId80" Type="http://schemas.openxmlformats.org/officeDocument/2006/relationships/image" Target="../media/image94.png"/><Relationship Id="rId85" Type="http://schemas.openxmlformats.org/officeDocument/2006/relationships/image" Target="../media/image99.png"/><Relationship Id="rId93" Type="http://schemas.openxmlformats.org/officeDocument/2006/relationships/image" Target="../media/image106.png"/><Relationship Id="rId98" Type="http://schemas.openxmlformats.org/officeDocument/2006/relationships/image" Target="../media/image111.png"/><Relationship Id="rId121" Type="http://schemas.openxmlformats.org/officeDocument/2006/relationships/image" Target="../media/image134.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59" Type="http://schemas.openxmlformats.org/officeDocument/2006/relationships/image" Target="../media/image73.png"/><Relationship Id="rId67" Type="http://schemas.openxmlformats.org/officeDocument/2006/relationships/image" Target="../media/image81.png"/><Relationship Id="rId103" Type="http://schemas.openxmlformats.org/officeDocument/2006/relationships/image" Target="../media/image116.png"/><Relationship Id="rId108" Type="http://schemas.openxmlformats.org/officeDocument/2006/relationships/image" Target="../media/image121.png"/><Relationship Id="rId116" Type="http://schemas.openxmlformats.org/officeDocument/2006/relationships/image" Target="../media/image129.png"/><Relationship Id="rId124" Type="http://schemas.openxmlformats.org/officeDocument/2006/relationships/image" Target="../media/image137.png"/><Relationship Id="rId20" Type="http://schemas.openxmlformats.org/officeDocument/2006/relationships/image" Target="../media/image34.png"/><Relationship Id="rId41" Type="http://schemas.openxmlformats.org/officeDocument/2006/relationships/image" Target="../media/image55.png"/><Relationship Id="rId54" Type="http://schemas.openxmlformats.org/officeDocument/2006/relationships/image" Target="../media/image68.png"/><Relationship Id="rId62" Type="http://schemas.openxmlformats.org/officeDocument/2006/relationships/image" Target="../media/image76.png"/><Relationship Id="rId70" Type="http://schemas.openxmlformats.org/officeDocument/2006/relationships/image" Target="../media/image84.png"/><Relationship Id="rId75" Type="http://schemas.openxmlformats.org/officeDocument/2006/relationships/image" Target="../media/image89.png"/><Relationship Id="rId83" Type="http://schemas.openxmlformats.org/officeDocument/2006/relationships/image" Target="../media/image97.png"/><Relationship Id="rId88" Type="http://schemas.openxmlformats.org/officeDocument/2006/relationships/image" Target="../media/image102.png"/><Relationship Id="rId91" Type="http://schemas.openxmlformats.org/officeDocument/2006/relationships/image" Target="../media/image104.png"/><Relationship Id="rId96" Type="http://schemas.openxmlformats.org/officeDocument/2006/relationships/image" Target="../media/image109.png"/><Relationship Id="rId111" Type="http://schemas.openxmlformats.org/officeDocument/2006/relationships/image" Target="../media/image124.png"/><Relationship Id="rId1" Type="http://schemas.openxmlformats.org/officeDocument/2006/relationships/slideLayout" Target="../slideLayouts/slideLayout11.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57" Type="http://schemas.openxmlformats.org/officeDocument/2006/relationships/image" Target="../media/image71.png"/><Relationship Id="rId106" Type="http://schemas.openxmlformats.org/officeDocument/2006/relationships/image" Target="../media/image119.png"/><Relationship Id="rId114" Type="http://schemas.openxmlformats.org/officeDocument/2006/relationships/image" Target="../media/image127.png"/><Relationship Id="rId119" Type="http://schemas.openxmlformats.org/officeDocument/2006/relationships/image" Target="../media/image132.png"/><Relationship Id="rId127" Type="http://schemas.openxmlformats.org/officeDocument/2006/relationships/image" Target="../media/image140.png"/><Relationship Id="rId10" Type="http://schemas.openxmlformats.org/officeDocument/2006/relationships/image" Target="../media/image24.png"/><Relationship Id="rId31" Type="http://schemas.openxmlformats.org/officeDocument/2006/relationships/image" Target="../media/image45.png"/><Relationship Id="rId44" Type="http://schemas.openxmlformats.org/officeDocument/2006/relationships/image" Target="../media/image58.png"/><Relationship Id="rId52" Type="http://schemas.openxmlformats.org/officeDocument/2006/relationships/image" Target="../media/image66.png"/><Relationship Id="rId60" Type="http://schemas.openxmlformats.org/officeDocument/2006/relationships/image" Target="../media/image74.png"/><Relationship Id="rId65" Type="http://schemas.openxmlformats.org/officeDocument/2006/relationships/image" Target="../media/image79.png"/><Relationship Id="rId73" Type="http://schemas.openxmlformats.org/officeDocument/2006/relationships/image" Target="../media/image87.png"/><Relationship Id="rId78" Type="http://schemas.openxmlformats.org/officeDocument/2006/relationships/image" Target="../media/image92.png"/><Relationship Id="rId81" Type="http://schemas.openxmlformats.org/officeDocument/2006/relationships/image" Target="../media/image95.png"/><Relationship Id="rId86" Type="http://schemas.openxmlformats.org/officeDocument/2006/relationships/image" Target="../media/image100.png"/><Relationship Id="rId94" Type="http://schemas.openxmlformats.org/officeDocument/2006/relationships/image" Target="../media/image107.png"/><Relationship Id="rId99" Type="http://schemas.openxmlformats.org/officeDocument/2006/relationships/image" Target="../media/image112.png"/><Relationship Id="rId101" Type="http://schemas.openxmlformats.org/officeDocument/2006/relationships/image" Target="../media/image114.png"/><Relationship Id="rId122" Type="http://schemas.openxmlformats.org/officeDocument/2006/relationships/image" Target="../media/image135.jpeg"/><Relationship Id="rId4" Type="http://schemas.openxmlformats.org/officeDocument/2006/relationships/image" Target="../media/image18.png"/><Relationship Id="rId9"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9" Type="http://schemas.openxmlformats.org/officeDocument/2006/relationships/image" Target="../media/image53.png"/><Relationship Id="rId109" Type="http://schemas.openxmlformats.org/officeDocument/2006/relationships/image" Target="../media/image122.png"/><Relationship Id="rId34" Type="http://schemas.openxmlformats.org/officeDocument/2006/relationships/image" Target="../media/image48.png"/><Relationship Id="rId50" Type="http://schemas.openxmlformats.org/officeDocument/2006/relationships/image" Target="../media/image64.png"/><Relationship Id="rId55" Type="http://schemas.openxmlformats.org/officeDocument/2006/relationships/image" Target="../media/image69.png"/><Relationship Id="rId76" Type="http://schemas.openxmlformats.org/officeDocument/2006/relationships/image" Target="../media/image90.png"/><Relationship Id="rId97" Type="http://schemas.openxmlformats.org/officeDocument/2006/relationships/image" Target="../media/image110.png"/><Relationship Id="rId104" Type="http://schemas.openxmlformats.org/officeDocument/2006/relationships/image" Target="../media/image117.png"/><Relationship Id="rId120" Type="http://schemas.openxmlformats.org/officeDocument/2006/relationships/image" Target="../media/image133.png"/><Relationship Id="rId125" Type="http://schemas.openxmlformats.org/officeDocument/2006/relationships/image" Target="../media/image138.png"/><Relationship Id="rId7" Type="http://schemas.openxmlformats.org/officeDocument/2006/relationships/image" Target="../media/image21.png"/><Relationship Id="rId71" Type="http://schemas.openxmlformats.org/officeDocument/2006/relationships/image" Target="../media/image85.png"/><Relationship Id="rId92" Type="http://schemas.openxmlformats.org/officeDocument/2006/relationships/image" Target="../media/image105.png"/><Relationship Id="rId2" Type="http://schemas.openxmlformats.org/officeDocument/2006/relationships/notesSlide" Target="../notesSlides/notesSlide26.xml"/><Relationship Id="rId29" Type="http://schemas.openxmlformats.org/officeDocument/2006/relationships/image" Target="../media/image43.png"/><Relationship Id="rId24" Type="http://schemas.openxmlformats.org/officeDocument/2006/relationships/image" Target="../media/image38.png"/><Relationship Id="rId40" Type="http://schemas.openxmlformats.org/officeDocument/2006/relationships/image" Target="../media/image54.png"/><Relationship Id="rId45" Type="http://schemas.openxmlformats.org/officeDocument/2006/relationships/image" Target="../media/image59.png"/><Relationship Id="rId66" Type="http://schemas.openxmlformats.org/officeDocument/2006/relationships/image" Target="../media/image80.png"/><Relationship Id="rId87" Type="http://schemas.openxmlformats.org/officeDocument/2006/relationships/image" Target="../media/image101.png"/><Relationship Id="rId110" Type="http://schemas.openxmlformats.org/officeDocument/2006/relationships/image" Target="../media/image123.png"/><Relationship Id="rId115" Type="http://schemas.openxmlformats.org/officeDocument/2006/relationships/image" Target="../media/image128.png"/><Relationship Id="rId61" Type="http://schemas.openxmlformats.org/officeDocument/2006/relationships/image" Target="../media/image75.png"/><Relationship Id="rId82"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hyperlink" Target="https://www.iconiqcapital.com/growth/insights/growth-and-efficienc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iconiqcapital.com/growth/insights/the-saas-glossary"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hyperlink" Target="https://www.iconiqcapital.com/growth/insights" TargetMode="External"/><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hyperlink" Target="mailto:iconiqgrowthanalytics@iconiqcapital.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hyperlink" Target="mailto:leadershipadvisory@iconiqcapital.com" TargetMode="External"/><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www.iconiqcapital.com/growth" TargetMode="External"/><Relationship Id="rId3" Type="http://schemas.openxmlformats.org/officeDocument/2006/relationships/image" Target="../media/image161.jpe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twitter.com/ICONIQGrowth" TargetMode="External"/><Relationship Id="rId5" Type="http://schemas.openxmlformats.org/officeDocument/2006/relationships/image" Target="../media/image5.png"/><Relationship Id="rId4" Type="http://schemas.openxmlformats.org/officeDocument/2006/relationships/hyperlink" Target="https://www.linkedin.com/showcase/iconiq-growth"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iconiqcapital.com/growth/insights/the-saas-glossary" TargetMode="External"/><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iconiqcapital.com/growth/updates/iconiq-growth-resiliency-rubric"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hlinkClick r:id="rId2"/>
            <a:extLst>
              <a:ext uri="{FF2B5EF4-FFF2-40B4-BE49-F238E27FC236}">
                <a16:creationId xmlns:a16="http://schemas.microsoft.com/office/drawing/2014/main" id="{9AA8E0DF-6CBE-15EF-193E-617E09E8DD72}"/>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0945" y="6501838"/>
            <a:ext cx="258801" cy="258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4"/>
            <a:extLst>
              <a:ext uri="{FF2B5EF4-FFF2-40B4-BE49-F238E27FC236}">
                <a16:creationId xmlns:a16="http://schemas.microsoft.com/office/drawing/2014/main" id="{60CCF562-93CB-B158-87E1-6D6DBF57057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467" y="6501838"/>
            <a:ext cx="258801" cy="258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bsite Icon 3237546">
            <a:hlinkClick r:id="rId6"/>
            <a:extLst>
              <a:ext uri="{FF2B5EF4-FFF2-40B4-BE49-F238E27FC236}">
                <a16:creationId xmlns:a16="http://schemas.microsoft.com/office/drawing/2014/main" id="{24CABC51-A2A6-105D-24B2-4A34E2B7BB5D}"/>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859" y="6505476"/>
            <a:ext cx="251525" cy="251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4AE43C-53E7-1933-2359-2F8D8890939E}"/>
              </a:ext>
            </a:extLst>
          </p:cNvPr>
          <p:cNvSpPr txBox="1"/>
          <p:nvPr/>
        </p:nvSpPr>
        <p:spPr>
          <a:xfrm>
            <a:off x="380945" y="2075584"/>
            <a:ext cx="6247958" cy="1446550"/>
          </a:xfrm>
          <a:prstGeom prst="rect">
            <a:avLst/>
          </a:prstGeom>
          <a:noFill/>
        </p:spPr>
        <p:txBody>
          <a:bodyPr wrap="square">
            <a:spAutoFit/>
          </a:bodyPr>
          <a:lstStyle/>
          <a:p>
            <a:pPr>
              <a:spcAft>
                <a:spcPts val="1200"/>
              </a:spcAft>
            </a:pPr>
            <a:r>
              <a:rPr lang="en-US" altLang="en-US" sz="4400" b="1" dirty="0">
                <a:latin typeface="ICONIQ Quadraat" panose="02000000000000000000" pitchFamily="2" charset="0"/>
                <a:ea typeface="ICONIQ Quadraat" panose="02000000000000000000" pitchFamily="2" charset="0"/>
                <a:cs typeface="Lato" panose="020F0502020204030203" pitchFamily="34" charset="0"/>
              </a:rPr>
              <a:t>Topline Growth &amp; Operational Efficiency</a:t>
            </a:r>
            <a:endParaRPr lang="en-US" altLang="en-US" sz="2000" b="1" dirty="0">
              <a:latin typeface="ICONIQ Quadraat" panose="02000000000000000000" pitchFamily="2" charset="0"/>
              <a:ea typeface="ICONIQ Quadraat" panose="02000000000000000000" pitchFamily="2" charset="0"/>
              <a:cs typeface="Lato" panose="020F0502020204030203" pitchFamily="34" charset="0"/>
            </a:endParaRPr>
          </a:p>
        </p:txBody>
      </p:sp>
      <p:sp>
        <p:nvSpPr>
          <p:cNvPr id="11" name="Title 1">
            <a:extLst>
              <a:ext uri="{FF2B5EF4-FFF2-40B4-BE49-F238E27FC236}">
                <a16:creationId xmlns:a16="http://schemas.microsoft.com/office/drawing/2014/main" id="{1FD1EAB6-90DF-D30D-9E25-44FFA6404BA5}"/>
              </a:ext>
            </a:extLst>
          </p:cNvPr>
          <p:cNvSpPr txBox="1">
            <a:spLocks/>
          </p:cNvSpPr>
          <p:nvPr/>
        </p:nvSpPr>
        <p:spPr>
          <a:xfrm>
            <a:off x="412844" y="3755299"/>
            <a:ext cx="5321384" cy="64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600"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2000" dirty="0">
                <a:solidFill>
                  <a:schemeClr val="tx1">
                    <a:lumMod val="65000"/>
                    <a:lumOff val="35000"/>
                  </a:schemeClr>
                </a:solidFill>
                <a:latin typeface="ICONIQ Quadraat" panose="02000000000000000000" pitchFamily="2" charset="0"/>
                <a:ea typeface="ICONIQ Quadraat" panose="02000000000000000000" pitchFamily="2" charset="0"/>
                <a:cs typeface="Lato Light" panose="020F0502020204030203" pitchFamily="34" charset="0"/>
              </a:rPr>
              <a:t>The ICONIQ Growth Board Reporting Template</a:t>
            </a:r>
          </a:p>
          <a:p>
            <a:pPr>
              <a:spcBef>
                <a:spcPts val="1200"/>
              </a:spcBef>
            </a:pPr>
            <a:r>
              <a:rPr lang="en-US" dirty="0">
                <a:solidFill>
                  <a:srgbClr val="71C689"/>
                </a:solidFill>
                <a:latin typeface="ICONIQ Quadraat" panose="02000000000000000000" pitchFamily="2" charset="0"/>
                <a:ea typeface="ICONIQ Quadraat" panose="02000000000000000000" pitchFamily="2" charset="0"/>
              </a:rPr>
              <a:t>2023</a:t>
            </a:r>
          </a:p>
        </p:txBody>
      </p:sp>
      <p:pic>
        <p:nvPicPr>
          <p:cNvPr id="12" name="Picture 11" descr="A picture containing text&#10;&#10;Description automatically generated">
            <a:extLst>
              <a:ext uri="{FF2B5EF4-FFF2-40B4-BE49-F238E27FC236}">
                <a16:creationId xmlns:a16="http://schemas.microsoft.com/office/drawing/2014/main" id="{EDAF69BE-882B-938A-833D-D7C8E2C3443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0711" t="41760" r="10689" b="41760"/>
          <a:stretch/>
        </p:blipFill>
        <p:spPr>
          <a:xfrm>
            <a:off x="412844" y="600049"/>
            <a:ext cx="3659623" cy="767314"/>
          </a:xfrm>
          <a:prstGeom prst="rect">
            <a:avLst/>
          </a:prstGeom>
        </p:spPr>
      </p:pic>
    </p:spTree>
    <p:extLst>
      <p:ext uri="{BB962C8B-B14F-4D97-AF65-F5344CB8AC3E}">
        <p14:creationId xmlns:p14="http://schemas.microsoft.com/office/powerpoint/2010/main" val="25517928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241477147"/>
              </p:ext>
            </p:extLst>
          </p:nvPr>
        </p:nvGraphicFramePr>
        <p:xfrm>
          <a:off x="803806" y="1186096"/>
          <a:ext cx="10437442" cy="490431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Headcount</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
        <p:nvSpPr>
          <p:cNvPr id="16" name="Rectangle 15">
            <a:extLst>
              <a:ext uri="{FF2B5EF4-FFF2-40B4-BE49-F238E27FC236}">
                <a16:creationId xmlns:a16="http://schemas.microsoft.com/office/drawing/2014/main" id="{8C4A0DBF-7845-4A80-5DE2-F175C296C9DD}"/>
              </a:ext>
            </a:extLst>
          </p:cNvPr>
          <p:cNvSpPr/>
          <p:nvPr/>
        </p:nvSpPr>
        <p:spPr>
          <a:xfrm>
            <a:off x="9722840"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headcount against SaaS peers. To update this chart, click “Edit Data” under the chart tab, input your headcount by function,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073791" y="6043695"/>
            <a:ext cx="7306812"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Headcount by Function</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Average SaaS Benchmarks</a:t>
            </a:r>
          </a:p>
        </p:txBody>
      </p:sp>
      <p:sp>
        <p:nvSpPr>
          <p:cNvPr id="3" name="Rectangle 2">
            <a:extLst>
              <a:ext uri="{FF2B5EF4-FFF2-40B4-BE49-F238E27FC236}">
                <a16:creationId xmlns:a16="http://schemas.microsoft.com/office/drawing/2014/main" id="{71D3241E-B2BA-617E-4356-90CE4CF56388}"/>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25F514-293E-88D4-B0C4-C368457AA255}"/>
              </a:ext>
            </a:extLst>
          </p:cNvPr>
          <p:cNvSpPr txBox="1"/>
          <p:nvPr/>
        </p:nvSpPr>
        <p:spPr>
          <a:xfrm>
            <a:off x="7703752" y="1950433"/>
            <a:ext cx="872455" cy="338554"/>
          </a:xfrm>
          <a:prstGeom prst="rect">
            <a:avLst/>
          </a:prstGeom>
          <a:noFill/>
        </p:spPr>
        <p:txBody>
          <a:bodyPr wrap="square" rtlCol="0">
            <a:spAutoFit/>
          </a:bodyPr>
          <a:lstStyle/>
          <a:p>
            <a:pPr algn="r"/>
            <a:r>
              <a:rPr lang="en-US" sz="1600" b="1" i="1" dirty="0">
                <a:solidFill>
                  <a:schemeClr val="tx2">
                    <a:lumMod val="40000"/>
                    <a:lumOff val="60000"/>
                  </a:schemeClr>
                </a:solidFill>
                <a:latin typeface="ICONIQ Quadraat" panose="02000000000000000000" pitchFamily="2" charset="0"/>
                <a:ea typeface="ICONIQ Quadraat" panose="02000000000000000000" pitchFamily="2" charset="0"/>
              </a:rPr>
              <a:t>G&amp;A</a:t>
            </a:r>
          </a:p>
        </p:txBody>
      </p:sp>
      <p:sp>
        <p:nvSpPr>
          <p:cNvPr id="9" name="TextBox 8">
            <a:extLst>
              <a:ext uri="{FF2B5EF4-FFF2-40B4-BE49-F238E27FC236}">
                <a16:creationId xmlns:a16="http://schemas.microsoft.com/office/drawing/2014/main" id="{D06F976C-23B6-5957-48A8-76BA75E35F3C}"/>
              </a:ext>
            </a:extLst>
          </p:cNvPr>
          <p:cNvSpPr txBox="1"/>
          <p:nvPr/>
        </p:nvSpPr>
        <p:spPr>
          <a:xfrm>
            <a:off x="7703752" y="2985576"/>
            <a:ext cx="872455" cy="338554"/>
          </a:xfrm>
          <a:prstGeom prst="rect">
            <a:avLst/>
          </a:prstGeom>
          <a:noFill/>
        </p:spPr>
        <p:txBody>
          <a:bodyPr wrap="square" rtlCol="0">
            <a:spAutoFit/>
          </a:bodyPr>
          <a:lstStyle/>
          <a:p>
            <a:pPr algn="r"/>
            <a:r>
              <a:rPr lang="en-US" sz="1600" b="1" i="1" dirty="0">
                <a:solidFill>
                  <a:schemeClr val="tx2">
                    <a:lumMod val="60000"/>
                    <a:lumOff val="40000"/>
                  </a:schemeClr>
                </a:solidFill>
                <a:latin typeface="ICONIQ Quadraat" panose="02000000000000000000" pitchFamily="2" charset="0"/>
                <a:ea typeface="ICONIQ Quadraat" panose="02000000000000000000" pitchFamily="2" charset="0"/>
              </a:rPr>
              <a:t>R&amp;D</a:t>
            </a:r>
          </a:p>
        </p:txBody>
      </p:sp>
      <p:sp>
        <p:nvSpPr>
          <p:cNvPr id="10" name="TextBox 9">
            <a:extLst>
              <a:ext uri="{FF2B5EF4-FFF2-40B4-BE49-F238E27FC236}">
                <a16:creationId xmlns:a16="http://schemas.microsoft.com/office/drawing/2014/main" id="{1CDAAE3F-9234-E46C-80AE-E5C1CE59AC6B}"/>
              </a:ext>
            </a:extLst>
          </p:cNvPr>
          <p:cNvSpPr txBox="1"/>
          <p:nvPr/>
        </p:nvSpPr>
        <p:spPr>
          <a:xfrm>
            <a:off x="7703752" y="4525118"/>
            <a:ext cx="872455" cy="338554"/>
          </a:xfrm>
          <a:prstGeom prst="rect">
            <a:avLst/>
          </a:prstGeom>
          <a:noFill/>
        </p:spPr>
        <p:txBody>
          <a:bodyPr wrap="square" rtlCol="0">
            <a:spAutoFit/>
          </a:bodyPr>
          <a:lstStyle/>
          <a:p>
            <a:pPr algn="r"/>
            <a:r>
              <a:rPr lang="en-US" sz="1600" b="1" i="1" dirty="0">
                <a:solidFill>
                  <a:schemeClr val="tx2"/>
                </a:solidFill>
                <a:latin typeface="ICONIQ Quadraat" panose="02000000000000000000" pitchFamily="2" charset="0"/>
                <a:ea typeface="ICONIQ Quadraat" panose="02000000000000000000" pitchFamily="2" charset="0"/>
              </a:rPr>
              <a:t>S&amp;M</a:t>
            </a:r>
          </a:p>
        </p:txBody>
      </p:sp>
    </p:spTree>
    <p:extLst>
      <p:ext uri="{BB962C8B-B14F-4D97-AF65-F5344CB8AC3E}">
        <p14:creationId xmlns:p14="http://schemas.microsoft.com/office/powerpoint/2010/main" val="14731796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2488869"/>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Burn Multiple</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16" name="Rectangle 15">
            <a:extLst>
              <a:ext uri="{FF2B5EF4-FFF2-40B4-BE49-F238E27FC236}">
                <a16:creationId xmlns:a16="http://schemas.microsoft.com/office/drawing/2014/main" id="{8C4A0DBF-7845-4A80-5DE2-F175C296C9DD}"/>
              </a:ext>
            </a:extLst>
          </p:cNvPr>
          <p:cNvSpPr/>
          <p:nvPr/>
        </p:nvSpPr>
        <p:spPr>
          <a:xfrm>
            <a:off x="9756396"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burn multiple against other SaaS companies. To update this chart, click “Edit Data” under the chart tab, input your burn multiple,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256522" y="6011362"/>
            <a:ext cx="7193019"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Burn Multiple</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Median SaaS Benchmarks</a:t>
            </a:r>
          </a:p>
        </p:txBody>
      </p:sp>
      <p:sp>
        <p:nvSpPr>
          <p:cNvPr id="17" name="Rectangle 16">
            <a:extLst>
              <a:ext uri="{FF2B5EF4-FFF2-40B4-BE49-F238E27FC236}">
                <a16:creationId xmlns:a16="http://schemas.microsoft.com/office/drawing/2014/main" id="{9EFB3E3E-FD74-C5E6-FFD1-DED1C929F2FB}"/>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C78349-261E-7F28-F30A-299009DB48F3}"/>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Tree>
    <p:extLst>
      <p:ext uri="{BB962C8B-B14F-4D97-AF65-F5344CB8AC3E}">
        <p14:creationId xmlns:p14="http://schemas.microsoft.com/office/powerpoint/2010/main" val="22442047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Enterprise SaaS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83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2335635709"/>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$98K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&lt;$10M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&lt;$10M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147 </a:t>
            </a:r>
          </a:p>
        </p:txBody>
      </p:sp>
    </p:spTree>
    <p:extLst>
      <p:ext uri="{BB962C8B-B14F-4D97-AF65-F5344CB8AC3E}">
        <p14:creationId xmlns:p14="http://schemas.microsoft.com/office/powerpoint/2010/main" val="33217008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792579079"/>
              </p:ext>
            </p:extLst>
          </p:nvPr>
        </p:nvGraphicFramePr>
        <p:xfrm>
          <a:off x="467921" y="79893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737906025"/>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165%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$240K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$10-$25M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$10-$25M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4" name="TextBox 3">
            <a:extLst>
              <a:ext uri="{FF2B5EF4-FFF2-40B4-BE49-F238E27FC236}">
                <a16:creationId xmlns:a16="http://schemas.microsoft.com/office/drawing/2014/main" id="{CEA78F28-1A39-D2CD-D8A9-DE6C0BEFEB98}"/>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229</a:t>
            </a:r>
          </a:p>
        </p:txBody>
      </p:sp>
    </p:spTree>
    <p:extLst>
      <p:ext uri="{BB962C8B-B14F-4D97-AF65-F5344CB8AC3E}">
        <p14:creationId xmlns:p14="http://schemas.microsoft.com/office/powerpoint/2010/main" val="20273638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491337980"/>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2068762391"/>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$210K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28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$25-$50M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$25-$50M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A34ECB22-652C-C014-AE59-77B0F726670D}"/>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155</a:t>
            </a:r>
          </a:p>
        </p:txBody>
      </p:sp>
    </p:spTree>
    <p:extLst>
      <p:ext uri="{BB962C8B-B14F-4D97-AF65-F5344CB8AC3E}">
        <p14:creationId xmlns:p14="http://schemas.microsoft.com/office/powerpoint/2010/main" val="6687000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708525510"/>
              </p:ext>
            </p:extLst>
          </p:nvPr>
        </p:nvGraphicFramePr>
        <p:xfrm>
          <a:off x="467921" y="78027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1453323409"/>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55%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$50-$100M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$50-$100M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DB28E30B-FA67-4EB2-D81A-7D8AFC223DFA}"/>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170</a:t>
            </a:r>
          </a:p>
        </p:txBody>
      </p:sp>
    </p:spTree>
    <p:extLst>
      <p:ext uri="{BB962C8B-B14F-4D97-AF65-F5344CB8AC3E}">
        <p14:creationId xmlns:p14="http://schemas.microsoft.com/office/powerpoint/2010/main" val="11655118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1928835544"/>
              </p:ext>
            </p:extLst>
          </p:nvPr>
        </p:nvGraphicFramePr>
        <p:xfrm>
          <a:off x="467921" y="780277"/>
          <a:ext cx="11400618" cy="5676096"/>
        </p:xfrm>
        <a:graphic>
          <a:graphicData uri="http://schemas.openxmlformats.org/drawingml/2006/table">
            <a:tbl>
              <a:tblPr>
                <a:tableStyleId>{5C22544A-7EE6-4342-B048-85BDC9FD1C3A}</a:tableStyleId>
              </a:tblPr>
              <a:tblGrid>
                <a:gridCol w="4788324">
                  <a:extLst>
                    <a:ext uri="{9D8B030D-6E8A-4147-A177-3AD203B41FA5}">
                      <a16:colId xmlns:a16="http://schemas.microsoft.com/office/drawing/2014/main" val="3822297361"/>
                    </a:ext>
                  </a:extLst>
                </a:gridCol>
                <a:gridCol w="2204098">
                  <a:extLst>
                    <a:ext uri="{9D8B030D-6E8A-4147-A177-3AD203B41FA5}">
                      <a16:colId xmlns:a16="http://schemas.microsoft.com/office/drawing/2014/main" val="29988707"/>
                    </a:ext>
                  </a:extLst>
                </a:gridCol>
                <a:gridCol w="2204098">
                  <a:extLst>
                    <a:ext uri="{9D8B030D-6E8A-4147-A177-3AD203B41FA5}">
                      <a16:colId xmlns:a16="http://schemas.microsoft.com/office/drawing/2014/main" val="1568326498"/>
                    </a:ext>
                  </a:extLst>
                </a:gridCol>
                <a:gridCol w="220409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$100-$150M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$100-$150M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A2FE2EC3-18C9-A352-95D7-A623C5579667}"/>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145</a:t>
            </a:r>
          </a:p>
        </p:txBody>
      </p:sp>
    </p:spTree>
    <p:extLst>
      <p:ext uri="{BB962C8B-B14F-4D97-AF65-F5344CB8AC3E}">
        <p14:creationId xmlns:p14="http://schemas.microsoft.com/office/powerpoint/2010/main" val="26044875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291579799"/>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963771835"/>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$150-$200M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$150-$200M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50A4A0E3-B05E-2B32-EFB0-FCF0A5F5BE60}"/>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101</a:t>
            </a:r>
          </a:p>
        </p:txBody>
      </p:sp>
    </p:spTree>
    <p:extLst>
      <p:ext uri="{BB962C8B-B14F-4D97-AF65-F5344CB8AC3E}">
        <p14:creationId xmlns:p14="http://schemas.microsoft.com/office/powerpoint/2010/main" val="27012500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274427609"/>
              </p:ext>
            </p:extLst>
          </p:nvPr>
        </p:nvGraphicFramePr>
        <p:xfrm>
          <a:off x="467921" y="780277"/>
          <a:ext cx="11400616" cy="5676096"/>
        </p:xfrm>
        <a:graphic>
          <a:graphicData uri="http://schemas.openxmlformats.org/drawingml/2006/table">
            <a:tbl>
              <a:tblPr>
                <a:tableStyleId>{5C22544A-7EE6-4342-B048-85BDC9FD1C3A}</a:tableStyleId>
              </a:tblPr>
              <a:tblGrid>
                <a:gridCol w="4794544">
                  <a:extLst>
                    <a:ext uri="{9D8B030D-6E8A-4147-A177-3AD203B41FA5}">
                      <a16:colId xmlns:a16="http://schemas.microsoft.com/office/drawing/2014/main" val="3822297361"/>
                    </a:ext>
                  </a:extLst>
                </a:gridCol>
                <a:gridCol w="2202024">
                  <a:extLst>
                    <a:ext uri="{9D8B030D-6E8A-4147-A177-3AD203B41FA5}">
                      <a16:colId xmlns:a16="http://schemas.microsoft.com/office/drawing/2014/main" val="1499962833"/>
                    </a:ext>
                  </a:extLst>
                </a:gridCol>
                <a:gridCol w="2202024">
                  <a:extLst>
                    <a:ext uri="{9D8B030D-6E8A-4147-A177-3AD203B41FA5}">
                      <a16:colId xmlns:a16="http://schemas.microsoft.com/office/drawing/2014/main" val="1568326498"/>
                    </a:ext>
                  </a:extLst>
                </a:gridCol>
                <a:gridCol w="2202024">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0.7x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$275K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$165K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307777"/>
          </a:xfrm>
          <a:prstGeom prst="rect">
            <a:avLst/>
          </a:prstGeom>
          <a:solidFill>
            <a:srgbClr val="B1DFA4"/>
          </a:solidFill>
        </p:spPr>
        <p:txBody>
          <a:bodyPr wrap="square" rtlCol="0">
            <a:spAutoFit/>
          </a:bodyPr>
          <a:lstStyle/>
          <a:p>
            <a:pPr algn="ctr"/>
            <a:r>
              <a:rPr lang="en-US" sz="1400" b="1" dirty="0">
                <a:latin typeface="ICONIQ Quadraat" panose="02000000000000000000" pitchFamily="2" charset="0"/>
                <a:ea typeface="ICONIQ Quadraat" panose="02000000000000000000" pitchFamily="2" charset="0"/>
              </a:rPr>
              <a:t>$200M+ ARR</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Best-in-Class Benchmarks for $200M+ ARR SaaS Companies</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C930AEE4-9E8D-90A3-300A-BF51E71C9232}"/>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215</a:t>
            </a:r>
          </a:p>
        </p:txBody>
      </p:sp>
    </p:spTree>
    <p:extLst>
      <p:ext uri="{BB962C8B-B14F-4D97-AF65-F5344CB8AC3E}">
        <p14:creationId xmlns:p14="http://schemas.microsoft.com/office/powerpoint/2010/main" val="15356311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F7AA5C2E-EBB5-E397-496B-3D0428705461}"/>
              </a:ext>
            </a:extLst>
          </p:cNvPr>
          <p:cNvSpPr/>
          <p:nvPr/>
        </p:nvSpPr>
        <p:spPr>
          <a:xfrm>
            <a:off x="3698651" y="1802325"/>
            <a:ext cx="8160663" cy="1338136"/>
          </a:xfrm>
          <a:prstGeom prst="roundRect">
            <a:avLst>
              <a:gd name="adj" fmla="val 10527"/>
            </a:avLst>
          </a:prstGeom>
          <a:solidFill>
            <a:srgbClr val="ECF1EB"/>
          </a:solid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Rectangle: Rounded Corners 41">
            <a:extLst>
              <a:ext uri="{FF2B5EF4-FFF2-40B4-BE49-F238E27FC236}">
                <a16:creationId xmlns:a16="http://schemas.microsoft.com/office/drawing/2014/main" id="{41B65BDC-90BE-8277-08C5-195E2BF9B7BC}"/>
              </a:ext>
            </a:extLst>
          </p:cNvPr>
          <p:cNvSpPr/>
          <p:nvPr/>
        </p:nvSpPr>
        <p:spPr>
          <a:xfrm>
            <a:off x="3698652" y="4668005"/>
            <a:ext cx="8160663" cy="1338136"/>
          </a:xfrm>
          <a:prstGeom prst="roundRect">
            <a:avLst>
              <a:gd name="adj" fmla="val 10527"/>
            </a:avLst>
          </a:prstGeom>
          <a:solidFill>
            <a:srgbClr val="ECF1EB"/>
          </a:solid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3" name="Graphic 42" descr="Research outline">
            <a:extLst>
              <a:ext uri="{FF2B5EF4-FFF2-40B4-BE49-F238E27FC236}">
                <a16:creationId xmlns:a16="http://schemas.microsoft.com/office/drawing/2014/main" id="{6B7E4B22-66C8-03C2-607A-8B49280AA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86852" y="3419198"/>
            <a:ext cx="256790" cy="256790"/>
          </a:xfrm>
          <a:prstGeom prst="rect">
            <a:avLst/>
          </a:prstGeom>
        </p:spPr>
      </p:pic>
      <p:sp>
        <p:nvSpPr>
          <p:cNvPr id="44" name="Title 1">
            <a:extLst>
              <a:ext uri="{FF2B5EF4-FFF2-40B4-BE49-F238E27FC236}">
                <a16:creationId xmlns:a16="http://schemas.microsoft.com/office/drawing/2014/main" id="{C62E898D-183F-9163-E3BE-44D413583DC7}"/>
              </a:ext>
            </a:extLst>
          </p:cNvPr>
          <p:cNvSpPr txBox="1">
            <a:spLocks/>
          </p:cNvSpPr>
          <p:nvPr/>
        </p:nvSpPr>
        <p:spPr>
          <a:xfrm>
            <a:off x="403596" y="464046"/>
            <a:ext cx="2685292"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US" sz="2400" i="1" dirty="0">
                <a:solidFill>
                  <a:prstClr val="black"/>
                </a:solidFill>
                <a:latin typeface="ICONIQ Quadraat" panose="02000000000000000000" pitchFamily="2" charset="0"/>
                <a:ea typeface="ICONIQ Quadraat" panose="02000000000000000000" pitchFamily="2" charset="0"/>
              </a:rPr>
              <a:t>About the</a:t>
            </a:r>
            <a:endParaRPr lang="en-US" sz="5400" i="1" dirty="0">
              <a:solidFill>
                <a:prstClr val="black"/>
              </a:solidFill>
              <a:latin typeface="ICONIQ Quadraat" panose="02000000000000000000" pitchFamily="2" charset="0"/>
              <a:ea typeface="ICONIQ Quadraat" panose="02000000000000000000" pitchFamily="2" charset="0"/>
            </a:endParaRPr>
          </a:p>
          <a:p>
            <a:pPr>
              <a:defRPr/>
            </a:pPr>
            <a:r>
              <a:rPr lang="en-US" sz="4800" dirty="0">
                <a:solidFill>
                  <a:prstClr val="black"/>
                </a:solidFill>
                <a:latin typeface="ICONIQ Quadraat" panose="02000000000000000000" pitchFamily="2" charset="0"/>
                <a:ea typeface="ICONIQ Quadraat" panose="02000000000000000000" pitchFamily="2" charset="0"/>
              </a:rPr>
              <a:t>Research</a:t>
            </a:r>
          </a:p>
        </p:txBody>
      </p:sp>
      <p:cxnSp>
        <p:nvCxnSpPr>
          <p:cNvPr id="45" name="Straight Connector 44">
            <a:extLst>
              <a:ext uri="{FF2B5EF4-FFF2-40B4-BE49-F238E27FC236}">
                <a16:creationId xmlns:a16="http://schemas.microsoft.com/office/drawing/2014/main" id="{C520D026-45EA-4C68-9623-DF897315BF40}"/>
              </a:ext>
            </a:extLst>
          </p:cNvPr>
          <p:cNvCxnSpPr>
            <a:cxnSpLocks/>
          </p:cNvCxnSpPr>
          <p:nvPr/>
        </p:nvCxnSpPr>
        <p:spPr>
          <a:xfrm flipV="1">
            <a:off x="3489257" y="464046"/>
            <a:ext cx="0" cy="2237686"/>
          </a:xfrm>
          <a:prstGeom prst="line">
            <a:avLst/>
          </a:prstGeom>
          <a:noFill/>
          <a:ln w="19050" cap="flat" cmpd="sng" algn="ctr">
            <a:solidFill>
              <a:srgbClr val="71C689"/>
            </a:solidFill>
            <a:prstDash val="solid"/>
            <a:miter lim="800000"/>
          </a:ln>
          <a:effectLst/>
        </p:spPr>
      </p:cxnSp>
      <p:sp>
        <p:nvSpPr>
          <p:cNvPr id="46" name="Rectangle: Rounded Corners 45">
            <a:extLst>
              <a:ext uri="{FF2B5EF4-FFF2-40B4-BE49-F238E27FC236}">
                <a16:creationId xmlns:a16="http://schemas.microsoft.com/office/drawing/2014/main" id="{6E1205CE-54E2-69CD-460E-1A48D1838337}"/>
              </a:ext>
            </a:extLst>
          </p:cNvPr>
          <p:cNvSpPr/>
          <p:nvPr/>
        </p:nvSpPr>
        <p:spPr>
          <a:xfrm>
            <a:off x="2967162" y="675820"/>
            <a:ext cx="8859341" cy="1338136"/>
          </a:xfrm>
          <a:prstGeom prst="roundRect">
            <a:avLst>
              <a:gd name="adj" fmla="val 10527"/>
            </a:avLst>
          </a:prstGeom>
          <a:no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Text Placeholder 1">
            <a:extLst>
              <a:ext uri="{FF2B5EF4-FFF2-40B4-BE49-F238E27FC236}">
                <a16:creationId xmlns:a16="http://schemas.microsoft.com/office/drawing/2014/main" id="{CD4D24B2-8BDE-75C8-7C7F-E1D730C98A4C}"/>
              </a:ext>
            </a:extLst>
          </p:cNvPr>
          <p:cNvSpPr txBox="1">
            <a:spLocks/>
          </p:cNvSpPr>
          <p:nvPr/>
        </p:nvSpPr>
        <p:spPr>
          <a:xfrm>
            <a:off x="4146002" y="1802517"/>
            <a:ext cx="2218842" cy="132327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Companion Reports</a:t>
            </a:r>
          </a:p>
        </p:txBody>
      </p:sp>
      <p:sp>
        <p:nvSpPr>
          <p:cNvPr id="48" name="Text Placeholder 1">
            <a:extLst>
              <a:ext uri="{FF2B5EF4-FFF2-40B4-BE49-F238E27FC236}">
                <a16:creationId xmlns:a16="http://schemas.microsoft.com/office/drawing/2014/main" id="{8328961B-98BB-894D-7214-4F04664DE843}"/>
              </a:ext>
            </a:extLst>
          </p:cNvPr>
          <p:cNvSpPr txBox="1">
            <a:spLocks/>
          </p:cNvSpPr>
          <p:nvPr/>
        </p:nvSpPr>
        <p:spPr>
          <a:xfrm>
            <a:off x="4146002" y="3266900"/>
            <a:ext cx="2374960" cy="132328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Tools &amp; Reference Materials</a:t>
            </a:r>
          </a:p>
        </p:txBody>
      </p:sp>
      <p:sp>
        <p:nvSpPr>
          <p:cNvPr id="49" name="Rectangle: Rounded Corners 48">
            <a:extLst>
              <a:ext uri="{FF2B5EF4-FFF2-40B4-BE49-F238E27FC236}">
                <a16:creationId xmlns:a16="http://schemas.microsoft.com/office/drawing/2014/main" id="{27F35CAF-F4C9-6FEE-E156-E2E879E6B550}"/>
              </a:ext>
            </a:extLst>
          </p:cNvPr>
          <p:cNvSpPr/>
          <p:nvPr/>
        </p:nvSpPr>
        <p:spPr>
          <a:xfrm>
            <a:off x="2963445" y="3660840"/>
            <a:ext cx="8859341" cy="1338136"/>
          </a:xfrm>
          <a:prstGeom prst="roundRect">
            <a:avLst>
              <a:gd name="adj" fmla="val 10527"/>
            </a:avLst>
          </a:prstGeom>
          <a:no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Text Placeholder 1">
            <a:extLst>
              <a:ext uri="{FF2B5EF4-FFF2-40B4-BE49-F238E27FC236}">
                <a16:creationId xmlns:a16="http://schemas.microsoft.com/office/drawing/2014/main" id="{EC943858-E491-D7FB-1242-BCEAAB741E94}"/>
              </a:ext>
            </a:extLst>
          </p:cNvPr>
          <p:cNvSpPr txBox="1">
            <a:spLocks/>
          </p:cNvSpPr>
          <p:nvPr/>
        </p:nvSpPr>
        <p:spPr>
          <a:xfrm>
            <a:off x="4146002" y="4704839"/>
            <a:ext cx="2374960" cy="1338135"/>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Scorecard Overviews</a:t>
            </a:r>
          </a:p>
        </p:txBody>
      </p:sp>
      <p:sp>
        <p:nvSpPr>
          <p:cNvPr id="51" name="TextBox 50">
            <a:extLst>
              <a:ext uri="{FF2B5EF4-FFF2-40B4-BE49-F238E27FC236}">
                <a16:creationId xmlns:a16="http://schemas.microsoft.com/office/drawing/2014/main" id="{9231E095-6C80-4BF0-3BFA-B1EA3F8D38AE}"/>
              </a:ext>
            </a:extLst>
          </p:cNvPr>
          <p:cNvSpPr txBox="1"/>
          <p:nvPr/>
        </p:nvSpPr>
        <p:spPr>
          <a:xfrm>
            <a:off x="448523" y="1659580"/>
            <a:ext cx="2849759" cy="4216539"/>
          </a:xfrm>
          <a:prstGeom prst="rect">
            <a:avLst/>
          </a:prstGeom>
          <a:noFill/>
        </p:spPr>
        <p:txBody>
          <a:bodyPr wrap="square">
            <a:spAutoFit/>
          </a:bodyPr>
          <a:lstStyle/>
          <a:p>
            <a:pPr>
              <a:defRPr/>
            </a:pP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Every year, the ICONIQ Growth Analytics team analyzes the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financial and operating metrics from the ICONIQ Growth portfolio and a selection of public companies </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to understand the data behind scaling B2B SaaS companies.  </a:t>
            </a:r>
          </a:p>
          <a:p>
            <a:pPr>
              <a:defRPr/>
            </a:pPr>
            <a:endPar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endParaRPr>
          </a:p>
          <a:p>
            <a:pPr>
              <a:defRPr/>
            </a:pP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Along with a full refresh of the analysis, this year we are excited to share 3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companion reports focused on vertical SaaS businesses, product-led growth companies, and scaling early-stage companies</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 in addition to a </a:t>
            </a:r>
            <a:r>
              <a:rPr lang="en-US" sz="1300" b="1"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board reporting template with benchmarks</a:t>
            </a:r>
            <a:r>
              <a:rPr lang="en-US" sz="13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 from our ICONIQ Growth Enterprise Five and Resiliency Rubric scorecards. </a:t>
            </a:r>
          </a:p>
          <a:p>
            <a:pPr>
              <a:defRPr/>
            </a:pPr>
            <a:endParaRPr lang="en-US" sz="14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endParaRPr>
          </a:p>
          <a:p>
            <a:pPr>
              <a:defRPr/>
            </a:pP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If you’re not on our mailing list and are interested in receiving these studies directly, please </a:t>
            </a: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hlinkClick r:id="rId4">
                  <a:extLst>
                    <a:ext uri="{A12FA001-AC4F-418D-AE19-62706E023703}">
                      <ahyp:hlinkClr xmlns:ahyp="http://schemas.microsoft.com/office/drawing/2018/hyperlinkcolor" val="tx"/>
                    </a:ext>
                  </a:extLst>
                </a:hlinkClick>
              </a:rPr>
              <a:t>let us know here</a:t>
            </a:r>
            <a:r>
              <a:rPr lang="en-US" sz="1100" dirty="0">
                <a:solidFill>
                  <a:srgbClr val="E7E6E6">
                    <a:lumMod val="25000"/>
                  </a:srgbClr>
                </a:solidFill>
                <a:latin typeface="ICONIQ Quadraat" panose="02000000000000000000" pitchFamily="2" charset="0"/>
                <a:ea typeface="ICONIQ Quadraat" panose="02000000000000000000" pitchFamily="2" charset="0"/>
                <a:cs typeface="Lato" panose="020F0502020204030203" pitchFamily="34" charset="0"/>
              </a:rPr>
              <a:t>.</a:t>
            </a:r>
          </a:p>
        </p:txBody>
      </p:sp>
      <p:sp>
        <p:nvSpPr>
          <p:cNvPr id="52" name="Rectangle 51">
            <a:hlinkClick r:id="rId5"/>
            <a:extLst>
              <a:ext uri="{FF2B5EF4-FFF2-40B4-BE49-F238E27FC236}">
                <a16:creationId xmlns:a16="http://schemas.microsoft.com/office/drawing/2014/main" id="{B8F6A737-8C72-AE16-264D-C51C4AD4C626}"/>
              </a:ext>
            </a:extLst>
          </p:cNvPr>
          <p:cNvSpPr/>
          <p:nvPr/>
        </p:nvSpPr>
        <p:spPr>
          <a:xfrm>
            <a:off x="6541916"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Vertical SaaS</a:t>
            </a:r>
          </a:p>
        </p:txBody>
      </p:sp>
      <p:sp>
        <p:nvSpPr>
          <p:cNvPr id="53" name="Rectangle 52">
            <a:hlinkClick r:id="rId6"/>
            <a:extLst>
              <a:ext uri="{FF2B5EF4-FFF2-40B4-BE49-F238E27FC236}">
                <a16:creationId xmlns:a16="http://schemas.microsoft.com/office/drawing/2014/main" id="{CE4B5A14-8075-B597-3B3A-A236EFDE05C0}"/>
              </a:ext>
            </a:extLst>
          </p:cNvPr>
          <p:cNvSpPr/>
          <p:nvPr/>
        </p:nvSpPr>
        <p:spPr>
          <a:xfrm>
            <a:off x="8322513"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Product-Led Growth</a:t>
            </a:r>
          </a:p>
        </p:txBody>
      </p:sp>
      <p:sp>
        <p:nvSpPr>
          <p:cNvPr id="54" name="Rectangle 53">
            <a:hlinkClick r:id="rId7"/>
            <a:extLst>
              <a:ext uri="{FF2B5EF4-FFF2-40B4-BE49-F238E27FC236}">
                <a16:creationId xmlns:a16="http://schemas.microsoft.com/office/drawing/2014/main" id="{707D7A0E-AB5F-E10E-DD85-E9E9184DABFC}"/>
              </a:ext>
            </a:extLst>
          </p:cNvPr>
          <p:cNvSpPr/>
          <p:nvPr/>
        </p:nvSpPr>
        <p:spPr>
          <a:xfrm>
            <a:off x="10055864" y="1895198"/>
            <a:ext cx="1650380" cy="1092819"/>
          </a:xfrm>
          <a:prstGeom prst="rect">
            <a:avLst/>
          </a:prstGeom>
          <a:solidFill>
            <a:sysClr val="window" lastClr="FFFFFF">
              <a:alpha val="80000"/>
            </a:sysClr>
          </a:solidFill>
          <a:ln w="12700"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B3838"/>
                </a:solidFill>
                <a:effectLst/>
                <a:uLnTx/>
                <a:uFillTx/>
                <a:latin typeface="ICONIQ Quadraat" panose="02000000000000000000" pitchFamily="2" charset="0"/>
                <a:ea typeface="ICONIQ Quadraat" panose="02000000000000000000" pitchFamily="2" charset="0"/>
                <a:cs typeface="Arial" panose="020B0604020202020204" pitchFamily="34" charset="0"/>
              </a:rPr>
              <a:t>Early-Stage SaaS</a:t>
            </a:r>
          </a:p>
        </p:txBody>
      </p:sp>
      <p:sp>
        <p:nvSpPr>
          <p:cNvPr id="55" name="Rectangle 54">
            <a:hlinkClick r:id="rId8"/>
            <a:extLst>
              <a:ext uri="{FF2B5EF4-FFF2-40B4-BE49-F238E27FC236}">
                <a16:creationId xmlns:a16="http://schemas.microsoft.com/office/drawing/2014/main" id="{0F162244-3B51-CF0E-DE4B-F7ED72CEC5F1}"/>
              </a:ext>
            </a:extLst>
          </p:cNvPr>
          <p:cNvSpPr/>
          <p:nvPr/>
        </p:nvSpPr>
        <p:spPr>
          <a:xfrm>
            <a:off x="6541916" y="3338421"/>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Board Reporting Template</a:t>
            </a:r>
          </a:p>
        </p:txBody>
      </p:sp>
      <p:sp>
        <p:nvSpPr>
          <p:cNvPr id="56" name="Rectangle 55">
            <a:hlinkClick r:id="rId9"/>
            <a:extLst>
              <a:ext uri="{FF2B5EF4-FFF2-40B4-BE49-F238E27FC236}">
                <a16:creationId xmlns:a16="http://schemas.microsoft.com/office/drawing/2014/main" id="{9174836E-EE43-EBB4-AA34-8530EADBED14}"/>
              </a:ext>
            </a:extLst>
          </p:cNvPr>
          <p:cNvSpPr/>
          <p:nvPr/>
        </p:nvSpPr>
        <p:spPr>
          <a:xfrm>
            <a:off x="8308726" y="3338421"/>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SaaS Glossary</a:t>
            </a:r>
          </a:p>
        </p:txBody>
      </p:sp>
      <p:sp>
        <p:nvSpPr>
          <p:cNvPr id="57" name="Rectangle 56">
            <a:hlinkClick r:id="rId10"/>
            <a:extLst>
              <a:ext uri="{FF2B5EF4-FFF2-40B4-BE49-F238E27FC236}">
                <a16:creationId xmlns:a16="http://schemas.microsoft.com/office/drawing/2014/main" id="{22443A0E-E77F-0B3E-6B5B-4C6FE7969060}"/>
              </a:ext>
            </a:extLst>
          </p:cNvPr>
          <p:cNvSpPr/>
          <p:nvPr/>
        </p:nvSpPr>
        <p:spPr>
          <a:xfrm>
            <a:off x="6541916" y="4798663"/>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Enterprise Five</a:t>
            </a:r>
          </a:p>
        </p:txBody>
      </p:sp>
      <p:sp>
        <p:nvSpPr>
          <p:cNvPr id="58" name="Rectangle 57">
            <a:hlinkClick r:id="rId11"/>
            <a:extLst>
              <a:ext uri="{FF2B5EF4-FFF2-40B4-BE49-F238E27FC236}">
                <a16:creationId xmlns:a16="http://schemas.microsoft.com/office/drawing/2014/main" id="{19CAB6D3-1F49-F29E-CFED-13045B5021B8}"/>
              </a:ext>
            </a:extLst>
          </p:cNvPr>
          <p:cNvSpPr/>
          <p:nvPr/>
        </p:nvSpPr>
        <p:spPr>
          <a:xfrm>
            <a:off x="8308726" y="4798663"/>
            <a:ext cx="1650380"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Resiliency Rubric</a:t>
            </a:r>
          </a:p>
        </p:txBody>
      </p:sp>
      <p:sp>
        <p:nvSpPr>
          <p:cNvPr id="59" name="Rectangle: Rounded Corners 58">
            <a:extLst>
              <a:ext uri="{FF2B5EF4-FFF2-40B4-BE49-F238E27FC236}">
                <a16:creationId xmlns:a16="http://schemas.microsoft.com/office/drawing/2014/main" id="{898B05F5-9B55-5E61-F130-811D4C32CD0A}"/>
              </a:ext>
            </a:extLst>
          </p:cNvPr>
          <p:cNvSpPr/>
          <p:nvPr/>
        </p:nvSpPr>
        <p:spPr>
          <a:xfrm>
            <a:off x="10055864" y="3325026"/>
            <a:ext cx="1109903" cy="1092819"/>
          </a:xfrm>
          <a:prstGeom prst="roundRect">
            <a:avLst>
              <a:gd name="adj" fmla="val 14626"/>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Interactive Dashboard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285F3A">
                    <a:lumMod val="7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Portfolio Only</a:t>
            </a:r>
          </a:p>
        </p:txBody>
      </p:sp>
      <p:sp>
        <p:nvSpPr>
          <p:cNvPr id="60" name="Slide Number Placeholder 3">
            <a:extLst>
              <a:ext uri="{FF2B5EF4-FFF2-40B4-BE49-F238E27FC236}">
                <a16:creationId xmlns:a16="http://schemas.microsoft.com/office/drawing/2014/main" id="{B71FC1AD-6F3F-8452-B0BC-7BD0AAE1D383}"/>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3" name="Text Placeholder 1">
            <a:extLst>
              <a:ext uri="{FF2B5EF4-FFF2-40B4-BE49-F238E27FC236}">
                <a16:creationId xmlns:a16="http://schemas.microsoft.com/office/drawing/2014/main" id="{9CFE35C9-EDB2-BAEF-4217-D82EF2AED397}"/>
              </a:ext>
            </a:extLst>
          </p:cNvPr>
          <p:cNvSpPr txBox="1">
            <a:spLocks/>
          </p:cNvSpPr>
          <p:nvPr/>
        </p:nvSpPr>
        <p:spPr>
          <a:xfrm>
            <a:off x="4146002" y="456844"/>
            <a:ext cx="2374960" cy="132328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prstClr val="black"/>
                </a:solidFill>
                <a:latin typeface="ICONIQ Quadraat" panose="02000000000000000000" pitchFamily="2" charset="0"/>
                <a:ea typeface="ICONIQ Quadraat" panose="02000000000000000000" pitchFamily="2" charset="0"/>
              </a:rPr>
              <a:t>2023 Report</a:t>
            </a:r>
          </a:p>
        </p:txBody>
      </p:sp>
      <p:sp>
        <p:nvSpPr>
          <p:cNvPr id="4" name="Rectangle 3">
            <a:hlinkClick r:id="rId12"/>
            <a:extLst>
              <a:ext uri="{FF2B5EF4-FFF2-40B4-BE49-F238E27FC236}">
                <a16:creationId xmlns:a16="http://schemas.microsoft.com/office/drawing/2014/main" id="{8A3C982D-E45C-B278-D579-B7A83D8B816C}"/>
              </a:ext>
            </a:extLst>
          </p:cNvPr>
          <p:cNvSpPr/>
          <p:nvPr/>
        </p:nvSpPr>
        <p:spPr>
          <a:xfrm>
            <a:off x="6541916" y="511546"/>
            <a:ext cx="5164328" cy="1092819"/>
          </a:xfrm>
          <a:prstGeom prst="rect">
            <a:avLst/>
          </a:prstGeom>
          <a:solidFill>
            <a:sysClr val="window" lastClr="FFFFFF">
              <a:alpha val="80000"/>
            </a:sysClr>
          </a:solidFill>
          <a:ln w="952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25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The New Era of Efficient Growth</a:t>
            </a:r>
          </a:p>
        </p:txBody>
      </p:sp>
    </p:spTree>
    <p:extLst>
      <p:ext uri="{BB962C8B-B14F-4D97-AF65-F5344CB8AC3E}">
        <p14:creationId xmlns:p14="http://schemas.microsoft.com/office/powerpoint/2010/main" val="394526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Vertical SaaS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992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4116322935"/>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115%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&lt;$50M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&lt;$</a:t>
            </a:r>
            <a:r>
              <a:rPr lang="en-US" sz="1600" b="1" dirty="0">
                <a:solidFill>
                  <a:prstClr val="black"/>
                </a:solidFill>
                <a:latin typeface="ICONIQ Quadraat" panose="02000000000000000000" pitchFamily="2" charset="0"/>
                <a:ea typeface="ICONIQ Quadraat" panose="02000000000000000000" pitchFamily="2" charset="0"/>
              </a:rPr>
              <a:t>50</a:t>
            </a: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M 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43</a:t>
            </a:r>
          </a:p>
        </p:txBody>
      </p:sp>
    </p:spTree>
    <p:extLst>
      <p:ext uri="{BB962C8B-B14F-4D97-AF65-F5344CB8AC3E}">
        <p14:creationId xmlns:p14="http://schemas.microsoft.com/office/powerpoint/2010/main" val="40964997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020481396"/>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1.9x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-40%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$50-100M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a:t>
            </a:r>
            <a:r>
              <a:rPr lang="en-US" sz="1600" b="1" dirty="0">
                <a:solidFill>
                  <a:prstClr val="black"/>
                </a:solidFill>
                <a:latin typeface="ICONIQ Quadraat" panose="02000000000000000000" pitchFamily="2" charset="0"/>
                <a:ea typeface="ICONIQ Quadraat" panose="02000000000000000000" pitchFamily="2" charset="0"/>
              </a:rPr>
              <a:t>$50-100M </a:t>
            </a: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spTree>
    <p:extLst>
      <p:ext uri="{BB962C8B-B14F-4D97-AF65-F5344CB8AC3E}">
        <p14:creationId xmlns:p14="http://schemas.microsoft.com/office/powerpoint/2010/main" val="16321430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3750185553"/>
              </p:ext>
            </p:extLst>
          </p:nvPr>
        </p:nvGraphicFramePr>
        <p:xfrm>
          <a:off x="480366" y="803988"/>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35%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ICONIQ Quadraat" panose="02000000000000000000" pitchFamily="2" charset="0"/>
                <a:ea typeface="ICONIQ Quadraat" panose="02000000000000000000" pitchFamily="2" charset="0"/>
              </a:rPr>
              <a:t>Vertical SaaS</a:t>
            </a:r>
            <a:endPar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$100M+ ARR Vertical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22</a:t>
            </a:r>
          </a:p>
        </p:txBody>
      </p:sp>
    </p:spTree>
    <p:extLst>
      <p:ext uri="{BB962C8B-B14F-4D97-AF65-F5344CB8AC3E}">
        <p14:creationId xmlns:p14="http://schemas.microsoft.com/office/powerpoint/2010/main" val="28863672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Product-Led Growth Scorecard</a:t>
            </a: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67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16">
            <a:extLst>
              <a:ext uri="{FF2B5EF4-FFF2-40B4-BE49-F238E27FC236}">
                <a16:creationId xmlns:a16="http://schemas.microsoft.com/office/drawing/2014/main" id="{10DD62EC-0B8E-B9B6-EC61-8C3FED351CBC}"/>
              </a:ext>
            </a:extLst>
          </p:cNvPr>
          <p:cNvGraphicFramePr>
            <a:graphicFrameLocks noGrp="1"/>
          </p:cNvGraphicFramePr>
          <p:nvPr>
            <p:custDataLst>
              <p:tags r:id="rId1"/>
            </p:custDataLst>
            <p:extLst>
              <p:ext uri="{D42A27DB-BD31-4B8C-83A1-F6EECF244321}">
                <p14:modId xmlns:p14="http://schemas.microsoft.com/office/powerpoint/2010/main" val="978271211"/>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480%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120%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3.5x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$75K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$95K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$155K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50%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11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&lt;$25M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&lt;$25M ARR PLG SaaS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43</a:t>
            </a:r>
          </a:p>
        </p:txBody>
      </p:sp>
    </p:spTree>
    <p:extLst>
      <p:ext uri="{BB962C8B-B14F-4D97-AF65-F5344CB8AC3E}">
        <p14:creationId xmlns:p14="http://schemas.microsoft.com/office/powerpoint/2010/main" val="26633072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$25-100M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$25-100M ARR PLG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graphicFrame>
        <p:nvGraphicFramePr>
          <p:cNvPr id="4" name="Table 16">
            <a:extLst>
              <a:ext uri="{FF2B5EF4-FFF2-40B4-BE49-F238E27FC236}">
                <a16:creationId xmlns:a16="http://schemas.microsoft.com/office/drawing/2014/main" id="{0F962986-77C8-57E1-50A3-DC45824A16CE}"/>
              </a:ext>
            </a:extLst>
          </p:cNvPr>
          <p:cNvGraphicFramePr>
            <a:graphicFrameLocks noGrp="1"/>
          </p:cNvGraphicFramePr>
          <p:nvPr>
            <p:custDataLst>
              <p:tags r:id="rId1"/>
            </p:custDataLst>
            <p:extLst>
              <p:ext uri="{D42A27DB-BD31-4B8C-83A1-F6EECF244321}">
                <p14:modId xmlns:p14="http://schemas.microsoft.com/office/powerpoint/2010/main" val="997705223"/>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95%</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140%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1.0x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2.2x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$150K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$200K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-65%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$225K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75%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23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0.6x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0.9x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Tree>
    <p:extLst>
      <p:ext uri="{BB962C8B-B14F-4D97-AF65-F5344CB8AC3E}">
        <p14:creationId xmlns:p14="http://schemas.microsoft.com/office/powerpoint/2010/main" val="28553721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1188-6C01-DA65-B32F-CD8AD2924DCF}"/>
              </a:ext>
            </a:extLst>
          </p:cNvPr>
          <p:cNvSpPr txBox="1"/>
          <p:nvPr/>
        </p:nvSpPr>
        <p:spPr>
          <a:xfrm>
            <a:off x="10089503" y="93850"/>
            <a:ext cx="2046514" cy="523220"/>
          </a:xfrm>
          <a:prstGeom prst="rect">
            <a:avLst/>
          </a:prstGeom>
          <a:solidFill>
            <a:srgbClr val="B1DF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$100M+ 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Product-Led Growth</a:t>
            </a:r>
          </a:p>
        </p:txBody>
      </p:sp>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Best-in-Class Benchmarks for $100M+ ARR PLG Companies</a:t>
            </a:r>
            <a:endParaRPr kumimoji="0" lang="en-US" sz="1600" b="1" i="0" u="none" strike="noStrike" kern="1200" cap="none" spc="0" normalizeH="0" baseline="0" noProof="0" dirty="0">
              <a:ln>
                <a:noFill/>
              </a:ln>
              <a:solidFill>
                <a:prstClr val="black"/>
              </a:solidFill>
              <a:effectLst/>
              <a:uLnTx/>
              <a:uFillTx/>
              <a:latin typeface="ICONIQ Quadraat" panose="02000000000000000000" pitchFamily="2" charset="77"/>
              <a:ea typeface="ICONIQ Quadraat" panose="02000000000000000000" pitchFamily="2" charset="77"/>
              <a:cs typeface="+mn-cs"/>
            </a:endParaRPr>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600" b="0"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The ICONIQ Growth Scorecard</a:t>
            </a:r>
            <a:endParaRPr kumimoji="0" lang="en-US" sz="1600" b="0" i="0" u="none" strike="noStrike" kern="1200" cap="none" spc="5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mn-cs"/>
              </a:rPr>
              <a:t>Source: Quarterly operating and financial data from ICONIQ Growth portfolio companies from 2013 – 2023 1H, N-Size = 27</a:t>
            </a:r>
          </a:p>
        </p:txBody>
      </p:sp>
      <p:graphicFrame>
        <p:nvGraphicFramePr>
          <p:cNvPr id="4" name="Table 16">
            <a:extLst>
              <a:ext uri="{FF2B5EF4-FFF2-40B4-BE49-F238E27FC236}">
                <a16:creationId xmlns:a16="http://schemas.microsoft.com/office/drawing/2014/main" id="{0F962986-77C8-57E1-50A3-DC45824A16CE}"/>
              </a:ext>
            </a:extLst>
          </p:cNvPr>
          <p:cNvGraphicFramePr>
            <a:graphicFrameLocks noGrp="1"/>
          </p:cNvGraphicFramePr>
          <p:nvPr>
            <p:custDataLst>
              <p:tags r:id="rId1"/>
            </p:custDataLst>
            <p:extLst>
              <p:ext uri="{D42A27DB-BD31-4B8C-83A1-F6EECF244321}">
                <p14:modId xmlns:p14="http://schemas.microsoft.com/office/powerpoint/2010/main" val="837256874"/>
              </p:ext>
            </p:extLst>
          </p:nvPr>
        </p:nvGraphicFramePr>
        <p:xfrm>
          <a:off x="467921" y="794345"/>
          <a:ext cx="11400618" cy="5676096"/>
        </p:xfrm>
        <a:graphic>
          <a:graphicData uri="http://schemas.openxmlformats.org/drawingml/2006/table">
            <a:tbl>
              <a:tblPr>
                <a:tableStyleId>{5C22544A-7EE6-4342-B048-85BDC9FD1C3A}</a:tableStyleId>
              </a:tblPr>
              <a:tblGrid>
                <a:gridCol w="4807464">
                  <a:extLst>
                    <a:ext uri="{9D8B030D-6E8A-4147-A177-3AD203B41FA5}">
                      <a16:colId xmlns:a16="http://schemas.microsoft.com/office/drawing/2014/main" val="3822297361"/>
                    </a:ext>
                  </a:extLst>
                </a:gridCol>
                <a:gridCol w="2197718">
                  <a:extLst>
                    <a:ext uri="{9D8B030D-6E8A-4147-A177-3AD203B41FA5}">
                      <a16:colId xmlns:a16="http://schemas.microsoft.com/office/drawing/2014/main" val="3170970369"/>
                    </a:ext>
                  </a:extLst>
                </a:gridCol>
                <a:gridCol w="2197718">
                  <a:extLst>
                    <a:ext uri="{9D8B030D-6E8A-4147-A177-3AD203B41FA5}">
                      <a16:colId xmlns:a16="http://schemas.microsoft.com/office/drawing/2014/main" val="1568326498"/>
                    </a:ext>
                  </a:extLst>
                </a:gridCol>
                <a:gridCol w="2197718">
                  <a:extLst>
                    <a:ext uri="{9D8B030D-6E8A-4147-A177-3AD203B41FA5}">
                      <a16:colId xmlns:a16="http://schemas.microsoft.com/office/drawing/2014/main" val="2645454370"/>
                    </a:ext>
                  </a:extLst>
                </a:gridCol>
              </a:tblGrid>
              <a:tr h="26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Median</a:t>
                      </a:r>
                      <a:endParaRPr kumimoji="0" lang="en-US" sz="8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Top Quartile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lumMod val="85000"/>
                              <a:lumOff val="15000"/>
                            </a:schemeClr>
                          </a:solidFill>
                          <a:latin typeface="ICONIQ Quadraat" panose="02000000000000000000" pitchFamily="2" charset="0"/>
                          <a:ea typeface="ICONIQ Quadraat" panose="02000000000000000000" pitchFamily="2" charset="0"/>
                        </a:rPr>
                        <a:t>[Insert Logo]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235802165"/>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Enterprise 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979440965"/>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85%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738729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130%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957075431"/>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60%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90%</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6281369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0.9x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1.8x</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2551059"/>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$260K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85000"/>
                              <a:lumOff val="15000"/>
                            </a:schemeClr>
                          </a:solidFill>
                          <a:latin typeface="ICONIQ Quadraat" panose="02000000000000000000" pitchFamily="2" charset="0"/>
                          <a:ea typeface="ICONIQ Quadraat" panose="02000000000000000000" pitchFamily="2" charset="0"/>
                          <a:cs typeface="Lato" panose="020F0502020204030203" pitchFamily="34" charset="0"/>
                        </a:rPr>
                        <a:t>$340K</a:t>
                      </a: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245348890"/>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ICONIQ Growth Efficiency Scorecard</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07534684"/>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Gross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80%</a:t>
                      </a:r>
                      <a:endParaRPr kumimoji="0" lang="en-US" alt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90%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57335642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FCF Margin</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312359404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OpEx per FTE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$215K</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$190K</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87271698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S&amp;M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40%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80331143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R&amp;D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25%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31008170"/>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G&amp;A as % of Revenue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15%</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273086221"/>
                  </a:ext>
                </a:extLst>
              </a:tr>
              <a:tr h="2843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ICONIQ Growth Resiliency Rubric</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32094022"/>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9023458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80%</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406611680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0.8x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0.3x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174251336"/>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14 months</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8 months</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1744487253"/>
                  </a:ext>
                </a:extLst>
              </a:tr>
              <a:tr h="284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1.3x</a:t>
                      </a:r>
                      <a:endParaRPr kumimoji="0" lang="en-US" sz="12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rPr>
                        <a:t>1.7x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lumMod val="65000"/>
                            <a:lumOff val="35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2446258924"/>
                  </a:ext>
                </a:extLst>
              </a:tr>
            </a:tbl>
          </a:graphicData>
        </a:graphic>
      </p:graphicFrame>
    </p:spTree>
    <p:extLst>
      <p:ext uri="{BB962C8B-B14F-4D97-AF65-F5344CB8AC3E}">
        <p14:creationId xmlns:p14="http://schemas.microsoft.com/office/powerpoint/2010/main" val="8070559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F02646-3D48-9673-B19E-EA7B5CF4FD8E}"/>
              </a:ext>
            </a:extLst>
          </p:cNvPr>
          <p:cNvSpPr>
            <a:spLocks noGrp="1"/>
          </p:cNvSpPr>
          <p:nvPr>
            <p:ph type="sldNum" sz="quarter" idx="16"/>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6" name="TextBox 5">
            <a:extLst>
              <a:ext uri="{FF2B5EF4-FFF2-40B4-BE49-F238E27FC236}">
                <a16:creationId xmlns:a16="http://schemas.microsoft.com/office/drawing/2014/main" id="{081D874A-2AEA-46D1-E380-5AAC741FE6DA}"/>
              </a:ext>
            </a:extLst>
          </p:cNvPr>
          <p:cNvSpPr txBox="1"/>
          <p:nvPr/>
        </p:nvSpPr>
        <p:spPr>
          <a:xfrm>
            <a:off x="437923" y="1406492"/>
            <a:ext cx="11316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rPr>
              <a:t>ABOUT</a:t>
            </a:r>
            <a:endParaRPr kumimoji="0" lang="en-US" sz="1200" b="0" i="1" u="none" strike="noStrike" kern="120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endParaRPr>
          </a:p>
        </p:txBody>
      </p:sp>
      <p:pic>
        <p:nvPicPr>
          <p:cNvPr id="7" name="Picture 6" descr="A picture containing text&#10;&#10;Description automatically generated">
            <a:extLst>
              <a:ext uri="{FF2B5EF4-FFF2-40B4-BE49-F238E27FC236}">
                <a16:creationId xmlns:a16="http://schemas.microsoft.com/office/drawing/2014/main" id="{B684E588-AEFE-EC21-9740-6CE2BDE7E7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60" b="41760"/>
          <a:stretch/>
        </p:blipFill>
        <p:spPr>
          <a:xfrm>
            <a:off x="2322441" y="2262775"/>
            <a:ext cx="7547118" cy="1243765"/>
          </a:xfrm>
          <a:prstGeom prst="rect">
            <a:avLst/>
          </a:prstGeom>
        </p:spPr>
      </p:pic>
      <p:sp>
        <p:nvSpPr>
          <p:cNvPr id="9" name="TextBox 8">
            <a:extLst>
              <a:ext uri="{FF2B5EF4-FFF2-40B4-BE49-F238E27FC236}">
                <a16:creationId xmlns:a16="http://schemas.microsoft.com/office/drawing/2014/main" id="{32787762-FDE5-6039-2151-332EC28C254B}"/>
              </a:ext>
            </a:extLst>
          </p:cNvPr>
          <p:cNvSpPr txBox="1"/>
          <p:nvPr/>
        </p:nvSpPr>
        <p:spPr>
          <a:xfrm>
            <a:off x="3207046" y="3421085"/>
            <a:ext cx="5777908" cy="523220"/>
          </a:xfrm>
          <a:prstGeom prst="rect">
            <a:avLst/>
          </a:prstGeom>
          <a:noFill/>
        </p:spPr>
        <p:txBody>
          <a:bodyPr wrap="square" rtlCol="0">
            <a:spAutoFit/>
          </a:bodyPr>
          <a:lstStyle/>
          <a:p>
            <a:pPr defTabSz="913584" fontAlgn="base">
              <a:spcBef>
                <a:spcPct val="0"/>
              </a:spcBef>
              <a:spcAft>
                <a:spcPct val="0"/>
              </a:spcAft>
              <a:defRPr/>
            </a:pPr>
            <a:r>
              <a:rPr lang="en-US" sz="2800" b="1" dirty="0">
                <a:latin typeface="ICONIQ Quadraat" panose="02000000000000000000" pitchFamily="2" charset="0"/>
                <a:ea typeface="ICONIQ Quadraat" panose="02000000000000000000" pitchFamily="2" charset="0"/>
                <a:cs typeface="Montserrat" charset="0"/>
              </a:rPr>
              <a:t>Entrepreneurs Backing Entrepreneurs </a:t>
            </a:r>
          </a:p>
        </p:txBody>
      </p:sp>
    </p:spTree>
    <p:extLst>
      <p:ext uri="{BB962C8B-B14F-4D97-AF65-F5344CB8AC3E}">
        <p14:creationId xmlns:p14="http://schemas.microsoft.com/office/powerpoint/2010/main" val="168495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CDEEF0DE-26D9-0C27-BD32-D0ECA17F15F7}"/>
              </a:ext>
            </a:extLst>
          </p:cNvPr>
          <p:cNvSpPr>
            <a:spLocks noGrp="1"/>
          </p:cNvSpPr>
          <p:nvPr>
            <p:ph type="body" sz="quarter" idx="4294967295"/>
          </p:nvPr>
        </p:nvSpPr>
        <p:spPr>
          <a:xfrm>
            <a:off x="568207" y="6194477"/>
            <a:ext cx="11168179" cy="267419"/>
          </a:xfrm>
        </p:spPr>
        <p:txBody>
          <a:bodyPr>
            <a:noAutofit/>
          </a:bodyPr>
          <a:lstStyle/>
          <a:p>
            <a:r>
              <a:rPr lang="en-US" altLang="en-US" sz="700" dirty="0">
                <a:latin typeface="ICONIQ Quadraat" panose="02000000000000000000" pitchFamily="2" charset="0"/>
                <a:ea typeface="ICONIQ Quadraat" panose="02000000000000000000" pitchFamily="2" charset="0"/>
              </a:rPr>
              <a:t>These companies represent the full list of companies that ICONIQ Growth has invested in since inception through ICONIQ Strategic Partners funds as of the date these materials were published (except those subject to confidentiality obligations). Trademarks are the property of their respective owners. None of the companies illustrated have endorsed or recommended the services of ICONIQ.</a:t>
            </a:r>
          </a:p>
        </p:txBody>
      </p:sp>
      <p:sp>
        <p:nvSpPr>
          <p:cNvPr id="4" name="TextBox 3">
            <a:extLst>
              <a:ext uri="{FF2B5EF4-FFF2-40B4-BE49-F238E27FC236}">
                <a16:creationId xmlns:a16="http://schemas.microsoft.com/office/drawing/2014/main" id="{91928CEA-1640-0278-54D7-CE8DA81F6DB3}"/>
              </a:ext>
            </a:extLst>
          </p:cNvPr>
          <p:cNvSpPr txBox="1"/>
          <p:nvPr/>
        </p:nvSpPr>
        <p:spPr>
          <a:xfrm>
            <a:off x="566365" y="577573"/>
            <a:ext cx="10320291" cy="646331"/>
          </a:xfrm>
          <a:prstGeom prst="rect">
            <a:avLst/>
          </a:prstGeom>
          <a:noFill/>
        </p:spPr>
        <p:txBody>
          <a:bodyPr wrap="square" rtlCol="0">
            <a:spAutoFit/>
          </a:bodyPr>
          <a:lstStyle/>
          <a:p>
            <a:pPr marL="0" marR="0" lvl="0" indent="0" algn="l" defTabSz="91358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ICONIQ Quadraat" panose="02000000000000000000" pitchFamily="2" charset="0"/>
                <a:ea typeface="ICONIQ Quadraat" panose="02000000000000000000" pitchFamily="2" charset="0"/>
                <a:cs typeface="Montserrat" charset="0"/>
              </a:rPr>
              <a:t>A global portfolio of category-defining businesses</a:t>
            </a:r>
          </a:p>
        </p:txBody>
      </p:sp>
      <p:sp>
        <p:nvSpPr>
          <p:cNvPr id="8" name="TextBox 7">
            <a:extLst>
              <a:ext uri="{FF2B5EF4-FFF2-40B4-BE49-F238E27FC236}">
                <a16:creationId xmlns:a16="http://schemas.microsoft.com/office/drawing/2014/main" id="{EFCA4EDE-A13C-FB15-14C0-C12553C60910}"/>
              </a:ext>
            </a:extLst>
          </p:cNvPr>
          <p:cNvSpPr txBox="1"/>
          <p:nvPr/>
        </p:nvSpPr>
        <p:spPr>
          <a:xfrm>
            <a:off x="566365" y="328305"/>
            <a:ext cx="7221279" cy="289246"/>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kumimoji="0" lang="en-US" sz="1400" b="1" i="0" u="none" strike="noStrike" kern="1200" cap="none" spc="5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ICONIQ Growth</a:t>
            </a:r>
          </a:p>
        </p:txBody>
      </p:sp>
      <p:pic>
        <p:nvPicPr>
          <p:cNvPr id="10" name="Picture 9" descr="Logo&#10;&#10;Description automatically generated">
            <a:extLst>
              <a:ext uri="{FF2B5EF4-FFF2-40B4-BE49-F238E27FC236}">
                <a16:creationId xmlns:a16="http://schemas.microsoft.com/office/drawing/2014/main" id="{F96B9A2D-EA5D-E2A8-4C95-0DB872A37B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6418" y="4258720"/>
            <a:ext cx="798734" cy="19702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F022659-4A9C-17F5-6D0A-83DD02F95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931" y="4651851"/>
            <a:ext cx="751709" cy="128835"/>
          </a:xfrm>
          <a:prstGeom prst="rect">
            <a:avLst/>
          </a:prstGeom>
        </p:spPr>
      </p:pic>
      <p:pic>
        <p:nvPicPr>
          <p:cNvPr id="15" name="Picture 14" descr="Logo&#10;&#10;Description automatically generated">
            <a:extLst>
              <a:ext uri="{FF2B5EF4-FFF2-40B4-BE49-F238E27FC236}">
                <a16:creationId xmlns:a16="http://schemas.microsoft.com/office/drawing/2014/main" id="{98B3DDE1-A650-49FD-D9DE-A61CD27BF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5522" y="4866563"/>
            <a:ext cx="820527" cy="461546"/>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F8C5B46-08D0-7970-17A9-274AAF4D89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5361" y="5764357"/>
            <a:ext cx="860138" cy="144825"/>
          </a:xfrm>
          <a:prstGeom prst="rect">
            <a:avLst/>
          </a:prstGeom>
        </p:spPr>
      </p:pic>
      <p:pic>
        <p:nvPicPr>
          <p:cNvPr id="19" name="Picture 18" descr="Logo&#10;&#10;Description automatically generated">
            <a:extLst>
              <a:ext uri="{FF2B5EF4-FFF2-40B4-BE49-F238E27FC236}">
                <a16:creationId xmlns:a16="http://schemas.microsoft.com/office/drawing/2014/main" id="{F692BCAB-4337-DD0E-0365-AA1ED324C4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7717" y="1342453"/>
            <a:ext cx="879510" cy="393110"/>
          </a:xfrm>
          <a:prstGeom prst="rect">
            <a:avLst/>
          </a:prstGeom>
        </p:spPr>
      </p:pic>
      <p:pic>
        <p:nvPicPr>
          <p:cNvPr id="23" name="Picture 22" descr="Logo&#10;&#10;Description automatically generated">
            <a:extLst>
              <a:ext uri="{FF2B5EF4-FFF2-40B4-BE49-F238E27FC236}">
                <a16:creationId xmlns:a16="http://schemas.microsoft.com/office/drawing/2014/main" id="{A166CA89-9BE4-1A17-C2F3-0DBEC2369A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5614" y="1769885"/>
            <a:ext cx="623716" cy="150931"/>
          </a:xfrm>
          <a:prstGeom prst="rect">
            <a:avLst/>
          </a:prstGeom>
        </p:spPr>
      </p:pic>
      <p:pic>
        <p:nvPicPr>
          <p:cNvPr id="25" name="Picture 24" descr="Logo&#10;&#10;Description automatically generated">
            <a:extLst>
              <a:ext uri="{FF2B5EF4-FFF2-40B4-BE49-F238E27FC236}">
                <a16:creationId xmlns:a16="http://schemas.microsoft.com/office/drawing/2014/main" id="{2CB6D9CC-24A0-1DEA-3807-1FAE8D8DD0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50561" y="2108386"/>
            <a:ext cx="693822" cy="206124"/>
          </a:xfrm>
          <a:prstGeom prst="rect">
            <a:avLst/>
          </a:prstGeom>
        </p:spPr>
      </p:pic>
      <p:pic>
        <p:nvPicPr>
          <p:cNvPr id="27" name="Picture 26" descr="Logo&#10;&#10;Description automatically generated">
            <a:extLst>
              <a:ext uri="{FF2B5EF4-FFF2-40B4-BE49-F238E27FC236}">
                <a16:creationId xmlns:a16="http://schemas.microsoft.com/office/drawing/2014/main" id="{F1CDDB9D-26C3-5718-A52D-DC56C2B359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27593" y="2455612"/>
            <a:ext cx="576385" cy="203176"/>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E40B0133-F3D6-0A3A-7D13-919369D5EB2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01028" y="2804965"/>
            <a:ext cx="629515" cy="334029"/>
          </a:xfrm>
          <a:prstGeom prst="rect">
            <a:avLst/>
          </a:prstGeom>
        </p:spPr>
      </p:pic>
      <p:pic>
        <p:nvPicPr>
          <p:cNvPr id="31" name="Picture 30" descr="Text, logo&#10;&#10;Description automatically generated with medium confidence">
            <a:extLst>
              <a:ext uri="{FF2B5EF4-FFF2-40B4-BE49-F238E27FC236}">
                <a16:creationId xmlns:a16="http://schemas.microsoft.com/office/drawing/2014/main" id="{241F1008-E626-D09A-4B01-2B41D9448D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36619" y="3250967"/>
            <a:ext cx="956801" cy="140152"/>
          </a:xfrm>
          <a:prstGeom prst="rect">
            <a:avLst/>
          </a:prstGeom>
        </p:spPr>
      </p:pic>
      <p:pic>
        <p:nvPicPr>
          <p:cNvPr id="1121" name="Picture 1120" descr="Shape&#10;&#10;Description automatically generated with medium confidence">
            <a:extLst>
              <a:ext uri="{FF2B5EF4-FFF2-40B4-BE49-F238E27FC236}">
                <a16:creationId xmlns:a16="http://schemas.microsoft.com/office/drawing/2014/main" id="{8211444A-F43B-6CA8-8D25-C3994B45045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79594" y="3529882"/>
            <a:ext cx="872383" cy="248002"/>
          </a:xfrm>
          <a:prstGeom prst="rect">
            <a:avLst/>
          </a:prstGeom>
        </p:spPr>
      </p:pic>
      <p:pic>
        <p:nvPicPr>
          <p:cNvPr id="1123" name="Picture 1122" descr="Icon&#10;&#10;Description automatically generated">
            <a:extLst>
              <a:ext uri="{FF2B5EF4-FFF2-40B4-BE49-F238E27FC236}">
                <a16:creationId xmlns:a16="http://schemas.microsoft.com/office/drawing/2014/main" id="{4A094B36-4BDF-9981-FDF2-0DE92234727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61732" y="3920055"/>
            <a:ext cx="708107" cy="160505"/>
          </a:xfrm>
          <a:prstGeom prst="rect">
            <a:avLst/>
          </a:prstGeom>
        </p:spPr>
      </p:pic>
      <p:pic>
        <p:nvPicPr>
          <p:cNvPr id="1125" name="Picture 1124" descr="Shape&#10;&#10;Description automatically generated with medium confidence">
            <a:extLst>
              <a:ext uri="{FF2B5EF4-FFF2-40B4-BE49-F238E27FC236}">
                <a16:creationId xmlns:a16="http://schemas.microsoft.com/office/drawing/2014/main" id="{91B6AC8A-3847-281E-1D45-BDE71C72CC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13275" y="4252079"/>
            <a:ext cx="704678" cy="210303"/>
          </a:xfrm>
          <a:prstGeom prst="rect">
            <a:avLst/>
          </a:prstGeom>
        </p:spPr>
      </p:pic>
      <p:pic>
        <p:nvPicPr>
          <p:cNvPr id="1126" name="Picture 1125" descr="Text&#10;&#10;Description automatically generated">
            <a:extLst>
              <a:ext uri="{FF2B5EF4-FFF2-40B4-BE49-F238E27FC236}">
                <a16:creationId xmlns:a16="http://schemas.microsoft.com/office/drawing/2014/main" id="{DD8CEC97-ABBF-7483-3A46-2AC09DB3D03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89760" y="4561365"/>
            <a:ext cx="751709" cy="242695"/>
          </a:xfrm>
          <a:prstGeom prst="rect">
            <a:avLst/>
          </a:prstGeom>
        </p:spPr>
      </p:pic>
      <p:pic>
        <p:nvPicPr>
          <p:cNvPr id="1127" name="Picture 1126" descr="Logo&#10;&#10;Description automatically generated">
            <a:extLst>
              <a:ext uri="{FF2B5EF4-FFF2-40B4-BE49-F238E27FC236}">
                <a16:creationId xmlns:a16="http://schemas.microsoft.com/office/drawing/2014/main" id="{2344DAEF-E822-EF6D-20CB-9345A1ED101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419751" y="4987182"/>
            <a:ext cx="891727" cy="220309"/>
          </a:xfrm>
          <a:prstGeom prst="rect">
            <a:avLst/>
          </a:prstGeom>
        </p:spPr>
      </p:pic>
      <p:pic>
        <p:nvPicPr>
          <p:cNvPr id="1128" name="Picture 1127" descr="Logo&#10;&#10;Description automatically generated">
            <a:extLst>
              <a:ext uri="{FF2B5EF4-FFF2-40B4-BE49-F238E27FC236}">
                <a16:creationId xmlns:a16="http://schemas.microsoft.com/office/drawing/2014/main" id="{ECE6CACF-213A-9953-C793-03AA6313FE6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37184" y="5724299"/>
            <a:ext cx="705526" cy="224939"/>
          </a:xfrm>
          <a:prstGeom prst="rect">
            <a:avLst/>
          </a:prstGeom>
        </p:spPr>
      </p:pic>
      <p:pic>
        <p:nvPicPr>
          <p:cNvPr id="1129" name="Picture 1128" descr="Text&#10;&#10;Description automatically generated">
            <a:extLst>
              <a:ext uri="{FF2B5EF4-FFF2-40B4-BE49-F238E27FC236}">
                <a16:creationId xmlns:a16="http://schemas.microsoft.com/office/drawing/2014/main" id="{596C11DE-F5D7-0029-5583-9770B10F222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276030" y="1733153"/>
            <a:ext cx="879510" cy="207616"/>
          </a:xfrm>
          <a:prstGeom prst="rect">
            <a:avLst/>
          </a:prstGeom>
        </p:spPr>
      </p:pic>
      <p:pic>
        <p:nvPicPr>
          <p:cNvPr id="1130" name="Picture 1129" descr="A picture containing text, device, gauge, meter&#10;&#10;Description automatically generated">
            <a:extLst>
              <a:ext uri="{FF2B5EF4-FFF2-40B4-BE49-F238E27FC236}">
                <a16:creationId xmlns:a16="http://schemas.microsoft.com/office/drawing/2014/main" id="{C708CA42-0372-DEF3-7148-31F32E99330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232976" y="2124625"/>
            <a:ext cx="965618" cy="156869"/>
          </a:xfrm>
          <a:prstGeom prst="rect">
            <a:avLst/>
          </a:prstGeom>
        </p:spPr>
      </p:pic>
      <p:pic>
        <p:nvPicPr>
          <p:cNvPr id="1131" name="Picture 2" descr="Epic Systems - Wikipedia">
            <a:extLst>
              <a:ext uri="{FF2B5EF4-FFF2-40B4-BE49-F238E27FC236}">
                <a16:creationId xmlns:a16="http://schemas.microsoft.com/office/drawing/2014/main" id="{5B446F39-50D4-0532-E70D-60AFB5EEEE9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605301" y="2472239"/>
            <a:ext cx="520626" cy="20347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131" descr="Logo&#10;&#10;Description automatically generated">
            <a:extLst>
              <a:ext uri="{FF2B5EF4-FFF2-40B4-BE49-F238E27FC236}">
                <a16:creationId xmlns:a16="http://schemas.microsoft.com/office/drawing/2014/main" id="{EDFC18BE-2069-2158-58F0-1DE25A6F51B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523372" y="2867183"/>
            <a:ext cx="684484" cy="209592"/>
          </a:xfrm>
          <a:prstGeom prst="rect">
            <a:avLst/>
          </a:prstGeom>
        </p:spPr>
      </p:pic>
      <p:pic>
        <p:nvPicPr>
          <p:cNvPr id="1133" name="Picture 1132" descr="A picture containing text, tableware, dishware&#10;&#10;Description automatically generated">
            <a:extLst>
              <a:ext uri="{FF2B5EF4-FFF2-40B4-BE49-F238E27FC236}">
                <a16:creationId xmlns:a16="http://schemas.microsoft.com/office/drawing/2014/main" id="{5A0817AE-E926-9F86-6B8B-C8D682F49F0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514156" y="3223904"/>
            <a:ext cx="702916" cy="194279"/>
          </a:xfrm>
          <a:prstGeom prst="rect">
            <a:avLst/>
          </a:prstGeom>
        </p:spPr>
      </p:pic>
      <p:pic>
        <p:nvPicPr>
          <p:cNvPr id="1134" name="Picture 1133" descr="Logo&#10;&#10;Description automatically generated">
            <a:extLst>
              <a:ext uri="{FF2B5EF4-FFF2-40B4-BE49-F238E27FC236}">
                <a16:creationId xmlns:a16="http://schemas.microsoft.com/office/drawing/2014/main" id="{DF4C9132-41B1-F334-C09C-A682E107C26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490116" y="3527334"/>
            <a:ext cx="750997" cy="253098"/>
          </a:xfrm>
          <a:prstGeom prst="rect">
            <a:avLst/>
          </a:prstGeom>
        </p:spPr>
      </p:pic>
      <p:pic>
        <p:nvPicPr>
          <p:cNvPr id="1135" name="Picture 1134" descr="A picture containing night sky&#10;&#10;Description automatically generated">
            <a:extLst>
              <a:ext uri="{FF2B5EF4-FFF2-40B4-BE49-F238E27FC236}">
                <a16:creationId xmlns:a16="http://schemas.microsoft.com/office/drawing/2014/main" id="{043E8C95-23BC-8981-18A2-354FE2A9B65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0590462" y="3881590"/>
            <a:ext cx="550304" cy="237434"/>
          </a:xfrm>
          <a:prstGeom prst="rect">
            <a:avLst/>
          </a:prstGeom>
        </p:spPr>
      </p:pic>
      <p:pic>
        <p:nvPicPr>
          <p:cNvPr id="1136" name="Picture 1135" descr="Text&#10;&#10;Description automatically generated">
            <a:extLst>
              <a:ext uri="{FF2B5EF4-FFF2-40B4-BE49-F238E27FC236}">
                <a16:creationId xmlns:a16="http://schemas.microsoft.com/office/drawing/2014/main" id="{990A8A48-28BF-0609-4441-0CABCAAE3270}"/>
              </a:ext>
            </a:extLst>
          </p:cNvPr>
          <p:cNvPicPr>
            <a:picLocks noChangeAspect="1"/>
          </p:cNvPicPr>
          <p:nvPr/>
        </p:nvPicPr>
        <p:blipFill>
          <a:blip r:embed="rId26"/>
          <a:stretch>
            <a:fillRect/>
          </a:stretch>
        </p:blipFill>
        <p:spPr>
          <a:xfrm>
            <a:off x="9268631" y="1460667"/>
            <a:ext cx="894309" cy="156683"/>
          </a:xfrm>
          <a:prstGeom prst="rect">
            <a:avLst/>
          </a:prstGeom>
        </p:spPr>
      </p:pic>
      <p:pic>
        <p:nvPicPr>
          <p:cNvPr id="1137" name="Picture 1136" descr="Icon&#10;&#10;Description automatically generated">
            <a:extLst>
              <a:ext uri="{FF2B5EF4-FFF2-40B4-BE49-F238E27FC236}">
                <a16:creationId xmlns:a16="http://schemas.microsoft.com/office/drawing/2014/main" id="{F32CE4F6-8074-28DA-A4E6-14323B8AE4F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292325" y="1436674"/>
            <a:ext cx="623716" cy="187890"/>
          </a:xfrm>
          <a:prstGeom prst="rect">
            <a:avLst/>
          </a:prstGeom>
        </p:spPr>
      </p:pic>
      <p:pic>
        <p:nvPicPr>
          <p:cNvPr id="1138" name="Picture 1137" descr="Logo&#10;&#10;Description automatically generated">
            <a:extLst>
              <a:ext uri="{FF2B5EF4-FFF2-40B4-BE49-F238E27FC236}">
                <a16:creationId xmlns:a16="http://schemas.microsoft.com/office/drawing/2014/main" id="{74587A5A-F4CB-87B0-CCC6-FE159E6D932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163005" y="1760752"/>
            <a:ext cx="882356" cy="185975"/>
          </a:xfrm>
          <a:prstGeom prst="rect">
            <a:avLst/>
          </a:prstGeom>
        </p:spPr>
      </p:pic>
      <p:pic>
        <p:nvPicPr>
          <p:cNvPr id="1139" name="Picture 1138" descr="Logo, icon&#10;&#10;Description automatically generated">
            <a:extLst>
              <a:ext uri="{FF2B5EF4-FFF2-40B4-BE49-F238E27FC236}">
                <a16:creationId xmlns:a16="http://schemas.microsoft.com/office/drawing/2014/main" id="{CBC409EB-F11F-1DDC-5E50-6E56EA5506A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142386" y="2073616"/>
            <a:ext cx="923595" cy="242108"/>
          </a:xfrm>
          <a:prstGeom prst="rect">
            <a:avLst/>
          </a:prstGeom>
        </p:spPr>
      </p:pic>
      <p:pic>
        <p:nvPicPr>
          <p:cNvPr id="1140" name="Picture 1139" descr="Shape&#10;&#10;Description automatically generated with medium confidence">
            <a:extLst>
              <a:ext uri="{FF2B5EF4-FFF2-40B4-BE49-F238E27FC236}">
                <a16:creationId xmlns:a16="http://schemas.microsoft.com/office/drawing/2014/main" id="{2A3037CC-2E51-56CB-39B6-A931F5EE30A3}"/>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297302" y="2518756"/>
            <a:ext cx="704782" cy="160778"/>
          </a:xfrm>
          <a:prstGeom prst="rect">
            <a:avLst/>
          </a:prstGeom>
        </p:spPr>
      </p:pic>
      <p:pic>
        <p:nvPicPr>
          <p:cNvPr id="1141" name="Picture 1140" descr="Logo&#10;&#10;Description automatically generated">
            <a:extLst>
              <a:ext uri="{FF2B5EF4-FFF2-40B4-BE49-F238E27FC236}">
                <a16:creationId xmlns:a16="http://schemas.microsoft.com/office/drawing/2014/main" id="{530A5912-D451-15E0-CA16-EBBF01C5BFD1}"/>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358632" y="2882565"/>
            <a:ext cx="582122" cy="178828"/>
          </a:xfrm>
          <a:prstGeom prst="rect">
            <a:avLst/>
          </a:prstGeom>
        </p:spPr>
      </p:pic>
      <p:pic>
        <p:nvPicPr>
          <p:cNvPr id="1142" name="Picture 1141" descr="Shape&#10;&#10;Description automatically generated with medium confidence">
            <a:extLst>
              <a:ext uri="{FF2B5EF4-FFF2-40B4-BE49-F238E27FC236}">
                <a16:creationId xmlns:a16="http://schemas.microsoft.com/office/drawing/2014/main" id="{A27E65CD-728F-525A-EE9E-4582049E224B}"/>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268667" y="3214655"/>
            <a:ext cx="762053" cy="229555"/>
          </a:xfrm>
          <a:prstGeom prst="rect">
            <a:avLst/>
          </a:prstGeom>
        </p:spPr>
      </p:pic>
      <p:pic>
        <p:nvPicPr>
          <p:cNvPr id="1143" name="Picture 1142" descr="Text&#10;&#10;Description automatically generated">
            <a:extLst>
              <a:ext uri="{FF2B5EF4-FFF2-40B4-BE49-F238E27FC236}">
                <a16:creationId xmlns:a16="http://schemas.microsoft.com/office/drawing/2014/main" id="{87BA0293-F1FA-8A01-12F7-40A6402C153A}"/>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227643" y="3527690"/>
            <a:ext cx="844101" cy="252386"/>
          </a:xfrm>
          <a:prstGeom prst="rect">
            <a:avLst/>
          </a:prstGeom>
        </p:spPr>
      </p:pic>
      <p:pic>
        <p:nvPicPr>
          <p:cNvPr id="1144" name="Picture 1143" descr="Logo&#10;&#10;Description automatically generated">
            <a:extLst>
              <a:ext uri="{FF2B5EF4-FFF2-40B4-BE49-F238E27FC236}">
                <a16:creationId xmlns:a16="http://schemas.microsoft.com/office/drawing/2014/main" id="{14451660-9E7A-D92E-E776-3A69F3242D07}"/>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7338383" y="3899885"/>
            <a:ext cx="622620" cy="217623"/>
          </a:xfrm>
          <a:prstGeom prst="rect">
            <a:avLst/>
          </a:prstGeom>
        </p:spPr>
      </p:pic>
      <p:pic>
        <p:nvPicPr>
          <p:cNvPr id="1145" name="Picture 1144" descr="Text&#10;&#10;Description automatically generated">
            <a:extLst>
              <a:ext uri="{FF2B5EF4-FFF2-40B4-BE49-F238E27FC236}">
                <a16:creationId xmlns:a16="http://schemas.microsoft.com/office/drawing/2014/main" id="{60005496-A7C4-2508-9C28-E271F39C561D}"/>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282919" y="4188457"/>
            <a:ext cx="733549" cy="337547"/>
          </a:xfrm>
          <a:prstGeom prst="rect">
            <a:avLst/>
          </a:prstGeom>
        </p:spPr>
      </p:pic>
      <p:pic>
        <p:nvPicPr>
          <p:cNvPr id="1146" name="Picture 1145" descr="Shape&#10;&#10;Description automatically generated with medium confidence">
            <a:extLst>
              <a:ext uri="{FF2B5EF4-FFF2-40B4-BE49-F238E27FC236}">
                <a16:creationId xmlns:a16="http://schemas.microsoft.com/office/drawing/2014/main" id="{95DE800A-8AC4-6F2B-756B-508A8E9EBFB8}"/>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261398" y="4628542"/>
            <a:ext cx="877258" cy="175452"/>
          </a:xfrm>
          <a:prstGeom prst="rect">
            <a:avLst/>
          </a:prstGeom>
        </p:spPr>
      </p:pic>
      <p:pic>
        <p:nvPicPr>
          <p:cNvPr id="1147" name="Picture 1146" descr="Logo&#10;&#10;Description automatically generated">
            <a:extLst>
              <a:ext uri="{FF2B5EF4-FFF2-40B4-BE49-F238E27FC236}">
                <a16:creationId xmlns:a16="http://schemas.microsoft.com/office/drawing/2014/main" id="{9410A8D4-3753-1333-702B-BB1048480D9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167127" y="4963794"/>
            <a:ext cx="965133" cy="283863"/>
          </a:xfrm>
          <a:prstGeom prst="rect">
            <a:avLst/>
          </a:prstGeom>
        </p:spPr>
      </p:pic>
      <p:pic>
        <p:nvPicPr>
          <p:cNvPr id="1148" name="Picture 4" descr="CPAacademy.org">
            <a:extLst>
              <a:ext uri="{FF2B5EF4-FFF2-40B4-BE49-F238E27FC236}">
                <a16:creationId xmlns:a16="http://schemas.microsoft.com/office/drawing/2014/main" id="{F5BE51AA-8494-8E32-9A27-9BF472784B43}"/>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386855" y="5354760"/>
            <a:ext cx="621235" cy="222713"/>
          </a:xfrm>
          <a:prstGeom prst="rect">
            <a:avLst/>
          </a:prstGeom>
          <a:noFill/>
          <a:extLst>
            <a:ext uri="{909E8E84-426E-40DD-AFC4-6F175D3DCCD1}">
              <a14:hiddenFill xmlns:a14="http://schemas.microsoft.com/office/drawing/2010/main">
                <a:solidFill>
                  <a:srgbClr val="FFFFFF"/>
                </a:solidFill>
              </a14:hiddenFill>
            </a:ext>
          </a:extLst>
        </p:spPr>
      </p:pic>
      <p:pic>
        <p:nvPicPr>
          <p:cNvPr id="1149" name="Picture 1148" descr="Text, logo&#10;&#10;Description automatically generated with medium confidence">
            <a:extLst>
              <a:ext uri="{FF2B5EF4-FFF2-40B4-BE49-F238E27FC236}">
                <a16:creationId xmlns:a16="http://schemas.microsoft.com/office/drawing/2014/main" id="{AEC8EF3A-167D-4720-1058-01DB355099B2}"/>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186156" y="4260763"/>
            <a:ext cx="836054" cy="192935"/>
          </a:xfrm>
          <a:prstGeom prst="rect">
            <a:avLst/>
          </a:prstGeom>
        </p:spPr>
      </p:pic>
      <p:pic>
        <p:nvPicPr>
          <p:cNvPr id="1150" name="Picture 1149" descr="Logo&#10;&#10;Description automatically generated">
            <a:extLst>
              <a:ext uri="{FF2B5EF4-FFF2-40B4-BE49-F238E27FC236}">
                <a16:creationId xmlns:a16="http://schemas.microsoft.com/office/drawing/2014/main" id="{8E6A66D8-9B2F-20B4-7970-32DEA500D3F7}"/>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6120970" y="4631957"/>
            <a:ext cx="966426" cy="185400"/>
          </a:xfrm>
          <a:prstGeom prst="rect">
            <a:avLst/>
          </a:prstGeom>
        </p:spPr>
      </p:pic>
      <p:pic>
        <p:nvPicPr>
          <p:cNvPr id="1151" name="Picture 1150" descr="A picture containing text, gauge, device, meter&#10;&#10;Description automatically generated">
            <a:extLst>
              <a:ext uri="{FF2B5EF4-FFF2-40B4-BE49-F238E27FC236}">
                <a16:creationId xmlns:a16="http://schemas.microsoft.com/office/drawing/2014/main" id="{2676C19A-E42D-2D25-3505-3FBA46EB6D9E}"/>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6152618" y="5024503"/>
            <a:ext cx="903130" cy="145666"/>
          </a:xfrm>
          <a:prstGeom prst="rect">
            <a:avLst/>
          </a:prstGeom>
        </p:spPr>
      </p:pic>
      <p:pic>
        <p:nvPicPr>
          <p:cNvPr id="449" name="Picture 448" descr="A black and white sign&#10;&#10;Description automatically generated with low confidence">
            <a:extLst>
              <a:ext uri="{FF2B5EF4-FFF2-40B4-BE49-F238E27FC236}">
                <a16:creationId xmlns:a16="http://schemas.microsoft.com/office/drawing/2014/main" id="{7B92E63E-41BE-6EE5-E256-4D249A2E3649}"/>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293240" y="5387063"/>
            <a:ext cx="712907" cy="174885"/>
          </a:xfrm>
          <a:prstGeom prst="rect">
            <a:avLst/>
          </a:prstGeom>
        </p:spPr>
      </p:pic>
      <p:pic>
        <p:nvPicPr>
          <p:cNvPr id="451" name="Picture 2">
            <a:extLst>
              <a:ext uri="{FF2B5EF4-FFF2-40B4-BE49-F238E27FC236}">
                <a16:creationId xmlns:a16="http://schemas.microsoft.com/office/drawing/2014/main" id="{6FF2680A-E9C8-5620-892B-1855C80BD51C}"/>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5223855" y="1441857"/>
            <a:ext cx="727052" cy="160747"/>
          </a:xfrm>
          <a:prstGeom prst="rect">
            <a:avLst/>
          </a:prstGeom>
          <a:noFill/>
          <a:extLst>
            <a:ext uri="{909E8E84-426E-40DD-AFC4-6F175D3DCCD1}">
              <a14:hiddenFill xmlns:a14="http://schemas.microsoft.com/office/drawing/2010/main">
                <a:solidFill>
                  <a:srgbClr val="FFFFFF"/>
                </a:solidFill>
              </a14:hiddenFill>
            </a:ext>
          </a:extLst>
        </p:spPr>
      </p:pic>
      <p:pic>
        <p:nvPicPr>
          <p:cNvPr id="452" name="Picture 451" descr="Logo&#10;&#10;Description automatically generated">
            <a:extLst>
              <a:ext uri="{FF2B5EF4-FFF2-40B4-BE49-F238E27FC236}">
                <a16:creationId xmlns:a16="http://schemas.microsoft.com/office/drawing/2014/main" id="{5C38CEEC-784B-700D-DF0B-5BC4299E2758}"/>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5153438" y="1730935"/>
            <a:ext cx="867886" cy="195274"/>
          </a:xfrm>
          <a:prstGeom prst="rect">
            <a:avLst/>
          </a:prstGeom>
        </p:spPr>
      </p:pic>
      <p:pic>
        <p:nvPicPr>
          <p:cNvPr id="454" name="Picture 453" descr="Logo&#10;&#10;Description automatically generated">
            <a:extLst>
              <a:ext uri="{FF2B5EF4-FFF2-40B4-BE49-F238E27FC236}">
                <a16:creationId xmlns:a16="http://schemas.microsoft.com/office/drawing/2014/main" id="{4F88AFA1-39EA-4E57-FD1F-1CDCECE283CF}"/>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5157312" y="2079557"/>
            <a:ext cx="860138" cy="263783"/>
          </a:xfrm>
          <a:prstGeom prst="rect">
            <a:avLst/>
          </a:prstGeom>
        </p:spPr>
      </p:pic>
      <p:pic>
        <p:nvPicPr>
          <p:cNvPr id="456" name="Picture 455" descr="Icon&#10;&#10;Description automatically generated">
            <a:extLst>
              <a:ext uri="{FF2B5EF4-FFF2-40B4-BE49-F238E27FC236}">
                <a16:creationId xmlns:a16="http://schemas.microsoft.com/office/drawing/2014/main" id="{B0A3D0FE-64A4-5075-27FF-0CCD99D5A842}"/>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6215558" y="2499068"/>
            <a:ext cx="777250" cy="149821"/>
          </a:xfrm>
          <a:prstGeom prst="rect">
            <a:avLst/>
          </a:prstGeom>
        </p:spPr>
      </p:pic>
      <p:pic>
        <p:nvPicPr>
          <p:cNvPr id="458" name="Picture 457" descr="Logo&#10;&#10;Description automatically generated">
            <a:extLst>
              <a:ext uri="{FF2B5EF4-FFF2-40B4-BE49-F238E27FC236}">
                <a16:creationId xmlns:a16="http://schemas.microsoft.com/office/drawing/2014/main" id="{BD78BABB-7CF9-75FE-7DBE-776B43E27C4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260327" y="2868479"/>
            <a:ext cx="687712" cy="207001"/>
          </a:xfrm>
          <a:prstGeom prst="rect">
            <a:avLst/>
          </a:prstGeom>
        </p:spPr>
      </p:pic>
      <p:pic>
        <p:nvPicPr>
          <p:cNvPr id="460" name="Picture 459" descr="Logo&#10;&#10;Description automatically generated">
            <a:extLst>
              <a:ext uri="{FF2B5EF4-FFF2-40B4-BE49-F238E27FC236}">
                <a16:creationId xmlns:a16="http://schemas.microsoft.com/office/drawing/2014/main" id="{41B29F89-E43A-E87C-23B3-89E755320F31}"/>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387211" y="3473116"/>
            <a:ext cx="433944" cy="279854"/>
          </a:xfrm>
          <a:prstGeom prst="rect">
            <a:avLst/>
          </a:prstGeom>
        </p:spPr>
      </p:pic>
      <p:pic>
        <p:nvPicPr>
          <p:cNvPr id="462" name="Picture 461" descr="A picture containing text&#10;&#10;Description automatically generated">
            <a:extLst>
              <a:ext uri="{FF2B5EF4-FFF2-40B4-BE49-F238E27FC236}">
                <a16:creationId xmlns:a16="http://schemas.microsoft.com/office/drawing/2014/main" id="{B718274C-3716-D019-864D-DAC18CE73B28}"/>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6249807" y="3909820"/>
            <a:ext cx="708752" cy="197752"/>
          </a:xfrm>
          <a:prstGeom prst="rect">
            <a:avLst/>
          </a:prstGeom>
        </p:spPr>
      </p:pic>
      <p:pic>
        <p:nvPicPr>
          <p:cNvPr id="464" name="Picture 463" descr="Shape&#10;&#10;Description automatically generated with medium confidence">
            <a:extLst>
              <a:ext uri="{FF2B5EF4-FFF2-40B4-BE49-F238E27FC236}">
                <a16:creationId xmlns:a16="http://schemas.microsoft.com/office/drawing/2014/main" id="{38075AC0-4FF9-AAFF-EC17-66045FE5068C}"/>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6377487" y="3241700"/>
            <a:ext cx="453392" cy="158687"/>
          </a:xfrm>
          <a:prstGeom prst="rect">
            <a:avLst/>
          </a:prstGeom>
        </p:spPr>
      </p:pic>
      <p:pic>
        <p:nvPicPr>
          <p:cNvPr id="466" name="Picture 465" descr="Logo&#10;&#10;Description automatically generated">
            <a:extLst>
              <a:ext uri="{FF2B5EF4-FFF2-40B4-BE49-F238E27FC236}">
                <a16:creationId xmlns:a16="http://schemas.microsoft.com/office/drawing/2014/main" id="{CEF1CED4-E48C-0B1E-AB23-6E01E628A787}"/>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4137184" y="1374667"/>
            <a:ext cx="782836" cy="278349"/>
          </a:xfrm>
          <a:prstGeom prst="rect">
            <a:avLst/>
          </a:prstGeom>
        </p:spPr>
      </p:pic>
      <p:pic>
        <p:nvPicPr>
          <p:cNvPr id="468" name="Picture 467" descr="Shape&#10;&#10;Description automatically generated with medium confidence">
            <a:extLst>
              <a:ext uri="{FF2B5EF4-FFF2-40B4-BE49-F238E27FC236}">
                <a16:creationId xmlns:a16="http://schemas.microsoft.com/office/drawing/2014/main" id="{0DD5ADB2-3490-575C-1E35-6AEB62CB581B}"/>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4128345" y="1773830"/>
            <a:ext cx="800514" cy="159819"/>
          </a:xfrm>
          <a:prstGeom prst="rect">
            <a:avLst/>
          </a:prstGeom>
        </p:spPr>
      </p:pic>
      <p:pic>
        <p:nvPicPr>
          <p:cNvPr id="470" name="Picture 469" descr="A picture containing text, clock&#10;&#10;Description automatically generated">
            <a:extLst>
              <a:ext uri="{FF2B5EF4-FFF2-40B4-BE49-F238E27FC236}">
                <a16:creationId xmlns:a16="http://schemas.microsoft.com/office/drawing/2014/main" id="{34619B5A-02C6-29E6-316E-3FEA670B5539}"/>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4217593" y="2101258"/>
            <a:ext cx="622019" cy="170046"/>
          </a:xfrm>
          <a:prstGeom prst="rect">
            <a:avLst/>
          </a:prstGeom>
        </p:spPr>
      </p:pic>
      <p:pic>
        <p:nvPicPr>
          <p:cNvPr id="472" name="Picture 471" descr="Text, logo&#10;&#10;Description automatically generated">
            <a:extLst>
              <a:ext uri="{FF2B5EF4-FFF2-40B4-BE49-F238E27FC236}">
                <a16:creationId xmlns:a16="http://schemas.microsoft.com/office/drawing/2014/main" id="{7843B3B7-0A8F-94EA-9E29-8BCBC118D65A}"/>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128345" y="2523613"/>
            <a:ext cx="800514" cy="99704"/>
          </a:xfrm>
          <a:prstGeom prst="rect">
            <a:avLst/>
          </a:prstGeom>
        </p:spPr>
      </p:pic>
      <p:pic>
        <p:nvPicPr>
          <p:cNvPr id="474" name="Picture 473" descr="Text&#10;&#10;Description automatically generated">
            <a:extLst>
              <a:ext uri="{FF2B5EF4-FFF2-40B4-BE49-F238E27FC236}">
                <a16:creationId xmlns:a16="http://schemas.microsoft.com/office/drawing/2014/main" id="{4D5C5142-3D01-F676-4938-88465BA175F5}"/>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5146939" y="2893638"/>
            <a:ext cx="880884" cy="156682"/>
          </a:xfrm>
          <a:prstGeom prst="rect">
            <a:avLst/>
          </a:prstGeom>
        </p:spPr>
      </p:pic>
      <p:pic>
        <p:nvPicPr>
          <p:cNvPr id="476" name="Picture 475" descr="Logo&#10;&#10;Description automatically generated">
            <a:extLst>
              <a:ext uri="{FF2B5EF4-FFF2-40B4-BE49-F238E27FC236}">
                <a16:creationId xmlns:a16="http://schemas.microsoft.com/office/drawing/2014/main" id="{88E53FFF-115B-6EF6-918C-FA0CC84A9756}"/>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5233097" y="3232948"/>
            <a:ext cx="708569" cy="192968"/>
          </a:xfrm>
          <a:prstGeom prst="rect">
            <a:avLst/>
          </a:prstGeom>
        </p:spPr>
      </p:pic>
      <p:pic>
        <p:nvPicPr>
          <p:cNvPr id="478" name="Picture 477" descr="Text&#10;&#10;Description automatically generated">
            <a:extLst>
              <a:ext uri="{FF2B5EF4-FFF2-40B4-BE49-F238E27FC236}">
                <a16:creationId xmlns:a16="http://schemas.microsoft.com/office/drawing/2014/main" id="{48DEA190-6FA6-6C10-8DBF-89E53CC1C36A}"/>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5213388" y="3525216"/>
            <a:ext cx="747987" cy="207001"/>
          </a:xfrm>
          <a:prstGeom prst="rect">
            <a:avLst/>
          </a:prstGeom>
        </p:spPr>
      </p:pic>
      <p:pic>
        <p:nvPicPr>
          <p:cNvPr id="480" name="Picture 479" descr="Shape&#10;&#10;Description automatically generated with medium confidence">
            <a:extLst>
              <a:ext uri="{FF2B5EF4-FFF2-40B4-BE49-F238E27FC236}">
                <a16:creationId xmlns:a16="http://schemas.microsoft.com/office/drawing/2014/main" id="{5F76F229-248A-167C-2382-18CE4CB677BB}"/>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5220607" y="3934119"/>
            <a:ext cx="733549" cy="149155"/>
          </a:xfrm>
          <a:prstGeom prst="rect">
            <a:avLst/>
          </a:prstGeom>
        </p:spPr>
      </p:pic>
      <p:pic>
        <p:nvPicPr>
          <p:cNvPr id="482" name="Picture 481" descr="A picture containing text, sign, dark&#10;&#10;Description automatically generated">
            <a:extLst>
              <a:ext uri="{FF2B5EF4-FFF2-40B4-BE49-F238E27FC236}">
                <a16:creationId xmlns:a16="http://schemas.microsoft.com/office/drawing/2014/main" id="{84EC514A-F1CC-C8C7-64A0-B1DEE3510697}"/>
              </a:ext>
            </a:extLst>
          </p:cNvPr>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5203253" y="4597776"/>
            <a:ext cx="768257" cy="236984"/>
          </a:xfrm>
          <a:prstGeom prst="rect">
            <a:avLst/>
          </a:prstGeom>
        </p:spPr>
      </p:pic>
      <p:pic>
        <p:nvPicPr>
          <p:cNvPr id="483" name="Picture 482" descr="Logo, company name&#10;&#10;Description automatically generated">
            <a:extLst>
              <a:ext uri="{FF2B5EF4-FFF2-40B4-BE49-F238E27FC236}">
                <a16:creationId xmlns:a16="http://schemas.microsoft.com/office/drawing/2014/main" id="{69A05F52-369D-FAD0-08BD-ACCC5DEBE29F}"/>
              </a:ext>
            </a:extLst>
          </p:cNvPr>
          <p:cNvPicPr>
            <a:picLocks noChangeAspect="1"/>
          </p:cNvPicPr>
          <p:nvPr/>
        </p:nvPicPr>
        <p:blipFill rotWithShape="1">
          <a:blip r:embed="rId60" cstate="screen">
            <a:extLst>
              <a:ext uri="{28A0092B-C50C-407E-A947-70E740481C1C}">
                <a14:useLocalDpi xmlns:a14="http://schemas.microsoft.com/office/drawing/2010/main"/>
              </a:ext>
            </a:extLst>
          </a:blip>
          <a:srcRect/>
          <a:stretch/>
        </p:blipFill>
        <p:spPr>
          <a:xfrm>
            <a:off x="5224028" y="4987925"/>
            <a:ext cx="726707" cy="218822"/>
          </a:xfrm>
          <a:prstGeom prst="rect">
            <a:avLst/>
          </a:prstGeom>
        </p:spPr>
      </p:pic>
      <p:pic>
        <p:nvPicPr>
          <p:cNvPr id="484" name="Picture 483" descr="Shape&#10;&#10;Description automatically generated with medium confidence">
            <a:extLst>
              <a:ext uri="{FF2B5EF4-FFF2-40B4-BE49-F238E27FC236}">
                <a16:creationId xmlns:a16="http://schemas.microsoft.com/office/drawing/2014/main" id="{E227B0A1-99FA-B01E-6FE0-24874A7BB55B}"/>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6278453" y="5387101"/>
            <a:ext cx="651461" cy="174809"/>
          </a:xfrm>
          <a:prstGeom prst="rect">
            <a:avLst/>
          </a:prstGeom>
        </p:spPr>
      </p:pic>
      <p:pic>
        <p:nvPicPr>
          <p:cNvPr id="485" name="Picture 2" descr="Announcing the Pinecone Vector Database and $10M in Seed Funding | Pinecone">
            <a:extLst>
              <a:ext uri="{FF2B5EF4-FFF2-40B4-BE49-F238E27FC236}">
                <a16:creationId xmlns:a16="http://schemas.microsoft.com/office/drawing/2014/main" id="{88DB4294-F934-8889-3EAA-B73A88471E04}"/>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163576" y="4232962"/>
            <a:ext cx="847611" cy="231758"/>
          </a:xfrm>
          <a:prstGeom prst="rect">
            <a:avLst/>
          </a:prstGeom>
          <a:noFill/>
          <a:extLst>
            <a:ext uri="{909E8E84-426E-40DD-AFC4-6F175D3DCCD1}">
              <a14:hiddenFill xmlns:a14="http://schemas.microsoft.com/office/drawing/2010/main">
                <a:solidFill>
                  <a:srgbClr val="FFFFFF"/>
                </a:solidFill>
              </a14:hiddenFill>
            </a:ext>
          </a:extLst>
        </p:spPr>
      </p:pic>
      <p:pic>
        <p:nvPicPr>
          <p:cNvPr id="486" name="Picture 485" descr="A picture containing text, clock&#10;&#10;Description automatically generated">
            <a:extLst>
              <a:ext uri="{FF2B5EF4-FFF2-40B4-BE49-F238E27FC236}">
                <a16:creationId xmlns:a16="http://schemas.microsoft.com/office/drawing/2014/main" id="{1997F628-E5C8-A888-5173-9EC3B2AA16D8}"/>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2046444" y="1430124"/>
            <a:ext cx="619919" cy="200990"/>
          </a:xfrm>
          <a:prstGeom prst="rect">
            <a:avLst/>
          </a:prstGeom>
        </p:spPr>
      </p:pic>
      <p:pic>
        <p:nvPicPr>
          <p:cNvPr id="487" name="Picture 486" descr="Text&#10;&#10;Description automatically generated with medium confidence">
            <a:extLst>
              <a:ext uri="{FF2B5EF4-FFF2-40B4-BE49-F238E27FC236}">
                <a16:creationId xmlns:a16="http://schemas.microsoft.com/office/drawing/2014/main" id="{73478A1E-671A-C47A-D3F5-5163ED8362DB}"/>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1919070" y="1760752"/>
            <a:ext cx="874666" cy="185975"/>
          </a:xfrm>
          <a:prstGeom prst="rect">
            <a:avLst/>
          </a:prstGeom>
        </p:spPr>
      </p:pic>
      <p:pic>
        <p:nvPicPr>
          <p:cNvPr id="488" name="Picture 487">
            <a:extLst>
              <a:ext uri="{FF2B5EF4-FFF2-40B4-BE49-F238E27FC236}">
                <a16:creationId xmlns:a16="http://schemas.microsoft.com/office/drawing/2014/main" id="{16EFCDFB-1576-5A1C-165E-B52D7AB4F971}"/>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1821964" y="2158291"/>
            <a:ext cx="1068879" cy="106315"/>
          </a:xfrm>
          <a:prstGeom prst="rect">
            <a:avLst/>
          </a:prstGeom>
        </p:spPr>
      </p:pic>
      <p:pic>
        <p:nvPicPr>
          <p:cNvPr id="489" name="Picture 488" descr="Logo&#10;&#10;Description automatically generated">
            <a:extLst>
              <a:ext uri="{FF2B5EF4-FFF2-40B4-BE49-F238E27FC236}">
                <a16:creationId xmlns:a16="http://schemas.microsoft.com/office/drawing/2014/main" id="{D24A1910-BBFE-F725-8D94-30F16178CBCF}"/>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1964985" y="2449598"/>
            <a:ext cx="782836" cy="264513"/>
          </a:xfrm>
          <a:prstGeom prst="rect">
            <a:avLst/>
          </a:prstGeom>
        </p:spPr>
      </p:pic>
      <p:pic>
        <p:nvPicPr>
          <p:cNvPr id="490" name="Picture 489" descr="Logo&#10;&#10;Description automatically generated">
            <a:extLst>
              <a:ext uri="{FF2B5EF4-FFF2-40B4-BE49-F238E27FC236}">
                <a16:creationId xmlns:a16="http://schemas.microsoft.com/office/drawing/2014/main" id="{536E8562-61A3-EE93-971C-A0D4E7732EF3}"/>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3153433" y="2859320"/>
            <a:ext cx="523995" cy="225318"/>
          </a:xfrm>
          <a:prstGeom prst="rect">
            <a:avLst/>
          </a:prstGeom>
        </p:spPr>
      </p:pic>
      <p:pic>
        <p:nvPicPr>
          <p:cNvPr id="491" name="Picture 2" descr="IVF Medication Prices Rose by 50% Over the Past 5 Years - GoodRx">
            <a:extLst>
              <a:ext uri="{FF2B5EF4-FFF2-40B4-BE49-F238E27FC236}">
                <a16:creationId xmlns:a16="http://schemas.microsoft.com/office/drawing/2014/main" id="{0B4951A8-6B0F-62C6-705E-53D8035C80AD}"/>
              </a:ext>
            </a:extLst>
          </p:cNvPr>
          <p:cNvPicPr>
            <a:picLocks noChangeAspect="1" noChangeArrowheads="1"/>
          </p:cNvPicPr>
          <p:nvPr/>
        </p:nvPicPr>
        <p:blipFill rotWithShape="1">
          <a:blip r:embed="rId68" cstate="screen">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3168245" y="3263008"/>
            <a:ext cx="494371" cy="149626"/>
          </a:xfrm>
          <a:prstGeom prst="rect">
            <a:avLst/>
          </a:prstGeom>
          <a:extLst>
            <a:ext uri="{909E8E84-426E-40DD-AFC4-6F175D3DCCD1}">
              <a14:hiddenFill xmlns:a14="http://schemas.microsoft.com/office/drawing/2010/main">
                <a:solidFill>
                  <a:srgbClr val="FFFFFF"/>
                </a:solidFill>
              </a14:hiddenFill>
            </a:ext>
          </a:extLst>
        </p:spPr>
      </p:pic>
      <p:pic>
        <p:nvPicPr>
          <p:cNvPr id="492" name="Picture 491" descr="A picture containing text, clock&#10;&#10;Description automatically generated">
            <a:extLst>
              <a:ext uri="{FF2B5EF4-FFF2-40B4-BE49-F238E27FC236}">
                <a16:creationId xmlns:a16="http://schemas.microsoft.com/office/drawing/2014/main" id="{799AD0DD-DB07-90AB-E1A9-0747B7E5F426}"/>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3075031" y="3553376"/>
            <a:ext cx="680798" cy="201015"/>
          </a:xfrm>
          <a:prstGeom prst="rect">
            <a:avLst/>
          </a:prstGeom>
        </p:spPr>
      </p:pic>
      <p:pic>
        <p:nvPicPr>
          <p:cNvPr id="493" name="Picture 492" descr="Logo&#10;&#10;Description automatically generated">
            <a:extLst>
              <a:ext uri="{FF2B5EF4-FFF2-40B4-BE49-F238E27FC236}">
                <a16:creationId xmlns:a16="http://schemas.microsoft.com/office/drawing/2014/main" id="{DA4DF7C8-55C8-7B5E-09F0-743540292F9D}"/>
              </a:ext>
            </a:extLst>
          </p:cNvPr>
          <p:cNvPicPr>
            <a:picLocks noChangeAspect="1"/>
          </p:cNvPicPr>
          <p:nvPr/>
        </p:nvPicPr>
        <p:blipFill rotWithShape="1">
          <a:blip r:embed="rId70" cstate="screen">
            <a:extLst>
              <a:ext uri="{28A0092B-C50C-407E-A947-70E740481C1C}">
                <a14:useLocalDpi xmlns:a14="http://schemas.microsoft.com/office/drawing/2010/main"/>
              </a:ext>
            </a:extLst>
          </a:blip>
          <a:srcRect/>
          <a:stretch/>
        </p:blipFill>
        <p:spPr>
          <a:xfrm>
            <a:off x="3104120" y="3884622"/>
            <a:ext cx="622620" cy="231371"/>
          </a:xfrm>
          <a:prstGeom prst="rect">
            <a:avLst/>
          </a:prstGeom>
        </p:spPr>
      </p:pic>
      <p:pic>
        <p:nvPicPr>
          <p:cNvPr id="494" name="Picture 493" descr="Icon&#10;&#10;Description automatically generated">
            <a:extLst>
              <a:ext uri="{FF2B5EF4-FFF2-40B4-BE49-F238E27FC236}">
                <a16:creationId xmlns:a16="http://schemas.microsoft.com/office/drawing/2014/main" id="{66F73428-389F-7721-0296-D0901910B8B1}"/>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3075031" y="4315412"/>
            <a:ext cx="680798" cy="150748"/>
          </a:xfrm>
          <a:prstGeom prst="rect">
            <a:avLst/>
          </a:prstGeom>
        </p:spPr>
      </p:pic>
      <p:pic>
        <p:nvPicPr>
          <p:cNvPr id="495" name="Picture 494" descr="Logo&#10;&#10;Description automatically generated">
            <a:extLst>
              <a:ext uri="{FF2B5EF4-FFF2-40B4-BE49-F238E27FC236}">
                <a16:creationId xmlns:a16="http://schemas.microsoft.com/office/drawing/2014/main" id="{230F54FE-CBFC-43E8-3F02-81C56E21EF70}"/>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3050886" y="4622401"/>
            <a:ext cx="729088" cy="204513"/>
          </a:xfrm>
          <a:prstGeom prst="rect">
            <a:avLst/>
          </a:prstGeom>
        </p:spPr>
      </p:pic>
      <p:pic>
        <p:nvPicPr>
          <p:cNvPr id="496" name="Picture 495" descr="Shape&#10;&#10;Description automatically generated with medium confidence">
            <a:extLst>
              <a:ext uri="{FF2B5EF4-FFF2-40B4-BE49-F238E27FC236}">
                <a16:creationId xmlns:a16="http://schemas.microsoft.com/office/drawing/2014/main" id="{A445ACAD-9B76-D306-4FCE-D53AC3F634FB}"/>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3034052" y="4987690"/>
            <a:ext cx="762757" cy="219293"/>
          </a:xfrm>
          <a:prstGeom prst="rect">
            <a:avLst/>
          </a:prstGeom>
        </p:spPr>
      </p:pic>
      <p:pic>
        <p:nvPicPr>
          <p:cNvPr id="497" name="Picture 496" descr="Logo, company name&#10;&#10;Description automatically generated">
            <a:extLst>
              <a:ext uri="{FF2B5EF4-FFF2-40B4-BE49-F238E27FC236}">
                <a16:creationId xmlns:a16="http://schemas.microsoft.com/office/drawing/2014/main" id="{FC206A1E-9233-1DB8-17BC-57DE3731A1E8}"/>
              </a:ext>
            </a:extLst>
          </p:cNvPr>
          <p:cNvPicPr>
            <a:picLocks noChangeAspect="1"/>
          </p:cNvPicPr>
          <p:nvPr/>
        </p:nvPicPr>
        <p:blipFill rotWithShape="1">
          <a:blip r:embed="rId74" cstate="screen">
            <a:extLst>
              <a:ext uri="{28A0092B-C50C-407E-A947-70E740481C1C}">
                <a14:useLocalDpi xmlns:a14="http://schemas.microsoft.com/office/drawing/2010/main"/>
              </a:ext>
            </a:extLst>
          </a:blip>
          <a:srcRect/>
          <a:stretch/>
        </p:blipFill>
        <p:spPr>
          <a:xfrm>
            <a:off x="4061847" y="5313395"/>
            <a:ext cx="933510" cy="305442"/>
          </a:xfrm>
          <a:prstGeom prst="rect">
            <a:avLst/>
          </a:prstGeom>
        </p:spPr>
      </p:pic>
      <p:pic>
        <p:nvPicPr>
          <p:cNvPr id="498" name="Picture 497" descr="Logo&#10;&#10;Description automatically generated">
            <a:extLst>
              <a:ext uri="{FF2B5EF4-FFF2-40B4-BE49-F238E27FC236}">
                <a16:creationId xmlns:a16="http://schemas.microsoft.com/office/drawing/2014/main" id="{9BB78AA9-BBD4-AA88-CD8E-A01BC3D4247A}"/>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7296930" y="5656500"/>
            <a:ext cx="705527" cy="368639"/>
          </a:xfrm>
          <a:prstGeom prst="rect">
            <a:avLst/>
          </a:prstGeom>
        </p:spPr>
      </p:pic>
      <p:pic>
        <p:nvPicPr>
          <p:cNvPr id="500" name="Picture 499" descr="Text&#10;&#10;Description automatically generated">
            <a:extLst>
              <a:ext uri="{FF2B5EF4-FFF2-40B4-BE49-F238E27FC236}">
                <a16:creationId xmlns:a16="http://schemas.microsoft.com/office/drawing/2014/main" id="{25C26DFC-E963-1CA6-8E5E-648D25E9FC86}"/>
              </a:ext>
            </a:extLst>
          </p:cNvPr>
          <p:cNvPicPr>
            <a:picLocks noChangeAspect="1"/>
          </p:cNvPicPr>
          <p:nvPr/>
        </p:nvPicPr>
        <p:blipFill rotWithShape="1">
          <a:blip r:embed="rId76" cstate="screen">
            <a:extLst>
              <a:ext uri="{28A0092B-C50C-407E-A947-70E740481C1C}">
                <a14:useLocalDpi xmlns:a14="http://schemas.microsoft.com/office/drawing/2010/main"/>
              </a:ext>
            </a:extLst>
          </a:blip>
          <a:srcRect l="-2337"/>
          <a:stretch/>
        </p:blipFill>
        <p:spPr>
          <a:xfrm>
            <a:off x="1869185" y="4620308"/>
            <a:ext cx="974436" cy="208697"/>
          </a:xfrm>
          <a:prstGeom prst="rect">
            <a:avLst/>
          </a:prstGeom>
        </p:spPr>
      </p:pic>
      <p:pic>
        <p:nvPicPr>
          <p:cNvPr id="502" name="Picture 501" descr="Logo&#10;&#10;Description automatically generated">
            <a:extLst>
              <a:ext uri="{FF2B5EF4-FFF2-40B4-BE49-F238E27FC236}">
                <a16:creationId xmlns:a16="http://schemas.microsoft.com/office/drawing/2014/main" id="{1B82DD1A-33C4-DC1A-0A67-60E90DFBDC1D}"/>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2004012" y="4925490"/>
            <a:ext cx="704782" cy="366488"/>
          </a:xfrm>
          <a:prstGeom prst="rect">
            <a:avLst/>
          </a:prstGeom>
        </p:spPr>
      </p:pic>
      <p:pic>
        <p:nvPicPr>
          <p:cNvPr id="504" name="Picture 503" descr="Logo&#10;&#10;Description automatically generated">
            <a:extLst>
              <a:ext uri="{FF2B5EF4-FFF2-40B4-BE49-F238E27FC236}">
                <a16:creationId xmlns:a16="http://schemas.microsoft.com/office/drawing/2014/main" id="{7E6A6BE8-90CD-ACEE-AF1D-FF394335CA3F}"/>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3139878" y="5322517"/>
            <a:ext cx="551105" cy="246429"/>
          </a:xfrm>
          <a:prstGeom prst="rect">
            <a:avLst/>
          </a:prstGeom>
        </p:spPr>
      </p:pic>
      <p:pic>
        <p:nvPicPr>
          <p:cNvPr id="506" name="Picture 505" descr="Shape&#10;&#10;Description automatically generated with medium confidence">
            <a:extLst>
              <a:ext uri="{FF2B5EF4-FFF2-40B4-BE49-F238E27FC236}">
                <a16:creationId xmlns:a16="http://schemas.microsoft.com/office/drawing/2014/main" id="{12A71340-7B10-4AC5-2A5F-25A61F92408E}"/>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6383996" y="5736216"/>
            <a:ext cx="440375" cy="203306"/>
          </a:xfrm>
          <a:prstGeom prst="rect">
            <a:avLst/>
          </a:prstGeom>
        </p:spPr>
      </p:pic>
      <p:pic>
        <p:nvPicPr>
          <p:cNvPr id="508" name="Picture 507" descr="Logo&#10;&#10;Description automatically generated">
            <a:extLst>
              <a:ext uri="{FF2B5EF4-FFF2-40B4-BE49-F238E27FC236}">
                <a16:creationId xmlns:a16="http://schemas.microsoft.com/office/drawing/2014/main" id="{47EABA16-F474-3231-6C20-195FDCD386A5}"/>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782287" y="1758285"/>
            <a:ext cx="890212" cy="157352"/>
          </a:xfrm>
          <a:prstGeom prst="rect">
            <a:avLst/>
          </a:prstGeom>
        </p:spPr>
      </p:pic>
      <p:pic>
        <p:nvPicPr>
          <p:cNvPr id="510" name="Picture 509" descr="Logo, company name&#10;&#10;Description automatically generated">
            <a:extLst>
              <a:ext uri="{FF2B5EF4-FFF2-40B4-BE49-F238E27FC236}">
                <a16:creationId xmlns:a16="http://schemas.microsoft.com/office/drawing/2014/main" id="{E2704248-5B06-44E2-BBDC-7088014C9F37}"/>
              </a:ext>
            </a:extLst>
          </p:cNvPr>
          <p:cNvPicPr>
            <a:picLocks noChangeAspect="1"/>
          </p:cNvPicPr>
          <p:nvPr/>
        </p:nvPicPr>
        <p:blipFill rotWithShape="1">
          <a:blip r:embed="rId81" cstate="screen">
            <a:extLst>
              <a:ext uri="{28A0092B-C50C-407E-A947-70E740481C1C}">
                <a14:useLocalDpi xmlns:a14="http://schemas.microsoft.com/office/drawing/2010/main"/>
              </a:ext>
            </a:extLst>
          </a:blip>
          <a:srcRect/>
          <a:stretch/>
        </p:blipFill>
        <p:spPr>
          <a:xfrm>
            <a:off x="851017" y="2105173"/>
            <a:ext cx="752753" cy="212551"/>
          </a:xfrm>
          <a:prstGeom prst="rect">
            <a:avLst/>
          </a:prstGeom>
        </p:spPr>
      </p:pic>
      <p:pic>
        <p:nvPicPr>
          <p:cNvPr id="32" name="Picture 31" descr="Logo&#10;&#10;Description automatically generated">
            <a:extLst>
              <a:ext uri="{FF2B5EF4-FFF2-40B4-BE49-F238E27FC236}">
                <a16:creationId xmlns:a16="http://schemas.microsoft.com/office/drawing/2014/main" id="{32C0CD2B-D71D-A211-ED7F-154BA5E489E5}"/>
              </a:ext>
            </a:extLst>
          </p:cNvPr>
          <p:cNvPicPr>
            <a:picLocks noChangeAspect="1"/>
          </p:cNvPicPr>
          <p:nvPr/>
        </p:nvPicPr>
        <p:blipFill rotWithShape="1">
          <a:blip r:embed="rId82" cstate="screen">
            <a:extLst>
              <a:ext uri="{28A0092B-C50C-407E-A947-70E740481C1C}">
                <a14:useLocalDpi xmlns:a14="http://schemas.microsoft.com/office/drawing/2010/main"/>
              </a:ext>
            </a:extLst>
          </a:blip>
          <a:srcRect/>
          <a:stretch/>
        </p:blipFill>
        <p:spPr>
          <a:xfrm>
            <a:off x="811093" y="2460701"/>
            <a:ext cx="832601" cy="242306"/>
          </a:xfrm>
          <a:prstGeom prst="rect">
            <a:avLst/>
          </a:prstGeom>
        </p:spPr>
      </p:pic>
      <p:pic>
        <p:nvPicPr>
          <p:cNvPr id="33" name="Picture 32" descr="Icon&#10;&#10;Description automatically generated">
            <a:extLst>
              <a:ext uri="{FF2B5EF4-FFF2-40B4-BE49-F238E27FC236}">
                <a16:creationId xmlns:a16="http://schemas.microsoft.com/office/drawing/2014/main" id="{5371811A-733B-A1AB-F3E1-FC2D76DF1964}"/>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2004817" y="2881260"/>
            <a:ext cx="703173" cy="181438"/>
          </a:xfrm>
          <a:prstGeom prst="rect">
            <a:avLst/>
          </a:prstGeom>
        </p:spPr>
      </p:pic>
      <p:pic>
        <p:nvPicPr>
          <p:cNvPr id="34" name="Picture 33" descr="A picture containing text, clock&#10;&#10;Description automatically generated">
            <a:extLst>
              <a:ext uri="{FF2B5EF4-FFF2-40B4-BE49-F238E27FC236}">
                <a16:creationId xmlns:a16="http://schemas.microsoft.com/office/drawing/2014/main" id="{A9011446-7F58-2424-23F3-549D614AB8EA}"/>
              </a:ext>
            </a:extLst>
          </p:cNvPr>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1984110" y="3210518"/>
            <a:ext cx="744587" cy="221050"/>
          </a:xfrm>
          <a:prstGeom prst="rect">
            <a:avLst/>
          </a:prstGeom>
        </p:spPr>
      </p:pic>
      <p:pic>
        <p:nvPicPr>
          <p:cNvPr id="36" name="Picture 35" descr="Logo&#10;&#10;Description automatically generated">
            <a:extLst>
              <a:ext uri="{FF2B5EF4-FFF2-40B4-BE49-F238E27FC236}">
                <a16:creationId xmlns:a16="http://schemas.microsoft.com/office/drawing/2014/main" id="{B574D817-3E2E-D7F3-2CE6-61A4B863CF2A}"/>
              </a:ext>
            </a:extLst>
          </p:cNvPr>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1956903" y="3548752"/>
            <a:ext cx="799000" cy="210263"/>
          </a:xfrm>
          <a:prstGeom prst="rect">
            <a:avLst/>
          </a:prstGeom>
        </p:spPr>
      </p:pic>
      <p:pic>
        <p:nvPicPr>
          <p:cNvPr id="37" name="Picture 36" descr="A picture containing text, clock, gauge, watching&#10;&#10;Description automatically generated">
            <a:extLst>
              <a:ext uri="{FF2B5EF4-FFF2-40B4-BE49-F238E27FC236}">
                <a16:creationId xmlns:a16="http://schemas.microsoft.com/office/drawing/2014/main" id="{3F3116FD-26F4-0099-3C9E-326515893715}"/>
              </a:ext>
            </a:extLst>
          </p:cNvPr>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1920663" y="3936408"/>
            <a:ext cx="871481" cy="127799"/>
          </a:xfrm>
          <a:prstGeom prst="rect">
            <a:avLst/>
          </a:prstGeom>
        </p:spPr>
      </p:pic>
      <p:pic>
        <p:nvPicPr>
          <p:cNvPr id="38" name="Picture 37" descr="Logo&#10;&#10;Description automatically generated">
            <a:extLst>
              <a:ext uri="{FF2B5EF4-FFF2-40B4-BE49-F238E27FC236}">
                <a16:creationId xmlns:a16="http://schemas.microsoft.com/office/drawing/2014/main" id="{E06BAAF9-377C-3DB4-4B32-1397A954A060}"/>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776071" y="1434424"/>
            <a:ext cx="902645" cy="175612"/>
          </a:xfrm>
          <a:prstGeom prst="rect">
            <a:avLst/>
          </a:prstGeom>
        </p:spPr>
      </p:pic>
      <p:pic>
        <p:nvPicPr>
          <p:cNvPr id="39" name="Picture 38" descr="Logo&#10;&#10;Description automatically generated">
            <a:extLst>
              <a:ext uri="{FF2B5EF4-FFF2-40B4-BE49-F238E27FC236}">
                <a16:creationId xmlns:a16="http://schemas.microsoft.com/office/drawing/2014/main" id="{CDDD6E50-DE63-2CFC-656C-CB212A356C81}"/>
              </a:ext>
            </a:extLst>
          </p:cNvPr>
          <p:cNvPicPr>
            <a:picLocks noChangeAspect="1"/>
          </p:cNvPicPr>
          <p:nvPr/>
        </p:nvPicPr>
        <p:blipFill rotWithShape="1">
          <a:blip r:embed="rId88">
            <a:extLst>
              <a:ext uri="{BEBA8EAE-BF5A-486C-A8C5-ECC9F3942E4B}">
                <a14:imgProps xmlns:a14="http://schemas.microsoft.com/office/drawing/2010/main">
                  <a14:imgLayer r:embed="rId89">
                    <a14:imgEffect>
                      <a14:brightnessContrast bright="17000"/>
                    </a14:imgEffect>
                  </a14:imgLayer>
                </a14:imgProps>
              </a:ext>
              <a:ext uri="{28A0092B-C50C-407E-A947-70E740481C1C}">
                <a14:useLocalDpi xmlns:a14="http://schemas.microsoft.com/office/drawing/2010/main" val="0"/>
              </a:ext>
            </a:extLst>
          </a:blip>
          <a:srcRect t="35603" b="34997"/>
          <a:stretch/>
        </p:blipFill>
        <p:spPr>
          <a:xfrm>
            <a:off x="1944923" y="4254723"/>
            <a:ext cx="822960" cy="241945"/>
          </a:xfrm>
          <a:prstGeom prst="rect">
            <a:avLst/>
          </a:prstGeom>
        </p:spPr>
      </p:pic>
      <p:pic>
        <p:nvPicPr>
          <p:cNvPr id="40" name="Picture 39" descr="Logo&#10;&#10;Description automatically generated">
            <a:extLst>
              <a:ext uri="{FF2B5EF4-FFF2-40B4-BE49-F238E27FC236}">
                <a16:creationId xmlns:a16="http://schemas.microsoft.com/office/drawing/2014/main" id="{C98BA7E5-5419-A702-BAFA-E6D95D9C63F8}"/>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8308847" y="4301471"/>
            <a:ext cx="777250" cy="111519"/>
          </a:xfrm>
          <a:prstGeom prst="rect">
            <a:avLst/>
          </a:prstGeom>
        </p:spPr>
      </p:pic>
      <p:pic>
        <p:nvPicPr>
          <p:cNvPr id="41" name="Picture 40" descr="Logo, company name&#10;&#10;Description automatically generated">
            <a:extLst>
              <a:ext uri="{FF2B5EF4-FFF2-40B4-BE49-F238E27FC236}">
                <a16:creationId xmlns:a16="http://schemas.microsoft.com/office/drawing/2014/main" id="{4D91BCF2-014E-69E2-C8B7-83D579F305E8}"/>
              </a:ext>
            </a:extLst>
          </p:cNvPr>
          <p:cNvPicPr>
            <a:picLocks noChangeAspect="1"/>
          </p:cNvPicPr>
          <p:nvPr/>
        </p:nvPicPr>
        <p:blipFill rotWithShape="1">
          <a:blip r:embed="rId91" cstate="screen">
            <a:extLst>
              <a:ext uri="{28A0092B-C50C-407E-A947-70E740481C1C}">
                <a14:useLocalDpi xmlns:a14="http://schemas.microsoft.com/office/drawing/2010/main"/>
              </a:ext>
            </a:extLst>
          </a:blip>
          <a:srcRect/>
          <a:stretch/>
        </p:blipFill>
        <p:spPr>
          <a:xfrm>
            <a:off x="8290656" y="4604379"/>
            <a:ext cx="813633" cy="207001"/>
          </a:xfrm>
          <a:prstGeom prst="rect">
            <a:avLst/>
          </a:prstGeom>
        </p:spPr>
      </p:pic>
      <p:pic>
        <p:nvPicPr>
          <p:cNvPr id="42" name="Picture 41" descr="Text&#10;&#10;Description automatically generated">
            <a:extLst>
              <a:ext uri="{FF2B5EF4-FFF2-40B4-BE49-F238E27FC236}">
                <a16:creationId xmlns:a16="http://schemas.microsoft.com/office/drawing/2014/main" id="{D58CEC60-970A-F74D-BEAE-73E990639654}"/>
              </a:ext>
            </a:extLst>
          </p:cNvPr>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8250026" y="4950984"/>
            <a:ext cx="894892" cy="292705"/>
          </a:xfrm>
          <a:prstGeom prst="rect">
            <a:avLst/>
          </a:prstGeom>
        </p:spPr>
      </p:pic>
      <p:pic>
        <p:nvPicPr>
          <p:cNvPr id="43" name="Picture 42" descr="Logo&#10;&#10;Description automatically generated">
            <a:extLst>
              <a:ext uri="{FF2B5EF4-FFF2-40B4-BE49-F238E27FC236}">
                <a16:creationId xmlns:a16="http://schemas.microsoft.com/office/drawing/2014/main" id="{387A95D0-89CB-3F07-FF59-2BB07FDAF2F6}"/>
              </a:ext>
            </a:extLst>
          </p:cNvPr>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9417449" y="5377873"/>
            <a:ext cx="596672" cy="210042"/>
          </a:xfrm>
          <a:prstGeom prst="rect">
            <a:avLst/>
          </a:prstGeom>
        </p:spPr>
      </p:pic>
      <p:pic>
        <p:nvPicPr>
          <p:cNvPr id="44" name="Picture 43" descr="Logo&#10;&#10;Description automatically generated">
            <a:extLst>
              <a:ext uri="{FF2B5EF4-FFF2-40B4-BE49-F238E27FC236}">
                <a16:creationId xmlns:a16="http://schemas.microsoft.com/office/drawing/2014/main" id="{5E74F898-B4C9-1E27-5A7F-F283B950E5BF}"/>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7337835" y="1368941"/>
            <a:ext cx="623716" cy="273022"/>
          </a:xfrm>
          <a:prstGeom prst="rect">
            <a:avLst/>
          </a:prstGeom>
        </p:spPr>
      </p:pic>
      <p:pic>
        <p:nvPicPr>
          <p:cNvPr id="45" name="Picture 44" descr="Logo&#10;&#10;Description automatically generated">
            <a:extLst>
              <a:ext uri="{FF2B5EF4-FFF2-40B4-BE49-F238E27FC236}">
                <a16:creationId xmlns:a16="http://schemas.microsoft.com/office/drawing/2014/main" id="{E416C3FE-C6B6-4887-7858-F30E598AA127}"/>
              </a:ext>
            </a:extLst>
          </p:cNvPr>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a:off x="7361033" y="1722652"/>
            <a:ext cx="577320" cy="228619"/>
          </a:xfrm>
          <a:prstGeom prst="rect">
            <a:avLst/>
          </a:prstGeom>
        </p:spPr>
      </p:pic>
      <p:pic>
        <p:nvPicPr>
          <p:cNvPr id="46" name="Picture 45" descr="Logo&#10;&#10;Description automatically generated">
            <a:extLst>
              <a:ext uri="{FF2B5EF4-FFF2-40B4-BE49-F238E27FC236}">
                <a16:creationId xmlns:a16="http://schemas.microsoft.com/office/drawing/2014/main" id="{60245FDA-068D-826E-6F88-5BD7E385DEB1}"/>
              </a:ext>
            </a:extLst>
          </p:cNvPr>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8234375" y="2373202"/>
            <a:ext cx="926195" cy="401552"/>
          </a:xfrm>
          <a:prstGeom prst="rect">
            <a:avLst/>
          </a:prstGeom>
        </p:spPr>
      </p:pic>
      <p:pic>
        <p:nvPicPr>
          <p:cNvPr id="47" name="Picture 46" descr="A black background with white text&#10;&#10;Description automatically generated with low confidence">
            <a:extLst>
              <a:ext uri="{FF2B5EF4-FFF2-40B4-BE49-F238E27FC236}">
                <a16:creationId xmlns:a16="http://schemas.microsoft.com/office/drawing/2014/main" id="{5127BC9E-984F-E055-7640-4BC1A7AF23BE}"/>
              </a:ext>
            </a:extLst>
          </p:cNvPr>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8306054" y="2901005"/>
            <a:ext cx="782836" cy="141949"/>
          </a:xfrm>
          <a:prstGeom prst="rect">
            <a:avLst/>
          </a:prstGeom>
        </p:spPr>
      </p:pic>
      <p:pic>
        <p:nvPicPr>
          <p:cNvPr id="48" name="Picture 47" descr="Logo&#10;&#10;Description automatically generated">
            <a:extLst>
              <a:ext uri="{FF2B5EF4-FFF2-40B4-BE49-F238E27FC236}">
                <a16:creationId xmlns:a16="http://schemas.microsoft.com/office/drawing/2014/main" id="{FB06E9B1-25CA-D7CD-EA27-3E0860F36AE0}"/>
              </a:ext>
            </a:extLst>
          </p:cNvPr>
          <p:cNvPicPr>
            <a:picLocks noChangeAspect="1"/>
          </p:cNvPicPr>
          <p:nvPr/>
        </p:nvPicPr>
        <p:blipFill rotWithShape="1">
          <a:blip r:embed="rId98" cstate="screen">
            <a:extLst>
              <a:ext uri="{28A0092B-C50C-407E-A947-70E740481C1C}">
                <a14:useLocalDpi xmlns:a14="http://schemas.microsoft.com/office/drawing/2010/main"/>
              </a:ext>
            </a:extLst>
          </a:blip>
          <a:srcRect/>
          <a:stretch/>
        </p:blipFill>
        <p:spPr>
          <a:xfrm>
            <a:off x="8297972" y="3231188"/>
            <a:ext cx="799000" cy="213267"/>
          </a:xfrm>
          <a:prstGeom prst="rect">
            <a:avLst/>
          </a:prstGeom>
        </p:spPr>
      </p:pic>
      <p:pic>
        <p:nvPicPr>
          <p:cNvPr id="49" name="Picture 48" descr="Logo&#10;&#10;Description automatically generated">
            <a:extLst>
              <a:ext uri="{FF2B5EF4-FFF2-40B4-BE49-F238E27FC236}">
                <a16:creationId xmlns:a16="http://schemas.microsoft.com/office/drawing/2014/main" id="{5AE2BA8A-D158-E86C-7011-97F40CFD8AEC}"/>
              </a:ext>
            </a:extLst>
          </p:cNvPr>
          <p:cNvPicPr>
            <a:picLocks noChangeAspect="1"/>
          </p:cNvPicPr>
          <p:nvPr/>
        </p:nvPicPr>
        <p:blipFill rotWithShape="1">
          <a:blip r:embed="rId99" cstate="screen">
            <a:extLst>
              <a:ext uri="{28A0092B-C50C-407E-A947-70E740481C1C}">
                <a14:useLocalDpi xmlns:a14="http://schemas.microsoft.com/office/drawing/2010/main"/>
              </a:ext>
            </a:extLst>
          </a:blip>
          <a:srcRect l="-1559"/>
          <a:stretch/>
        </p:blipFill>
        <p:spPr>
          <a:xfrm>
            <a:off x="8194762" y="3886106"/>
            <a:ext cx="1005421" cy="228403"/>
          </a:xfrm>
          <a:prstGeom prst="rect">
            <a:avLst/>
          </a:prstGeom>
        </p:spPr>
      </p:pic>
      <p:pic>
        <p:nvPicPr>
          <p:cNvPr id="50" name="Picture 49" descr="Logo&#10;&#10;Description automatically generated">
            <a:extLst>
              <a:ext uri="{FF2B5EF4-FFF2-40B4-BE49-F238E27FC236}">
                <a16:creationId xmlns:a16="http://schemas.microsoft.com/office/drawing/2014/main" id="{33B53D9B-F61D-0F05-F71D-725E24A94080}"/>
              </a:ext>
            </a:extLst>
          </p:cNvPr>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7213042" y="1982848"/>
            <a:ext cx="873303" cy="457200"/>
          </a:xfrm>
          <a:prstGeom prst="rect">
            <a:avLst/>
          </a:prstGeom>
        </p:spPr>
      </p:pic>
      <p:pic>
        <p:nvPicPr>
          <p:cNvPr id="51" name="Picture 4" descr="InVision logo landscape transparent PNG - StickPNG">
            <a:extLst>
              <a:ext uri="{FF2B5EF4-FFF2-40B4-BE49-F238E27FC236}">
                <a16:creationId xmlns:a16="http://schemas.microsoft.com/office/drawing/2014/main" id="{5D537C91-4342-4C72-E0EE-06FF9665C8AB}"/>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8387191" y="3481505"/>
            <a:ext cx="620563" cy="3447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picture containing text, clock, clipart, sign&#10;&#10;Description automatically generated">
            <a:extLst>
              <a:ext uri="{FF2B5EF4-FFF2-40B4-BE49-F238E27FC236}">
                <a16:creationId xmlns:a16="http://schemas.microsoft.com/office/drawing/2014/main" id="{DF0C4DBA-0EED-D264-BA04-DBC927B5444A}"/>
              </a:ext>
            </a:extLst>
          </p:cNvPr>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10471330" y="1437438"/>
            <a:ext cx="788569" cy="169585"/>
          </a:xfrm>
          <a:prstGeom prst="rect">
            <a:avLst/>
          </a:prstGeom>
        </p:spPr>
      </p:pic>
      <p:pic>
        <p:nvPicPr>
          <p:cNvPr id="53" name="Picture 52" descr="Logo, company name&#10;&#10;Description automatically generated">
            <a:extLst>
              <a:ext uri="{FF2B5EF4-FFF2-40B4-BE49-F238E27FC236}">
                <a16:creationId xmlns:a16="http://schemas.microsoft.com/office/drawing/2014/main" id="{7A77701D-A97A-015E-17F3-4F29758CE67B}"/>
              </a:ext>
            </a:extLst>
          </p:cNvPr>
          <p:cNvPicPr>
            <a:picLocks noChangeAspect="1"/>
          </p:cNvPicPr>
          <p:nvPr/>
        </p:nvPicPr>
        <p:blipFill>
          <a:blip r:embed="rId103" cstate="screen">
            <a:extLst>
              <a:ext uri="{28A0092B-C50C-407E-A947-70E740481C1C}">
                <a14:useLocalDpi xmlns:a14="http://schemas.microsoft.com/office/drawing/2010/main"/>
              </a:ext>
            </a:extLst>
          </a:blip>
          <a:stretch>
            <a:fillRect/>
          </a:stretch>
        </p:blipFill>
        <p:spPr>
          <a:xfrm>
            <a:off x="10576954" y="1737253"/>
            <a:ext cx="577320" cy="266529"/>
          </a:xfrm>
          <a:prstGeom prst="rect">
            <a:avLst/>
          </a:prstGeom>
        </p:spPr>
      </p:pic>
      <p:pic>
        <p:nvPicPr>
          <p:cNvPr id="54" name="Picture 53" descr="Application, logo&#10;&#10;Description automatically generated with medium confidence">
            <a:extLst>
              <a:ext uri="{FF2B5EF4-FFF2-40B4-BE49-F238E27FC236}">
                <a16:creationId xmlns:a16="http://schemas.microsoft.com/office/drawing/2014/main" id="{E70910CD-9FC9-9C87-8EA4-5AC7DEF500E7}"/>
              </a:ext>
            </a:extLst>
          </p:cNvPr>
          <p:cNvPicPr>
            <a:picLocks noChangeAspect="1"/>
          </p:cNvPicPr>
          <p:nvPr/>
        </p:nvPicPr>
        <p:blipFill rotWithShape="1">
          <a:blip r:embed="rId104" cstate="screen">
            <a:extLst>
              <a:ext uri="{28A0092B-C50C-407E-A947-70E740481C1C}">
                <a14:useLocalDpi xmlns:a14="http://schemas.microsoft.com/office/drawing/2010/main"/>
              </a:ext>
            </a:extLst>
          </a:blip>
          <a:srcRect/>
          <a:stretch/>
        </p:blipFill>
        <p:spPr>
          <a:xfrm>
            <a:off x="10403817" y="2078184"/>
            <a:ext cx="923595" cy="266529"/>
          </a:xfrm>
          <a:prstGeom prst="rect">
            <a:avLst/>
          </a:prstGeom>
        </p:spPr>
      </p:pic>
      <p:pic>
        <p:nvPicPr>
          <p:cNvPr id="55" name="Picture 54" descr="A picture containing text, plate, tableware, vector graphics&#10;&#10;Description automatically generated">
            <a:extLst>
              <a:ext uri="{FF2B5EF4-FFF2-40B4-BE49-F238E27FC236}">
                <a16:creationId xmlns:a16="http://schemas.microsoft.com/office/drawing/2014/main" id="{E65E6E91-54B4-F711-E229-648524A7BC5F}"/>
              </a:ext>
            </a:extLst>
          </p:cNvPr>
          <p:cNvPicPr>
            <a:picLocks noChangeAspect="1"/>
          </p:cNvPicPr>
          <p:nvPr/>
        </p:nvPicPr>
        <p:blipFill>
          <a:blip r:embed="rId105" cstate="screen">
            <a:extLst>
              <a:ext uri="{28A0092B-C50C-407E-A947-70E740481C1C}">
                <a14:useLocalDpi xmlns:a14="http://schemas.microsoft.com/office/drawing/2010/main"/>
              </a:ext>
            </a:extLst>
          </a:blip>
          <a:stretch>
            <a:fillRect/>
          </a:stretch>
        </p:blipFill>
        <p:spPr>
          <a:xfrm>
            <a:off x="1081082" y="2815155"/>
            <a:ext cx="292622" cy="339477"/>
          </a:xfrm>
          <a:prstGeom prst="rect">
            <a:avLst/>
          </a:prstGeom>
        </p:spPr>
      </p:pic>
      <p:pic>
        <p:nvPicPr>
          <p:cNvPr id="56" name="Picture 55" descr="Shape&#10;&#10;Description automatically generated with low confidence">
            <a:extLst>
              <a:ext uri="{FF2B5EF4-FFF2-40B4-BE49-F238E27FC236}">
                <a16:creationId xmlns:a16="http://schemas.microsoft.com/office/drawing/2014/main" id="{4EFD74B9-B166-9859-71E8-76C63EBF90D6}"/>
              </a:ext>
            </a:extLst>
          </p:cNvPr>
          <p:cNvPicPr>
            <a:picLocks noChangeAspect="1"/>
          </p:cNvPicPr>
          <p:nvPr/>
        </p:nvPicPr>
        <p:blipFill rotWithShape="1">
          <a:blip r:embed="rId106" cstate="screen">
            <a:extLst>
              <a:ext uri="{28A0092B-C50C-407E-A947-70E740481C1C}">
                <a14:useLocalDpi xmlns:a14="http://schemas.microsoft.com/office/drawing/2010/main"/>
              </a:ext>
            </a:extLst>
          </a:blip>
          <a:srcRect/>
          <a:stretch/>
        </p:blipFill>
        <p:spPr>
          <a:xfrm>
            <a:off x="803355" y="3523986"/>
            <a:ext cx="848076" cy="252022"/>
          </a:xfrm>
          <a:prstGeom prst="rect">
            <a:avLst/>
          </a:prstGeom>
        </p:spPr>
      </p:pic>
      <p:pic>
        <p:nvPicPr>
          <p:cNvPr id="57" name="Picture 56" descr="Logo&#10;&#10;Description automatically generated">
            <a:extLst>
              <a:ext uri="{FF2B5EF4-FFF2-40B4-BE49-F238E27FC236}">
                <a16:creationId xmlns:a16="http://schemas.microsoft.com/office/drawing/2014/main" id="{2EDCF311-C699-267F-5CD0-6EA1DF0D88B4}"/>
              </a:ext>
            </a:extLst>
          </p:cNvPr>
          <p:cNvPicPr>
            <a:picLocks noChangeAspect="1"/>
          </p:cNvPicPr>
          <p:nvPr/>
        </p:nvPicPr>
        <p:blipFill>
          <a:blip r:embed="rId107" cstate="screen">
            <a:extLst>
              <a:ext uri="{28A0092B-C50C-407E-A947-70E740481C1C}">
                <a14:useLocalDpi xmlns:a14="http://schemas.microsoft.com/office/drawing/2010/main"/>
              </a:ext>
            </a:extLst>
          </a:blip>
          <a:stretch>
            <a:fillRect/>
          </a:stretch>
        </p:blipFill>
        <p:spPr>
          <a:xfrm>
            <a:off x="862849" y="3836491"/>
            <a:ext cx="729088" cy="290643"/>
          </a:xfrm>
          <a:prstGeom prst="rect">
            <a:avLst/>
          </a:prstGeom>
        </p:spPr>
      </p:pic>
      <p:pic>
        <p:nvPicPr>
          <p:cNvPr id="58" name="Picture 57">
            <a:extLst>
              <a:ext uri="{FF2B5EF4-FFF2-40B4-BE49-F238E27FC236}">
                <a16:creationId xmlns:a16="http://schemas.microsoft.com/office/drawing/2014/main" id="{B16AB1D4-CA21-5E13-54E8-F5CE69A246F9}"/>
              </a:ext>
            </a:extLst>
          </p:cNvPr>
          <p:cNvPicPr>
            <a:picLocks noChangeAspect="1"/>
          </p:cNvPicPr>
          <p:nvPr/>
        </p:nvPicPr>
        <p:blipFill>
          <a:blip r:embed="rId108" cstate="screen">
            <a:extLst>
              <a:ext uri="{28A0092B-C50C-407E-A947-70E740481C1C}">
                <a14:useLocalDpi xmlns:a14="http://schemas.microsoft.com/office/drawing/2010/main"/>
              </a:ext>
            </a:extLst>
          </a:blip>
          <a:stretch>
            <a:fillRect/>
          </a:stretch>
        </p:blipFill>
        <p:spPr>
          <a:xfrm>
            <a:off x="862849" y="4188449"/>
            <a:ext cx="729088" cy="394303"/>
          </a:xfrm>
          <a:prstGeom prst="rect">
            <a:avLst/>
          </a:prstGeom>
        </p:spPr>
      </p:pic>
      <p:pic>
        <p:nvPicPr>
          <p:cNvPr id="59" name="Picture 58">
            <a:extLst>
              <a:ext uri="{FF2B5EF4-FFF2-40B4-BE49-F238E27FC236}">
                <a16:creationId xmlns:a16="http://schemas.microsoft.com/office/drawing/2014/main" id="{0712928C-56C7-FD3C-F6A5-896211DAA874}"/>
              </a:ext>
            </a:extLst>
          </p:cNvPr>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715866" y="4617192"/>
            <a:ext cx="1023054" cy="202519"/>
          </a:xfrm>
          <a:prstGeom prst="rect">
            <a:avLst/>
          </a:prstGeom>
        </p:spPr>
      </p:pic>
      <p:pic>
        <p:nvPicPr>
          <p:cNvPr id="60" name="Picture 59" descr="Logo&#10;&#10;Description automatically generated">
            <a:extLst>
              <a:ext uri="{FF2B5EF4-FFF2-40B4-BE49-F238E27FC236}">
                <a16:creationId xmlns:a16="http://schemas.microsoft.com/office/drawing/2014/main" id="{22074591-6939-88D3-C350-D2EE31C19C10}"/>
              </a:ext>
            </a:extLst>
          </p:cNvPr>
          <p:cNvPicPr>
            <a:picLocks noChangeAspect="1"/>
          </p:cNvPicPr>
          <p:nvPr/>
        </p:nvPicPr>
        <p:blipFill>
          <a:blip r:embed="rId110" cstate="screen">
            <a:extLst>
              <a:ext uri="{28A0092B-C50C-407E-A947-70E740481C1C}">
                <a14:useLocalDpi xmlns:a14="http://schemas.microsoft.com/office/drawing/2010/main"/>
              </a:ext>
            </a:extLst>
          </a:blip>
          <a:stretch>
            <a:fillRect/>
          </a:stretch>
        </p:blipFill>
        <p:spPr>
          <a:xfrm>
            <a:off x="590259" y="4961716"/>
            <a:ext cx="1274269" cy="314835"/>
          </a:xfrm>
          <a:prstGeom prst="rect">
            <a:avLst/>
          </a:prstGeom>
        </p:spPr>
      </p:pic>
      <p:pic>
        <p:nvPicPr>
          <p:cNvPr id="61" name="Picture 60" descr="Logo, icon&#10;&#10;Description automatically generated with medium confidence">
            <a:extLst>
              <a:ext uri="{FF2B5EF4-FFF2-40B4-BE49-F238E27FC236}">
                <a16:creationId xmlns:a16="http://schemas.microsoft.com/office/drawing/2014/main" id="{EBCDD100-09A5-A8BE-938D-F4866D28955D}"/>
              </a:ext>
            </a:extLst>
          </p:cNvPr>
          <p:cNvPicPr>
            <a:picLocks noChangeAspect="1"/>
          </p:cNvPicPr>
          <p:nvPr/>
        </p:nvPicPr>
        <p:blipFill>
          <a:blip r:embed="rId111" cstate="screen">
            <a:extLst>
              <a:ext uri="{28A0092B-C50C-407E-A947-70E740481C1C}">
                <a14:useLocalDpi xmlns:a14="http://schemas.microsoft.com/office/drawing/2010/main"/>
              </a:ext>
            </a:extLst>
          </a:blip>
          <a:stretch>
            <a:fillRect/>
          </a:stretch>
        </p:blipFill>
        <p:spPr>
          <a:xfrm>
            <a:off x="1942310" y="5378422"/>
            <a:ext cx="828187" cy="257168"/>
          </a:xfrm>
          <a:prstGeom prst="rect">
            <a:avLst/>
          </a:prstGeom>
        </p:spPr>
      </p:pic>
      <p:pic>
        <p:nvPicPr>
          <p:cNvPr id="62" name="Picture 61" descr="Logo&#10;&#10;Description automatically generated">
            <a:extLst>
              <a:ext uri="{FF2B5EF4-FFF2-40B4-BE49-F238E27FC236}">
                <a16:creationId xmlns:a16="http://schemas.microsoft.com/office/drawing/2014/main" id="{819C6B4F-80C2-CE8A-2D42-B901B76C5579}"/>
              </a:ext>
            </a:extLst>
          </p:cNvPr>
          <p:cNvPicPr>
            <a:picLocks noChangeAspect="1"/>
          </p:cNvPicPr>
          <p:nvPr/>
        </p:nvPicPr>
        <p:blipFill>
          <a:blip r:embed="rId112" cstate="screen">
            <a:extLst>
              <a:ext uri="{28A0092B-C50C-407E-A947-70E740481C1C}">
                <a14:useLocalDpi xmlns:a14="http://schemas.microsoft.com/office/drawing/2010/main"/>
              </a:ext>
            </a:extLst>
          </a:blip>
          <a:stretch>
            <a:fillRect/>
          </a:stretch>
        </p:blipFill>
        <p:spPr>
          <a:xfrm>
            <a:off x="5157755" y="5782846"/>
            <a:ext cx="859252" cy="123090"/>
          </a:xfrm>
          <a:prstGeom prst="rect">
            <a:avLst/>
          </a:prstGeom>
        </p:spPr>
      </p:pic>
      <p:pic>
        <p:nvPicPr>
          <p:cNvPr id="63" name="Picture 2">
            <a:extLst>
              <a:ext uri="{FF2B5EF4-FFF2-40B4-BE49-F238E27FC236}">
                <a16:creationId xmlns:a16="http://schemas.microsoft.com/office/drawing/2014/main" id="{8374FABC-A641-2F2D-3E53-24E44E222448}"/>
              </a:ext>
            </a:extLst>
          </p:cNvPr>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39265" y="3251423"/>
            <a:ext cx="576257" cy="176254"/>
          </a:xfrm>
          <a:prstGeom prst="rect">
            <a:avLst/>
          </a:prstGeom>
          <a:noFill/>
          <a:extLst>
            <a:ext uri="{909E8E84-426E-40DD-AFC4-6F175D3DCCD1}">
              <a14:hiddenFill xmlns:a14="http://schemas.microsoft.com/office/drawing/2010/main">
                <a:solidFill>
                  <a:srgbClr val="FFFFFF"/>
                </a:solidFill>
              </a14:hiddenFill>
            </a:ext>
          </a:extLst>
        </p:spPr>
      </p:pic>
      <p:pic>
        <p:nvPicPr>
          <p:cNvPr id="512" name="Picture 511" descr="Logo&#10;&#10;Description automatically generated">
            <a:extLst>
              <a:ext uri="{FF2B5EF4-FFF2-40B4-BE49-F238E27FC236}">
                <a16:creationId xmlns:a16="http://schemas.microsoft.com/office/drawing/2014/main" id="{8FB885E4-121D-6848-78CA-A3ABED3DF4BB}"/>
              </a:ext>
            </a:extLst>
          </p:cNvPr>
          <p:cNvPicPr>
            <a:picLocks noChangeAspect="1"/>
          </p:cNvPicPr>
          <p:nvPr/>
        </p:nvPicPr>
        <p:blipFill>
          <a:blip r:embed="rId114" cstate="screen">
            <a:extLst>
              <a:ext uri="{28A0092B-C50C-407E-A947-70E740481C1C}">
                <a14:useLocalDpi xmlns:a14="http://schemas.microsoft.com/office/drawing/2010/main"/>
              </a:ext>
            </a:extLst>
          </a:blip>
          <a:stretch>
            <a:fillRect/>
          </a:stretch>
        </p:blipFill>
        <p:spPr>
          <a:xfrm>
            <a:off x="4098226" y="4649266"/>
            <a:ext cx="860753" cy="167561"/>
          </a:xfrm>
          <a:prstGeom prst="rect">
            <a:avLst/>
          </a:prstGeom>
        </p:spPr>
      </p:pic>
      <p:pic>
        <p:nvPicPr>
          <p:cNvPr id="514" name="Picture 513" descr="Logo&#10;&#10;Description automatically generated">
            <a:extLst>
              <a:ext uri="{FF2B5EF4-FFF2-40B4-BE49-F238E27FC236}">
                <a16:creationId xmlns:a16="http://schemas.microsoft.com/office/drawing/2014/main" id="{220BF05D-A7A9-8A1C-AFA0-7A5851947067}"/>
              </a:ext>
            </a:extLst>
          </p:cNvPr>
          <p:cNvPicPr>
            <a:picLocks noChangeAspect="1"/>
          </p:cNvPicPr>
          <p:nvPr/>
        </p:nvPicPr>
        <p:blipFill>
          <a:blip r:embed="rId115" cstate="screen">
            <a:extLst>
              <a:ext uri="{28A0092B-C50C-407E-A947-70E740481C1C}">
                <a14:useLocalDpi xmlns:a14="http://schemas.microsoft.com/office/drawing/2010/main"/>
              </a:ext>
            </a:extLst>
          </a:blip>
          <a:stretch>
            <a:fillRect/>
          </a:stretch>
        </p:blipFill>
        <p:spPr>
          <a:xfrm>
            <a:off x="4042257" y="4783872"/>
            <a:ext cx="972690" cy="626929"/>
          </a:xfrm>
          <a:prstGeom prst="rect">
            <a:avLst/>
          </a:prstGeom>
        </p:spPr>
      </p:pic>
      <p:pic>
        <p:nvPicPr>
          <p:cNvPr id="516" name="Picture 515" descr="Background pattern&#10;&#10;Description automatically generated">
            <a:extLst>
              <a:ext uri="{FF2B5EF4-FFF2-40B4-BE49-F238E27FC236}">
                <a16:creationId xmlns:a16="http://schemas.microsoft.com/office/drawing/2014/main" id="{E0215BD0-3B08-C975-07F5-91392FDE8F53}"/>
              </a:ext>
            </a:extLst>
          </p:cNvPr>
          <p:cNvPicPr>
            <a:picLocks noChangeAspect="1"/>
          </p:cNvPicPr>
          <p:nvPr/>
        </p:nvPicPr>
        <p:blipFill>
          <a:blip r:embed="rId116" cstate="screen">
            <a:extLst>
              <a:ext uri="{28A0092B-C50C-407E-A947-70E740481C1C}">
                <a14:useLocalDpi xmlns:a14="http://schemas.microsoft.com/office/drawing/2010/main"/>
              </a:ext>
            </a:extLst>
          </a:blip>
          <a:stretch>
            <a:fillRect/>
          </a:stretch>
        </p:blipFill>
        <p:spPr>
          <a:xfrm>
            <a:off x="5309202" y="5369405"/>
            <a:ext cx="556359" cy="193422"/>
          </a:xfrm>
          <a:prstGeom prst="rect">
            <a:avLst/>
          </a:prstGeom>
        </p:spPr>
      </p:pic>
      <p:pic>
        <p:nvPicPr>
          <p:cNvPr id="518" name="Picture 517" descr="A picture containing clipart&#10;&#10;Description automatically generated">
            <a:extLst>
              <a:ext uri="{FF2B5EF4-FFF2-40B4-BE49-F238E27FC236}">
                <a16:creationId xmlns:a16="http://schemas.microsoft.com/office/drawing/2014/main" id="{5335883E-4E5A-22B8-B9EC-D4F8BDF8285B}"/>
              </a:ext>
            </a:extLst>
          </p:cNvPr>
          <p:cNvPicPr>
            <a:picLocks noChangeAspect="1"/>
          </p:cNvPicPr>
          <p:nvPr/>
        </p:nvPicPr>
        <p:blipFill>
          <a:blip r:embed="rId117" cstate="screen">
            <a:extLst>
              <a:ext uri="{28A0092B-C50C-407E-A947-70E740481C1C}">
                <a14:useLocalDpi xmlns:a14="http://schemas.microsoft.com/office/drawing/2010/main"/>
              </a:ext>
            </a:extLst>
          </a:blip>
          <a:stretch>
            <a:fillRect/>
          </a:stretch>
        </p:blipFill>
        <p:spPr>
          <a:xfrm>
            <a:off x="8398176" y="5769020"/>
            <a:ext cx="598593" cy="136043"/>
          </a:xfrm>
          <a:prstGeom prst="rect">
            <a:avLst/>
          </a:prstGeom>
        </p:spPr>
      </p:pic>
      <p:pic>
        <p:nvPicPr>
          <p:cNvPr id="520" name="Picture 519" descr="A black screen with white text&#10;&#10;Description automatically generated with low confidence">
            <a:extLst>
              <a:ext uri="{FF2B5EF4-FFF2-40B4-BE49-F238E27FC236}">
                <a16:creationId xmlns:a16="http://schemas.microsoft.com/office/drawing/2014/main" id="{3693F73C-AB2C-1950-AB32-2A62D75CCE3C}"/>
              </a:ext>
            </a:extLst>
          </p:cNvPr>
          <p:cNvPicPr>
            <a:picLocks noChangeAspect="1"/>
          </p:cNvPicPr>
          <p:nvPr/>
        </p:nvPicPr>
        <p:blipFill>
          <a:blip r:embed="rId118" cstate="screen">
            <a:extLst>
              <a:ext uri="{28A0092B-C50C-407E-A947-70E740481C1C}">
                <a14:useLocalDpi xmlns:a14="http://schemas.microsoft.com/office/drawing/2010/main"/>
              </a:ext>
            </a:extLst>
          </a:blip>
          <a:stretch>
            <a:fillRect/>
          </a:stretch>
        </p:blipFill>
        <p:spPr>
          <a:xfrm>
            <a:off x="2932747" y="1465940"/>
            <a:ext cx="965367" cy="129359"/>
          </a:xfrm>
          <a:prstGeom prst="rect">
            <a:avLst/>
          </a:prstGeom>
        </p:spPr>
      </p:pic>
      <p:pic>
        <p:nvPicPr>
          <p:cNvPr id="522" name="Picture 521" descr="Text&#10;&#10;Description automatically generated with medium confidence">
            <a:extLst>
              <a:ext uri="{FF2B5EF4-FFF2-40B4-BE49-F238E27FC236}">
                <a16:creationId xmlns:a16="http://schemas.microsoft.com/office/drawing/2014/main" id="{BA5EF9B1-CF93-7108-9DE9-FECBC4A5A481}"/>
              </a:ext>
            </a:extLst>
          </p:cNvPr>
          <p:cNvPicPr>
            <a:picLocks noChangeAspect="1"/>
          </p:cNvPicPr>
          <p:nvPr/>
        </p:nvPicPr>
        <p:blipFill>
          <a:blip r:embed="rId119" cstate="screen">
            <a:extLst>
              <a:ext uri="{28A0092B-C50C-407E-A947-70E740481C1C}">
                <a14:useLocalDpi xmlns:a14="http://schemas.microsoft.com/office/drawing/2010/main"/>
              </a:ext>
            </a:extLst>
          </a:blip>
          <a:stretch>
            <a:fillRect/>
          </a:stretch>
        </p:blipFill>
        <p:spPr>
          <a:xfrm>
            <a:off x="2906179" y="1683989"/>
            <a:ext cx="1018502" cy="339501"/>
          </a:xfrm>
          <a:prstGeom prst="rect">
            <a:avLst/>
          </a:prstGeom>
        </p:spPr>
      </p:pic>
      <p:pic>
        <p:nvPicPr>
          <p:cNvPr id="524" name="Picture 523" descr="Logo&#10;&#10;Description automatically generated">
            <a:extLst>
              <a:ext uri="{FF2B5EF4-FFF2-40B4-BE49-F238E27FC236}">
                <a16:creationId xmlns:a16="http://schemas.microsoft.com/office/drawing/2014/main" id="{8F7BABD6-A470-491C-1D74-7DC39BC9F12E}"/>
              </a:ext>
            </a:extLst>
          </p:cNvPr>
          <p:cNvPicPr>
            <a:picLocks noChangeAspect="1"/>
          </p:cNvPicPr>
          <p:nvPr/>
        </p:nvPicPr>
        <p:blipFill rotWithShape="1">
          <a:blip r:embed="rId120" cstate="screen">
            <a:extLst>
              <a:ext uri="{28A0092B-C50C-407E-A947-70E740481C1C}">
                <a14:useLocalDpi xmlns:a14="http://schemas.microsoft.com/office/drawing/2010/main"/>
              </a:ext>
            </a:extLst>
          </a:blip>
          <a:srcRect/>
          <a:stretch/>
        </p:blipFill>
        <p:spPr>
          <a:xfrm>
            <a:off x="2934317" y="2118856"/>
            <a:ext cx="1012561" cy="218740"/>
          </a:xfrm>
          <a:prstGeom prst="rect">
            <a:avLst/>
          </a:prstGeom>
        </p:spPr>
      </p:pic>
      <p:pic>
        <p:nvPicPr>
          <p:cNvPr id="526" name="Picture 525" descr="Icon&#10;&#10;Description automatically generated with medium confidence">
            <a:extLst>
              <a:ext uri="{FF2B5EF4-FFF2-40B4-BE49-F238E27FC236}">
                <a16:creationId xmlns:a16="http://schemas.microsoft.com/office/drawing/2014/main" id="{69FD0D97-72EC-053C-2DB2-559228272DBF}"/>
              </a:ext>
            </a:extLst>
          </p:cNvPr>
          <p:cNvPicPr>
            <a:picLocks noChangeAspect="1"/>
          </p:cNvPicPr>
          <p:nvPr/>
        </p:nvPicPr>
        <p:blipFill>
          <a:blip r:embed="rId121" cstate="screen">
            <a:extLst>
              <a:ext uri="{28A0092B-C50C-407E-A947-70E740481C1C}">
                <a14:useLocalDpi xmlns:a14="http://schemas.microsoft.com/office/drawing/2010/main"/>
              </a:ext>
            </a:extLst>
          </a:blip>
          <a:stretch>
            <a:fillRect/>
          </a:stretch>
        </p:blipFill>
        <p:spPr>
          <a:xfrm>
            <a:off x="3063039" y="2405658"/>
            <a:ext cx="704782" cy="352393"/>
          </a:xfrm>
          <a:prstGeom prst="rect">
            <a:avLst/>
          </a:prstGeom>
        </p:spPr>
      </p:pic>
      <p:pic>
        <p:nvPicPr>
          <p:cNvPr id="528" name="Picture 527" descr="A picture containing text, clipart&#10;&#10;Description automatically generated">
            <a:extLst>
              <a:ext uri="{FF2B5EF4-FFF2-40B4-BE49-F238E27FC236}">
                <a16:creationId xmlns:a16="http://schemas.microsoft.com/office/drawing/2014/main" id="{C49C87A4-C883-C080-67A6-B54FBCC69164}"/>
              </a:ext>
            </a:extLst>
          </p:cNvPr>
          <p:cNvPicPr>
            <a:picLocks noChangeAspect="1"/>
          </p:cNvPicPr>
          <p:nvPr/>
        </p:nvPicPr>
        <p:blipFill>
          <a:blip r:embed="rId122" cstate="screen">
            <a:extLst>
              <a:ext uri="{28A0092B-C50C-407E-A947-70E740481C1C}">
                <a14:useLocalDpi xmlns:a14="http://schemas.microsoft.com/office/drawing/2010/main"/>
              </a:ext>
            </a:extLst>
          </a:blip>
          <a:stretch>
            <a:fillRect/>
          </a:stretch>
        </p:blipFill>
        <p:spPr>
          <a:xfrm>
            <a:off x="4225582" y="2879558"/>
            <a:ext cx="606040" cy="184842"/>
          </a:xfrm>
          <a:prstGeom prst="rect">
            <a:avLst/>
          </a:prstGeom>
        </p:spPr>
      </p:pic>
      <p:pic>
        <p:nvPicPr>
          <p:cNvPr id="530" name="Picture 529" descr="Logo&#10;&#10;Description automatically generated">
            <a:extLst>
              <a:ext uri="{FF2B5EF4-FFF2-40B4-BE49-F238E27FC236}">
                <a16:creationId xmlns:a16="http://schemas.microsoft.com/office/drawing/2014/main" id="{985626B9-5E22-1BC1-4321-69E15608CEE5}"/>
              </a:ext>
            </a:extLst>
          </p:cNvPr>
          <p:cNvPicPr>
            <a:picLocks noChangeAspect="1"/>
          </p:cNvPicPr>
          <p:nvPr/>
        </p:nvPicPr>
        <p:blipFill>
          <a:blip r:embed="rId123" cstate="screen">
            <a:extLst>
              <a:ext uri="{28A0092B-C50C-407E-A947-70E740481C1C}">
                <a14:useLocalDpi xmlns:a14="http://schemas.microsoft.com/office/drawing/2010/main"/>
              </a:ext>
            </a:extLst>
          </a:blip>
          <a:stretch>
            <a:fillRect/>
          </a:stretch>
        </p:blipFill>
        <p:spPr>
          <a:xfrm>
            <a:off x="4162629" y="3232766"/>
            <a:ext cx="731946" cy="243667"/>
          </a:xfrm>
          <a:prstGeom prst="rect">
            <a:avLst/>
          </a:prstGeom>
        </p:spPr>
      </p:pic>
      <p:pic>
        <p:nvPicPr>
          <p:cNvPr id="532" name="Picture 531" descr="Icon&#10;&#10;Description automatically generated with medium confidence">
            <a:extLst>
              <a:ext uri="{FF2B5EF4-FFF2-40B4-BE49-F238E27FC236}">
                <a16:creationId xmlns:a16="http://schemas.microsoft.com/office/drawing/2014/main" id="{E56E5AB1-5F18-1EF3-DBAF-4B9397CBBA33}"/>
              </a:ext>
            </a:extLst>
          </p:cNvPr>
          <p:cNvPicPr>
            <a:picLocks noChangeAspect="1"/>
          </p:cNvPicPr>
          <p:nvPr/>
        </p:nvPicPr>
        <p:blipFill>
          <a:blip r:embed="rId124" cstate="screen">
            <a:extLst>
              <a:ext uri="{28A0092B-C50C-407E-A947-70E740481C1C}">
                <a14:useLocalDpi xmlns:a14="http://schemas.microsoft.com/office/drawing/2010/main"/>
              </a:ext>
            </a:extLst>
          </a:blip>
          <a:stretch>
            <a:fillRect/>
          </a:stretch>
        </p:blipFill>
        <p:spPr>
          <a:xfrm>
            <a:off x="4080946" y="3584892"/>
            <a:ext cx="895312" cy="137982"/>
          </a:xfrm>
          <a:prstGeom prst="rect">
            <a:avLst/>
          </a:prstGeom>
        </p:spPr>
      </p:pic>
      <p:pic>
        <p:nvPicPr>
          <p:cNvPr id="533" name="Picture 532" descr="Logo&#10;&#10;Description automatically generated with medium confidence">
            <a:extLst>
              <a:ext uri="{FF2B5EF4-FFF2-40B4-BE49-F238E27FC236}">
                <a16:creationId xmlns:a16="http://schemas.microsoft.com/office/drawing/2014/main" id="{8D24C3D7-6517-1A49-2A40-A0B4505C7E95}"/>
              </a:ext>
            </a:extLst>
          </p:cNvPr>
          <p:cNvPicPr>
            <a:picLocks noChangeAspect="1"/>
          </p:cNvPicPr>
          <p:nvPr/>
        </p:nvPicPr>
        <p:blipFill rotWithShape="1">
          <a:blip r:embed="rId125" cstate="screen">
            <a:extLst>
              <a:ext uri="{28A0092B-C50C-407E-A947-70E740481C1C}">
                <a14:useLocalDpi xmlns:a14="http://schemas.microsoft.com/office/drawing/2010/main"/>
              </a:ext>
            </a:extLst>
          </a:blip>
          <a:srcRect/>
          <a:stretch/>
        </p:blipFill>
        <p:spPr>
          <a:xfrm>
            <a:off x="4077777" y="3917321"/>
            <a:ext cx="901651" cy="199528"/>
          </a:xfrm>
          <a:prstGeom prst="rect">
            <a:avLst/>
          </a:prstGeom>
        </p:spPr>
      </p:pic>
      <p:pic>
        <p:nvPicPr>
          <p:cNvPr id="534" name="Picture 2" descr="First Look: Pigment | BPM Partners">
            <a:extLst>
              <a:ext uri="{FF2B5EF4-FFF2-40B4-BE49-F238E27FC236}">
                <a16:creationId xmlns:a16="http://schemas.microsoft.com/office/drawing/2014/main" id="{EE378037-357E-DBB7-B041-333FDD97066D}"/>
              </a:ext>
            </a:extLst>
          </p:cNvPr>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4094565" y="4223720"/>
            <a:ext cx="868075" cy="282063"/>
          </a:xfrm>
          <a:prstGeom prst="rect">
            <a:avLst/>
          </a:prstGeom>
          <a:noFill/>
          <a:extLst>
            <a:ext uri="{909E8E84-426E-40DD-AFC4-6F175D3DCCD1}">
              <a14:hiddenFill xmlns:a14="http://schemas.microsoft.com/office/drawing/2010/main">
                <a:solidFill>
                  <a:srgbClr val="FFFFFF"/>
                </a:solidFill>
              </a14:hiddenFill>
            </a:ext>
          </a:extLst>
        </p:spPr>
      </p:pic>
      <p:pic>
        <p:nvPicPr>
          <p:cNvPr id="536" name="Picture 2" descr="DexCare - Health Evolution">
            <a:extLst>
              <a:ext uri="{FF2B5EF4-FFF2-40B4-BE49-F238E27FC236}">
                <a16:creationId xmlns:a16="http://schemas.microsoft.com/office/drawing/2014/main" id="{7F653B8A-E33E-B190-E577-A888718FDCAB}"/>
              </a:ext>
            </a:extLst>
          </p:cNvPr>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5247864" y="2490806"/>
            <a:ext cx="679035" cy="16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34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A73CE1-C727-EBAF-6AB1-C9D9E816E393}"/>
              </a:ext>
            </a:extLst>
          </p:cNvPr>
          <p:cNvSpPr txBox="1"/>
          <p:nvPr/>
        </p:nvSpPr>
        <p:spPr>
          <a:xfrm>
            <a:off x="365761" y="365760"/>
            <a:ext cx="9277003" cy="646331"/>
          </a:xfrm>
          <a:prstGeom prst="rect">
            <a:avLst/>
          </a:prstGeom>
          <a:noFill/>
        </p:spPr>
        <p:txBody>
          <a:bodyPr wrap="square" rtlCol="0">
            <a:spAutoFit/>
          </a:bodyPr>
          <a:lstStyle/>
          <a:p>
            <a:r>
              <a:rPr lang="en-US" sz="3600" b="1" dirty="0">
                <a:latin typeface="ICONIQ Quadraat" panose="02000000000000000000" pitchFamily="2" charset="0"/>
                <a:ea typeface="ICONIQ Quadraat" panose="02000000000000000000" pitchFamily="2" charset="0"/>
              </a:rPr>
              <a:t>How to Use this Template</a:t>
            </a:r>
          </a:p>
        </p:txBody>
      </p:sp>
      <p:sp>
        <p:nvSpPr>
          <p:cNvPr id="2" name="TextBox 1">
            <a:extLst>
              <a:ext uri="{FF2B5EF4-FFF2-40B4-BE49-F238E27FC236}">
                <a16:creationId xmlns:a16="http://schemas.microsoft.com/office/drawing/2014/main" id="{E910D4A9-0746-D293-65BA-362334124D49}"/>
              </a:ext>
            </a:extLst>
          </p:cNvPr>
          <p:cNvSpPr txBox="1"/>
          <p:nvPr/>
        </p:nvSpPr>
        <p:spPr>
          <a:xfrm>
            <a:off x="365761" y="1192887"/>
            <a:ext cx="10719006" cy="3693319"/>
          </a:xfrm>
          <a:prstGeom prst="rect">
            <a:avLst/>
          </a:prstGeom>
          <a:noFill/>
        </p:spPr>
        <p:txBody>
          <a:bodyPr wrap="square" rtlCol="0">
            <a:spAutoFit/>
          </a:bodyPr>
          <a:lstStyle/>
          <a:p>
            <a:r>
              <a:rPr lang="en-US" dirty="0">
                <a:latin typeface="ICONIQ Quadraat" panose="02000000000000000000" pitchFamily="2" charset="0"/>
                <a:ea typeface="ICONIQ Quadraat" panose="02000000000000000000" pitchFamily="2" charset="0"/>
              </a:rPr>
              <a:t>Every year, we analyze the quarterly performance of ICONIQ Growth’s portfolio and top-performing public companies to understand the data behind scaling B2B SaaS companies. We are excited to now have over a decade’s worth of SaaS data for companies from $1M ARR to IPO and beyond.  Explore the key insights in our 2023 research </a:t>
            </a:r>
            <a:r>
              <a:rPr lang="en-US" dirty="0">
                <a:latin typeface="ICONIQ Quadraat" panose="02000000000000000000" pitchFamily="2" charset="0"/>
                <a:ea typeface="ICONIQ Quadraat" panose="02000000000000000000" pitchFamily="2" charset="0"/>
                <a:hlinkClick r:id="rId3"/>
              </a:rPr>
              <a:t>here</a:t>
            </a:r>
            <a:r>
              <a:rPr lang="en-US" dirty="0">
                <a:latin typeface="ICONIQ Quadraat" panose="02000000000000000000" pitchFamily="2" charset="0"/>
                <a:ea typeface="ICONIQ Quadraat" panose="02000000000000000000" pitchFamily="2" charset="0"/>
              </a:rPr>
              <a:t>.</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Feel free to leverage these companion slides for your next internal planning session, board meeting, all hands, pitch deck, or any other forum to understand how your company stacks up against other SaaS businesses.</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The benchmarks shown are based on quarterly financial and operating benchmarks for leading private and public SaaS companies aggregated over the past 10 years. For more granularity on where you stand, please use the slide that matches your ARR scale in the following pages and make it your own by adding your logo and metrics.</a:t>
            </a:r>
          </a:p>
          <a:p>
            <a:endParaRPr lang="en-US" dirty="0">
              <a:latin typeface="ICONIQ Quadraat" panose="02000000000000000000" pitchFamily="2" charset="0"/>
              <a:ea typeface="ICONIQ Quadraat" panose="02000000000000000000" pitchFamily="2" charset="0"/>
            </a:endParaRPr>
          </a:p>
          <a:p>
            <a:r>
              <a:rPr lang="en-US" dirty="0">
                <a:latin typeface="ICONIQ Quadraat" panose="02000000000000000000" pitchFamily="2" charset="0"/>
                <a:ea typeface="ICONIQ Quadraat" panose="02000000000000000000" pitchFamily="2" charset="0"/>
              </a:rPr>
              <a:t>For definitions of each metric, please reference </a:t>
            </a:r>
            <a:r>
              <a:rPr lang="en-US" dirty="0">
                <a:latin typeface="ICONIQ Quadraat" panose="02000000000000000000" pitchFamily="2" charset="0"/>
                <a:ea typeface="ICONIQ Quadraat" panose="02000000000000000000" pitchFamily="2" charset="0"/>
                <a:hlinkClick r:id="rId4"/>
              </a:rPr>
              <a:t>our SaaS glossary</a:t>
            </a:r>
            <a:r>
              <a:rPr lang="en-US" dirty="0">
                <a:latin typeface="ICONIQ Quadraat" panose="02000000000000000000" pitchFamily="2" charset="0"/>
                <a:ea typeface="ICONIQ Quadraat" panose="02000000000000000000" pitchFamily="2" charset="0"/>
              </a:rPr>
              <a:t>. </a:t>
            </a:r>
          </a:p>
        </p:txBody>
      </p:sp>
      <p:sp>
        <p:nvSpPr>
          <p:cNvPr id="4" name="TextBox 3">
            <a:extLst>
              <a:ext uri="{FF2B5EF4-FFF2-40B4-BE49-F238E27FC236}">
                <a16:creationId xmlns:a16="http://schemas.microsoft.com/office/drawing/2014/main" id="{E07026E4-2BA3-C7E2-A058-62404C49FF0F}"/>
              </a:ext>
            </a:extLst>
          </p:cNvPr>
          <p:cNvSpPr txBox="1"/>
          <p:nvPr/>
        </p:nvSpPr>
        <p:spPr>
          <a:xfrm>
            <a:off x="3539115" y="5067002"/>
            <a:ext cx="5113770" cy="1169551"/>
          </a:xfrm>
          <a:prstGeom prst="rect">
            <a:avLst/>
          </a:prstGeom>
          <a:solidFill>
            <a:srgbClr val="FFFFFF">
              <a:alpha val="80000"/>
            </a:srgbClr>
          </a:solidFill>
          <a:ln w="6350">
            <a:solidFill>
              <a:schemeClr val="tx1">
                <a:lumMod val="50000"/>
                <a:lumOff val="50000"/>
              </a:schemeClr>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sng" strike="noStrike" kern="1200" cap="none" spc="0" normalizeH="0" baseline="0" noProof="0" dirty="0">
                <a:ln>
                  <a:noFill/>
                </a:ln>
                <a:solidFill>
                  <a:schemeClr val="tx1">
                    <a:lumMod val="75000"/>
                    <a:lumOff val="2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The ICONIQ SaaS Glossary</a:t>
            </a:r>
            <a:endParaRPr kumimoji="0" lang="en-US" sz="2000" u="sng" strike="noStrike" kern="1200" cap="none" spc="0" normalizeH="0" baseline="0" noProof="0" dirty="0">
              <a:ln>
                <a:noFill/>
              </a:ln>
              <a:solidFill>
                <a:schemeClr val="tx1">
                  <a:lumMod val="75000"/>
                  <a:lumOff val="2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rPr>
              <a:t>See our SaaS Glossary for a complete guide to the metrics included in this template, including formulas and key considerations. Other topics include: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tx1">
                  <a:lumMod val="65000"/>
                  <a:lumOff val="35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p:txBody>
      </p:sp>
      <p:pic>
        <p:nvPicPr>
          <p:cNvPr id="5" name="Graphic 4" descr="Cursor with solid fill">
            <a:extLst>
              <a:ext uri="{FF2B5EF4-FFF2-40B4-BE49-F238E27FC236}">
                <a16:creationId xmlns:a16="http://schemas.microsoft.com/office/drawing/2014/main" id="{0234A68B-29E4-6AC5-4EC3-64CBCEC45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333734" y="5126253"/>
            <a:ext cx="410759" cy="410759"/>
          </a:xfrm>
          <a:prstGeom prst="rect">
            <a:avLst/>
          </a:prstGeom>
        </p:spPr>
      </p:pic>
      <p:sp>
        <p:nvSpPr>
          <p:cNvPr id="6" name="TextBox 5">
            <a:extLst>
              <a:ext uri="{FF2B5EF4-FFF2-40B4-BE49-F238E27FC236}">
                <a16:creationId xmlns:a16="http://schemas.microsoft.com/office/drawing/2014/main" id="{32DF660B-3923-98A1-7BC6-A6C723786882}"/>
              </a:ext>
            </a:extLst>
          </p:cNvPr>
          <p:cNvSpPr txBox="1"/>
          <p:nvPr/>
        </p:nvSpPr>
        <p:spPr>
          <a:xfrm>
            <a:off x="3664013"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Cost classification</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Revenue recognition</a:t>
            </a:r>
            <a:endParaRPr lang="en-US" sz="1100" b="1" dirty="0"/>
          </a:p>
        </p:txBody>
      </p:sp>
      <p:sp>
        <p:nvSpPr>
          <p:cNvPr id="7" name="TextBox 6">
            <a:extLst>
              <a:ext uri="{FF2B5EF4-FFF2-40B4-BE49-F238E27FC236}">
                <a16:creationId xmlns:a16="http://schemas.microsoft.com/office/drawing/2014/main" id="{D3A9C7FE-8889-06B2-52A5-3453F4656CAC}"/>
              </a:ext>
            </a:extLst>
          </p:cNvPr>
          <p:cNvSpPr txBox="1"/>
          <p:nvPr/>
        </p:nvSpPr>
        <p:spPr>
          <a:xfrm>
            <a:off x="5392607"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Cohort analysis</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Unit economics</a:t>
            </a:r>
            <a:endParaRPr lang="en-US" sz="1100" b="1" dirty="0"/>
          </a:p>
        </p:txBody>
      </p:sp>
      <p:sp>
        <p:nvSpPr>
          <p:cNvPr id="8" name="TextBox 7">
            <a:extLst>
              <a:ext uri="{FF2B5EF4-FFF2-40B4-BE49-F238E27FC236}">
                <a16:creationId xmlns:a16="http://schemas.microsoft.com/office/drawing/2014/main" id="{17ECE06A-199C-3D3B-79E0-496442C5DAFC}"/>
              </a:ext>
            </a:extLst>
          </p:cNvPr>
          <p:cNvSpPr txBox="1"/>
          <p:nvPr/>
        </p:nvSpPr>
        <p:spPr>
          <a:xfrm>
            <a:off x="7040041" y="5748070"/>
            <a:ext cx="1896844" cy="430887"/>
          </a:xfrm>
          <a:prstGeom prst="rect">
            <a:avLst/>
          </a:prstGeom>
          <a:noFill/>
        </p:spPr>
        <p:txBody>
          <a:bodyPr wrap="square">
            <a:spAutoFit/>
          </a:bodyPr>
          <a:lstStyle/>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ARR funnel template</a:t>
            </a:r>
          </a:p>
          <a:p>
            <a:pPr marL="171450" indent="-171450">
              <a:buFont typeface="Wingdings" panose="05000000000000000000" pitchFamily="2" charset="2"/>
              <a:buChar char="ü"/>
            </a:pPr>
            <a:r>
              <a:rPr lang="en-US" sz="1100" b="1" dirty="0">
                <a:solidFill>
                  <a:schemeClr val="tx1">
                    <a:lumMod val="65000"/>
                    <a:lumOff val="35000"/>
                  </a:schemeClr>
                </a:solidFill>
                <a:latin typeface="ICONIQ Quadraat" panose="02000000000000000000" pitchFamily="2" charset="0"/>
                <a:ea typeface="ICONIQ Quadraat" panose="02000000000000000000" pitchFamily="2" charset="0"/>
                <a:cs typeface="Arial" panose="020B0604020202020204" pitchFamily="34" charset="0"/>
              </a:rPr>
              <a:t>Efficiency metrics</a:t>
            </a:r>
            <a:endParaRPr lang="en-US" sz="1100" b="1" dirty="0"/>
          </a:p>
        </p:txBody>
      </p:sp>
      <p:cxnSp>
        <p:nvCxnSpPr>
          <p:cNvPr id="10" name="Straight Connector 9">
            <a:extLst>
              <a:ext uri="{FF2B5EF4-FFF2-40B4-BE49-F238E27FC236}">
                <a16:creationId xmlns:a16="http://schemas.microsoft.com/office/drawing/2014/main" id="{AFA03460-4688-D81B-F816-9DFC42AAC5EA}"/>
              </a:ext>
            </a:extLst>
          </p:cNvPr>
          <p:cNvCxnSpPr>
            <a:cxnSpLocks/>
          </p:cNvCxnSpPr>
          <p:nvPr/>
        </p:nvCxnSpPr>
        <p:spPr>
          <a:xfrm flipH="1">
            <a:off x="454553" y="1006925"/>
            <a:ext cx="4801692" cy="0"/>
          </a:xfrm>
          <a:prstGeom prst="line">
            <a:avLst/>
          </a:prstGeom>
          <a:ln w="19050">
            <a:solidFill>
              <a:srgbClr val="71C68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9644535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FDB3974-7AB2-4481-AEB3-BA8B563596A5}"/>
              </a:ext>
            </a:extLst>
          </p:cNvPr>
          <p:cNvSpPr/>
          <p:nvPr/>
        </p:nvSpPr>
        <p:spPr>
          <a:xfrm>
            <a:off x="476840" y="5126325"/>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2C2811B7-2A86-4B46-B9C5-AA15210608F1}"/>
              </a:ext>
            </a:extLst>
          </p:cNvPr>
          <p:cNvSpPr/>
          <p:nvPr/>
        </p:nvSpPr>
        <p:spPr>
          <a:xfrm>
            <a:off x="476840" y="2590439"/>
            <a:ext cx="11253203"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CEEEEFF-23EB-44C4-B2AB-6A98B2010972}"/>
              </a:ext>
            </a:extLst>
          </p:cNvPr>
          <p:cNvSpPr/>
          <p:nvPr/>
        </p:nvSpPr>
        <p:spPr>
          <a:xfrm>
            <a:off x="476840" y="4281171"/>
            <a:ext cx="11253204"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B8AE3B4D-EA39-450B-9462-86E38F60C961}"/>
              </a:ext>
            </a:extLst>
          </p:cNvPr>
          <p:cNvSpPr/>
          <p:nvPr/>
        </p:nvSpPr>
        <p:spPr>
          <a:xfrm>
            <a:off x="476840" y="1745073"/>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4199A6D-DDD9-4AA7-8FB6-0B1CEF0EFCD5}"/>
              </a:ext>
            </a:extLst>
          </p:cNvPr>
          <p:cNvSpPr/>
          <p:nvPr/>
        </p:nvSpPr>
        <p:spPr>
          <a:xfrm>
            <a:off x="476840" y="3435805"/>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765524F-02FD-4315-B9DD-ED724CB77A5C}"/>
              </a:ext>
            </a:extLst>
          </p:cNvPr>
          <p:cNvSpPr/>
          <p:nvPr/>
        </p:nvSpPr>
        <p:spPr>
          <a:xfrm>
            <a:off x="2792897" y="1745073"/>
            <a:ext cx="6843460"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report on the data behind scaling a B2B SaaS business: we answer key questions on how these companies scale quickly and efficiently and explore what we believe to be early indicators of long-term success</a:t>
            </a: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quarterly financial and operating data from the ICONIQ Growth B2B SaaS portfolio</a:t>
            </a:r>
          </a:p>
        </p:txBody>
      </p:sp>
      <p:sp>
        <p:nvSpPr>
          <p:cNvPr id="33" name="Rectangle 32">
            <a:extLst>
              <a:ext uri="{FF2B5EF4-FFF2-40B4-BE49-F238E27FC236}">
                <a16:creationId xmlns:a16="http://schemas.microsoft.com/office/drawing/2014/main" id="{9291A7BC-9DC3-487E-A565-863D3D73AF6D}"/>
              </a:ext>
            </a:extLst>
          </p:cNvPr>
          <p:cNvSpPr/>
          <p:nvPr/>
        </p:nvSpPr>
        <p:spPr>
          <a:xfrm>
            <a:off x="2792897" y="3435805"/>
            <a:ext cx="684345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Real-time insights into performance and attainment across top- and bottom-line forecasts, how key performance metrics have been impacted by the current market environment, and how companies are adjusting plan and strategy in response</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a:t>
            </a: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 </a:t>
            </a: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quarterly attainment and budget data from and proprietary surveys of the ICONIQ Growth portfolio </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34" name="Rectangle 33">
            <a:extLst>
              <a:ext uri="{FF2B5EF4-FFF2-40B4-BE49-F238E27FC236}">
                <a16:creationId xmlns:a16="http://schemas.microsoft.com/office/drawing/2014/main" id="{B1A590A1-B816-48D9-AFF6-FF7E5CAFA493}"/>
              </a:ext>
            </a:extLst>
          </p:cNvPr>
          <p:cNvSpPr/>
          <p:nvPr/>
        </p:nvSpPr>
        <p:spPr>
          <a:xfrm>
            <a:off x="412188" y="2653055"/>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3F45D0-A56B-4446-A8D8-8F109BCD9612}"/>
              </a:ext>
            </a:extLst>
          </p:cNvPr>
          <p:cNvSpPr/>
          <p:nvPr/>
        </p:nvSpPr>
        <p:spPr>
          <a:xfrm>
            <a:off x="2792897" y="2590439"/>
            <a:ext cx="6843459"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software, consumer, and healthcare IT IPO reports answer key questions across several major topics related to successfully planning for an executing an IPO</a:t>
            </a: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Public filings for IPOs from 2013 to now</a:t>
            </a:r>
          </a:p>
        </p:txBody>
      </p:sp>
      <p:sp>
        <p:nvSpPr>
          <p:cNvPr id="47" name="TextBox 46">
            <a:extLst>
              <a:ext uri="{FF2B5EF4-FFF2-40B4-BE49-F238E27FC236}">
                <a16:creationId xmlns:a16="http://schemas.microsoft.com/office/drawing/2014/main" id="{5CF804F7-E148-4DA4-8550-D8BF29163454}"/>
              </a:ext>
            </a:extLst>
          </p:cNvPr>
          <p:cNvSpPr txBox="1"/>
          <p:nvPr/>
        </p:nvSpPr>
        <p:spPr>
          <a:xfrm>
            <a:off x="328702" y="360385"/>
            <a:ext cx="10421446" cy="1077218"/>
          </a:xfrm>
          <a:prstGeom prst="rect">
            <a:avLst/>
          </a:prstGeom>
          <a:noFill/>
        </p:spPr>
        <p:txBody>
          <a:bodyPr wrap="square">
            <a:spAutoFit/>
          </a:bodyPr>
          <a:lstStyle/>
          <a:p>
            <a:r>
              <a:rPr lang="en-US" sz="3200" dirty="0">
                <a:latin typeface="ICONIQ Quadraat" panose="02000000000000000000" pitchFamily="2" charset="0"/>
                <a:ea typeface="ICONIQ Quadraat" panose="02000000000000000000" pitchFamily="2" charset="0"/>
                <a:cs typeface="Arial" panose="020B0604020202020204" pitchFamily="34" charset="0"/>
              </a:rPr>
              <a:t>Other research from </a:t>
            </a:r>
          </a:p>
          <a:p>
            <a:r>
              <a:rPr lang="en-US" sz="3200" b="1" dirty="0">
                <a:latin typeface="ICONIQ Quadraat" panose="02000000000000000000" pitchFamily="2" charset="0"/>
                <a:ea typeface="ICONIQ Quadraat" panose="02000000000000000000" pitchFamily="2" charset="0"/>
                <a:cs typeface="Arial" panose="020B0604020202020204" pitchFamily="34" charset="0"/>
              </a:rPr>
              <a:t>ICONIQ Growth</a:t>
            </a:r>
          </a:p>
        </p:txBody>
      </p:sp>
      <p:sp>
        <p:nvSpPr>
          <p:cNvPr id="24" name="Rectangle 23">
            <a:extLst>
              <a:ext uri="{FF2B5EF4-FFF2-40B4-BE49-F238E27FC236}">
                <a16:creationId xmlns:a16="http://schemas.microsoft.com/office/drawing/2014/main" id="{E5C20FD6-9C07-4045-BE0C-67814B5C79A4}"/>
              </a:ext>
            </a:extLst>
          </p:cNvPr>
          <p:cNvSpPr/>
          <p:nvPr/>
        </p:nvSpPr>
        <p:spPr>
          <a:xfrm>
            <a:off x="487574" y="1192733"/>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DA62BD79-635B-413D-9D7B-12C1B60664DF}"/>
              </a:ext>
            </a:extLst>
          </p:cNvPr>
          <p:cNvSpPr/>
          <p:nvPr/>
        </p:nvSpPr>
        <p:spPr>
          <a:xfrm>
            <a:off x="2792201" y="4281065"/>
            <a:ext cx="6829383"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Our annual report in collaboration with the ICONIQ Growth Technical Advisory Board on the data behind high-functioning engineering organizations</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survey of ICONIQ Growth portfolio and broader network</a:t>
            </a:r>
          </a:p>
        </p:txBody>
      </p:sp>
      <p:sp>
        <p:nvSpPr>
          <p:cNvPr id="40" name="Rectangle 39">
            <a:extLst>
              <a:ext uri="{FF2B5EF4-FFF2-40B4-BE49-F238E27FC236}">
                <a16:creationId xmlns:a16="http://schemas.microsoft.com/office/drawing/2014/main" id="{EBAC8ED1-797A-4496-8F56-4B81CAE1AB3B}"/>
              </a:ext>
            </a:extLst>
          </p:cNvPr>
          <p:cNvSpPr/>
          <p:nvPr/>
        </p:nvSpPr>
        <p:spPr>
          <a:xfrm>
            <a:off x="2792897" y="5115851"/>
            <a:ext cx="684345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This report details the top tools powering modern-day software organizations across product development, data and security, go-to-market, and internal operations (in collaboration with G2)</a:t>
            </a: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survey of ICONIQ Growth portfolio engineering leaders and proprietary G2 review data </a:t>
            </a:r>
          </a:p>
        </p:txBody>
      </p:sp>
      <p:cxnSp>
        <p:nvCxnSpPr>
          <p:cNvPr id="5" name="Straight Connector 4">
            <a:extLst>
              <a:ext uri="{FF2B5EF4-FFF2-40B4-BE49-F238E27FC236}">
                <a16:creationId xmlns:a16="http://schemas.microsoft.com/office/drawing/2014/main" id="{D212F41D-8F6B-C801-F145-0283C184EE19}"/>
              </a:ext>
            </a:extLst>
          </p:cNvPr>
          <p:cNvCxnSpPr>
            <a:cxnSpLocks/>
          </p:cNvCxnSpPr>
          <p:nvPr/>
        </p:nvCxnSpPr>
        <p:spPr>
          <a:xfrm flipV="1">
            <a:off x="4173995" y="497719"/>
            <a:ext cx="0" cy="811888"/>
          </a:xfrm>
          <a:prstGeom prst="line">
            <a:avLst/>
          </a:prstGeom>
          <a:ln w="19050">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16" name="Content Placeholder 2">
            <a:extLst>
              <a:ext uri="{FF2B5EF4-FFF2-40B4-BE49-F238E27FC236}">
                <a16:creationId xmlns:a16="http://schemas.microsoft.com/office/drawing/2014/main" id="{EE3ACB10-6574-D0D9-7912-EB1C4EDE449B}"/>
              </a:ext>
            </a:extLst>
          </p:cNvPr>
          <p:cNvSpPr txBox="1">
            <a:spLocks/>
          </p:cNvSpPr>
          <p:nvPr/>
        </p:nvSpPr>
        <p:spPr>
          <a:xfrm>
            <a:off x="4412440" y="364288"/>
            <a:ext cx="7132271" cy="106941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ICONIQ Quadraat" panose="02000000000000000000" pitchFamily="2" charset="0"/>
                <a:ea typeface="ICONIQ Quadraat" panose="02000000000000000000" pitchFamily="2" charset="0"/>
              </a:rPr>
              <a:t>The ICONIQ Growth analytics mission is to empower our portfolio and network with </a:t>
            </a:r>
            <a:r>
              <a:rPr lang="en-US" sz="2000" b="1" dirty="0">
                <a:solidFill>
                  <a:schemeClr val="accent2">
                    <a:lumMod val="50000"/>
                  </a:schemeClr>
                </a:solidFill>
                <a:latin typeface="ICONIQ Quadraat" panose="02000000000000000000" pitchFamily="2" charset="0"/>
                <a:ea typeface="ICONIQ Quadraat" panose="02000000000000000000" pitchFamily="2" charset="0"/>
              </a:rPr>
              <a:t>proprietary insights that inform business operations and strategy</a:t>
            </a:r>
            <a:r>
              <a:rPr lang="en-US" sz="2000" b="1" dirty="0">
                <a:latin typeface="ICONIQ Quadraat" panose="02000000000000000000" pitchFamily="2" charset="0"/>
                <a:ea typeface="ICONIQ Quadraat" panose="02000000000000000000" pitchFamily="2" charset="0"/>
              </a:rPr>
              <a:t>. </a:t>
            </a:r>
          </a:p>
        </p:txBody>
      </p:sp>
      <p:sp>
        <p:nvSpPr>
          <p:cNvPr id="12" name="TextBox 11">
            <a:extLst>
              <a:ext uri="{FF2B5EF4-FFF2-40B4-BE49-F238E27FC236}">
                <a16:creationId xmlns:a16="http://schemas.microsoft.com/office/drawing/2014/main" id="{EFACC8EF-C8A6-D60E-44C9-9C2868A1DD38}"/>
              </a:ext>
            </a:extLst>
          </p:cNvPr>
          <p:cNvSpPr txBox="1"/>
          <p:nvPr/>
        </p:nvSpPr>
        <p:spPr>
          <a:xfrm>
            <a:off x="579968" y="5273084"/>
            <a:ext cx="1450413"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The Essential Tech Stack</a:t>
            </a:r>
          </a:p>
        </p:txBody>
      </p:sp>
      <p:sp>
        <p:nvSpPr>
          <p:cNvPr id="13" name="TextBox 12">
            <a:extLst>
              <a:ext uri="{FF2B5EF4-FFF2-40B4-BE49-F238E27FC236}">
                <a16:creationId xmlns:a16="http://schemas.microsoft.com/office/drawing/2014/main" id="{93316AF8-64C3-9845-D1BF-DD5514A68B96}"/>
              </a:ext>
            </a:extLst>
          </p:cNvPr>
          <p:cNvSpPr txBox="1"/>
          <p:nvPr/>
        </p:nvSpPr>
        <p:spPr>
          <a:xfrm>
            <a:off x="579967" y="3582603"/>
            <a:ext cx="1875167"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Navigating a Turbulent Environment</a:t>
            </a:r>
          </a:p>
        </p:txBody>
      </p:sp>
      <p:sp>
        <p:nvSpPr>
          <p:cNvPr id="14" name="TextBox 13">
            <a:extLst>
              <a:ext uri="{FF2B5EF4-FFF2-40B4-BE49-F238E27FC236}">
                <a16:creationId xmlns:a16="http://schemas.microsoft.com/office/drawing/2014/main" id="{7E34DD7A-3DAD-1715-7CD8-39DA834EEA5D}"/>
              </a:ext>
            </a:extLst>
          </p:cNvPr>
          <p:cNvSpPr txBox="1"/>
          <p:nvPr/>
        </p:nvSpPr>
        <p:spPr>
          <a:xfrm>
            <a:off x="579968" y="2725170"/>
            <a:ext cx="1755729"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IPO Preparedness &amp; Performance</a:t>
            </a:r>
          </a:p>
        </p:txBody>
      </p:sp>
      <p:sp>
        <p:nvSpPr>
          <p:cNvPr id="15" name="TextBox 14">
            <a:extLst>
              <a:ext uri="{FF2B5EF4-FFF2-40B4-BE49-F238E27FC236}">
                <a16:creationId xmlns:a16="http://schemas.microsoft.com/office/drawing/2014/main" id="{95722F97-96C3-E21F-8354-C0B503A4DDAD}"/>
              </a:ext>
            </a:extLst>
          </p:cNvPr>
          <p:cNvSpPr txBox="1"/>
          <p:nvPr/>
        </p:nvSpPr>
        <p:spPr>
          <a:xfrm>
            <a:off x="579969" y="1894672"/>
            <a:ext cx="1875166"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SaaS Topline Growth &amp; Operational Efficiency</a:t>
            </a:r>
          </a:p>
        </p:txBody>
      </p:sp>
      <p:sp>
        <p:nvSpPr>
          <p:cNvPr id="17" name="TextBox 16">
            <a:extLst>
              <a:ext uri="{FF2B5EF4-FFF2-40B4-BE49-F238E27FC236}">
                <a16:creationId xmlns:a16="http://schemas.microsoft.com/office/drawing/2014/main" id="{AAD6613E-EDDC-81C3-9A33-2DD268BD0227}"/>
              </a:ext>
            </a:extLst>
          </p:cNvPr>
          <p:cNvSpPr txBox="1"/>
          <p:nvPr/>
        </p:nvSpPr>
        <p:spPr>
          <a:xfrm>
            <a:off x="579969" y="4423230"/>
            <a:ext cx="1518724" cy="523220"/>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Engineering Efficiency</a:t>
            </a:r>
          </a:p>
        </p:txBody>
      </p:sp>
      <p:grpSp>
        <p:nvGrpSpPr>
          <p:cNvPr id="18" name="Group 17">
            <a:extLst>
              <a:ext uri="{FF2B5EF4-FFF2-40B4-BE49-F238E27FC236}">
                <a16:creationId xmlns:a16="http://schemas.microsoft.com/office/drawing/2014/main" id="{F67B3376-A95C-E876-126E-DEABEE62C531}"/>
              </a:ext>
            </a:extLst>
          </p:cNvPr>
          <p:cNvGrpSpPr/>
          <p:nvPr/>
        </p:nvGrpSpPr>
        <p:grpSpPr>
          <a:xfrm>
            <a:off x="10040828" y="1818383"/>
            <a:ext cx="1445726" cy="677084"/>
            <a:chOff x="21713861" y="1745816"/>
            <a:chExt cx="2436373" cy="1141039"/>
          </a:xfrm>
        </p:grpSpPr>
        <p:pic>
          <p:nvPicPr>
            <p:cNvPr id="19" name="Picture 18">
              <a:extLst>
                <a:ext uri="{FF2B5EF4-FFF2-40B4-BE49-F238E27FC236}">
                  <a16:creationId xmlns:a16="http://schemas.microsoft.com/office/drawing/2014/main" id="{DB651821-8BEA-755C-0B70-714C505B1243}"/>
                </a:ext>
              </a:extLst>
            </p:cNvPr>
            <p:cNvPicPr>
              <a:picLocks noChangeAspect="1"/>
            </p:cNvPicPr>
            <p:nvPr/>
          </p:nvPicPr>
          <p:blipFill>
            <a:blip r:embed="rId3"/>
            <a:stretch>
              <a:fillRect/>
            </a:stretch>
          </p:blipFill>
          <p:spPr>
            <a:xfrm>
              <a:off x="21713861" y="1745816"/>
              <a:ext cx="1754749" cy="991775"/>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10F3BBD-37C5-E6F6-53C7-A0C4794AF285}"/>
                </a:ext>
              </a:extLst>
            </p:cNvPr>
            <p:cNvPicPr>
              <a:picLocks noChangeAspect="1"/>
            </p:cNvPicPr>
            <p:nvPr/>
          </p:nvPicPr>
          <p:blipFill>
            <a:blip r:embed="rId4"/>
            <a:stretch>
              <a:fillRect/>
            </a:stretch>
          </p:blipFill>
          <p:spPr>
            <a:xfrm>
              <a:off x="22415083" y="1912319"/>
              <a:ext cx="1735151" cy="974536"/>
            </a:xfrm>
            <a:prstGeom prst="rect">
              <a:avLst/>
            </a:prstGeom>
            <a:ln>
              <a:solidFill>
                <a:schemeClr val="tx1"/>
              </a:solidFill>
            </a:ln>
            <a:effectLst>
              <a:outerShdw blurRad="50800" dist="38100" dir="2700000" algn="tl" rotWithShape="0">
                <a:prstClr val="black">
                  <a:alpha val="40000"/>
                </a:prstClr>
              </a:outerShdw>
            </a:effectLst>
          </p:spPr>
        </p:pic>
      </p:grpSp>
      <p:grpSp>
        <p:nvGrpSpPr>
          <p:cNvPr id="21" name="Group 20">
            <a:extLst>
              <a:ext uri="{FF2B5EF4-FFF2-40B4-BE49-F238E27FC236}">
                <a16:creationId xmlns:a16="http://schemas.microsoft.com/office/drawing/2014/main" id="{536B87B6-32C7-D11D-544A-727AA7462948}"/>
              </a:ext>
            </a:extLst>
          </p:cNvPr>
          <p:cNvGrpSpPr/>
          <p:nvPr/>
        </p:nvGrpSpPr>
        <p:grpSpPr>
          <a:xfrm>
            <a:off x="10038570" y="2632986"/>
            <a:ext cx="1457939" cy="733871"/>
            <a:chOff x="21279758" y="3066510"/>
            <a:chExt cx="2340971" cy="1178357"/>
          </a:xfrm>
        </p:grpSpPr>
        <p:pic>
          <p:nvPicPr>
            <p:cNvPr id="22" name="Picture 21">
              <a:extLst>
                <a:ext uri="{FF2B5EF4-FFF2-40B4-BE49-F238E27FC236}">
                  <a16:creationId xmlns:a16="http://schemas.microsoft.com/office/drawing/2014/main" id="{BD325DC7-9016-A4AF-10C2-7FDE9762163A}"/>
                </a:ext>
              </a:extLst>
            </p:cNvPr>
            <p:cNvPicPr>
              <a:picLocks noChangeAspect="1"/>
            </p:cNvPicPr>
            <p:nvPr/>
          </p:nvPicPr>
          <p:blipFill>
            <a:blip r:embed="rId5"/>
            <a:stretch>
              <a:fillRect/>
            </a:stretch>
          </p:blipFill>
          <p:spPr>
            <a:xfrm>
              <a:off x="21279758" y="3066510"/>
              <a:ext cx="1735148" cy="97912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D45AF923-9A4D-9E07-19D8-05938912D8CE}"/>
                </a:ext>
              </a:extLst>
            </p:cNvPr>
            <p:cNvPicPr>
              <a:picLocks noChangeAspect="1"/>
            </p:cNvPicPr>
            <p:nvPr/>
          </p:nvPicPr>
          <p:blipFill>
            <a:blip r:embed="rId6"/>
            <a:stretch>
              <a:fillRect/>
            </a:stretch>
          </p:blipFill>
          <p:spPr>
            <a:xfrm>
              <a:off x="21884293" y="3265747"/>
              <a:ext cx="1736436" cy="979120"/>
            </a:xfrm>
            <a:prstGeom prst="rect">
              <a:avLst/>
            </a:prstGeom>
            <a:ln>
              <a:solidFill>
                <a:schemeClr val="tx1"/>
              </a:solidFill>
            </a:ln>
            <a:effectLst>
              <a:outerShdw blurRad="50800" dist="38100" dir="2700000" algn="tl" rotWithShape="0">
                <a:prstClr val="black">
                  <a:alpha val="40000"/>
                </a:prstClr>
              </a:outerShdw>
            </a:effectLst>
          </p:spPr>
        </p:pic>
      </p:grpSp>
      <p:grpSp>
        <p:nvGrpSpPr>
          <p:cNvPr id="25" name="Group 24">
            <a:extLst>
              <a:ext uri="{FF2B5EF4-FFF2-40B4-BE49-F238E27FC236}">
                <a16:creationId xmlns:a16="http://schemas.microsoft.com/office/drawing/2014/main" id="{E0232190-E333-A282-6B1B-3D3D35E8D3B0}"/>
              </a:ext>
            </a:extLst>
          </p:cNvPr>
          <p:cNvGrpSpPr/>
          <p:nvPr/>
        </p:nvGrpSpPr>
        <p:grpSpPr>
          <a:xfrm>
            <a:off x="10048080" y="4324064"/>
            <a:ext cx="1448427" cy="726549"/>
            <a:chOff x="21311673" y="5830120"/>
            <a:chExt cx="2325700" cy="1166601"/>
          </a:xfrm>
        </p:grpSpPr>
        <p:pic>
          <p:nvPicPr>
            <p:cNvPr id="26" name="Picture 25">
              <a:extLst>
                <a:ext uri="{FF2B5EF4-FFF2-40B4-BE49-F238E27FC236}">
                  <a16:creationId xmlns:a16="http://schemas.microsoft.com/office/drawing/2014/main" id="{6FC53A76-CDCD-69A3-20C4-89D2949E67E9}"/>
                </a:ext>
              </a:extLst>
            </p:cNvPr>
            <p:cNvPicPr>
              <a:picLocks noChangeAspect="1"/>
            </p:cNvPicPr>
            <p:nvPr/>
          </p:nvPicPr>
          <p:blipFill>
            <a:blip r:embed="rId7"/>
            <a:stretch>
              <a:fillRect/>
            </a:stretch>
          </p:blipFill>
          <p:spPr>
            <a:xfrm>
              <a:off x="21311673" y="5830120"/>
              <a:ext cx="1745591" cy="978805"/>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4B713F56-C892-067B-F559-46959B35EC47}"/>
                </a:ext>
              </a:extLst>
            </p:cNvPr>
            <p:cNvPicPr>
              <a:picLocks noChangeAspect="1"/>
            </p:cNvPicPr>
            <p:nvPr/>
          </p:nvPicPr>
          <p:blipFill>
            <a:blip r:embed="rId8"/>
            <a:stretch>
              <a:fillRect/>
            </a:stretch>
          </p:blipFill>
          <p:spPr>
            <a:xfrm>
              <a:off x="21902222" y="6021085"/>
              <a:ext cx="1735151" cy="975636"/>
            </a:xfrm>
            <a:prstGeom prst="rect">
              <a:avLst/>
            </a:prstGeom>
            <a:ln>
              <a:solidFill>
                <a:schemeClr val="tx1"/>
              </a:solidFill>
            </a:ln>
            <a:effectLst>
              <a:outerShdw blurRad="50800" dist="38100" dir="2700000" algn="tl" rotWithShape="0">
                <a:prstClr val="black">
                  <a:alpha val="40000"/>
                </a:prstClr>
              </a:outerShdw>
            </a:effectLst>
          </p:spPr>
        </p:pic>
      </p:grpSp>
      <p:grpSp>
        <p:nvGrpSpPr>
          <p:cNvPr id="36" name="Group 35">
            <a:extLst>
              <a:ext uri="{FF2B5EF4-FFF2-40B4-BE49-F238E27FC236}">
                <a16:creationId xmlns:a16="http://schemas.microsoft.com/office/drawing/2014/main" id="{0032D7E4-D6EF-870C-F968-70FF7B8AA815}"/>
              </a:ext>
            </a:extLst>
          </p:cNvPr>
          <p:cNvGrpSpPr/>
          <p:nvPr/>
        </p:nvGrpSpPr>
        <p:grpSpPr>
          <a:xfrm>
            <a:off x="10048207" y="3480036"/>
            <a:ext cx="1447161" cy="713994"/>
            <a:chOff x="7261027" y="4963993"/>
            <a:chExt cx="2311501" cy="1140439"/>
          </a:xfrm>
        </p:grpSpPr>
        <p:pic>
          <p:nvPicPr>
            <p:cNvPr id="28" name="Picture 27">
              <a:extLst>
                <a:ext uri="{FF2B5EF4-FFF2-40B4-BE49-F238E27FC236}">
                  <a16:creationId xmlns:a16="http://schemas.microsoft.com/office/drawing/2014/main" id="{87216066-38DA-D26E-F1F5-E48D9A9C8F3C}"/>
                </a:ext>
              </a:extLst>
            </p:cNvPr>
            <p:cNvPicPr>
              <a:picLocks noChangeAspect="1"/>
            </p:cNvPicPr>
            <p:nvPr/>
          </p:nvPicPr>
          <p:blipFill>
            <a:blip r:embed="rId9"/>
            <a:stretch>
              <a:fillRect/>
            </a:stretch>
          </p:blipFill>
          <p:spPr>
            <a:xfrm>
              <a:off x="7261027" y="4963993"/>
              <a:ext cx="1822511" cy="1020939"/>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65302F8-5779-8C0F-CF7C-872A634117BD}"/>
                </a:ext>
              </a:extLst>
            </p:cNvPr>
            <p:cNvPicPr>
              <a:picLocks noChangeAspect="1"/>
            </p:cNvPicPr>
            <p:nvPr/>
          </p:nvPicPr>
          <p:blipFill>
            <a:blip r:embed="rId10"/>
            <a:stretch>
              <a:fillRect/>
            </a:stretch>
          </p:blipFill>
          <p:spPr>
            <a:xfrm>
              <a:off x="7835168" y="5125352"/>
              <a:ext cx="1737360" cy="97908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0" name="Group 49">
            <a:extLst>
              <a:ext uri="{FF2B5EF4-FFF2-40B4-BE49-F238E27FC236}">
                <a16:creationId xmlns:a16="http://schemas.microsoft.com/office/drawing/2014/main" id="{16976868-6BF8-C326-758A-D912EED6BE38}"/>
              </a:ext>
            </a:extLst>
          </p:cNvPr>
          <p:cNvGrpSpPr/>
          <p:nvPr/>
        </p:nvGrpSpPr>
        <p:grpSpPr>
          <a:xfrm>
            <a:off x="10039186" y="5167722"/>
            <a:ext cx="1447368" cy="702797"/>
            <a:chOff x="8698970" y="5509118"/>
            <a:chExt cx="2412125" cy="1171253"/>
          </a:xfrm>
        </p:grpSpPr>
        <p:pic>
          <p:nvPicPr>
            <p:cNvPr id="39" name="Picture 38">
              <a:extLst>
                <a:ext uri="{FF2B5EF4-FFF2-40B4-BE49-F238E27FC236}">
                  <a16:creationId xmlns:a16="http://schemas.microsoft.com/office/drawing/2014/main" id="{5B437B6B-3696-8462-A332-A159174A0220}"/>
                </a:ext>
              </a:extLst>
            </p:cNvPr>
            <p:cNvPicPr>
              <a:picLocks noChangeAspect="1"/>
            </p:cNvPicPr>
            <p:nvPr/>
          </p:nvPicPr>
          <p:blipFill>
            <a:blip r:embed="rId11"/>
            <a:stretch>
              <a:fillRect/>
            </a:stretch>
          </p:blipFill>
          <p:spPr>
            <a:xfrm>
              <a:off x="8698970" y="5509118"/>
              <a:ext cx="1789570" cy="1005840"/>
            </a:xfrm>
            <a:prstGeom prst="rect">
              <a:avLst/>
            </a:prstGeom>
            <a:ln>
              <a:solidFill>
                <a:schemeClr val="tx2"/>
              </a:solidFill>
            </a:ln>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5F7A31C9-FE3C-8FF3-C724-F0871F244768}"/>
                </a:ext>
              </a:extLst>
            </p:cNvPr>
            <p:cNvPicPr>
              <a:picLocks noChangeAspect="1"/>
            </p:cNvPicPr>
            <p:nvPr/>
          </p:nvPicPr>
          <p:blipFill>
            <a:blip r:embed="rId12"/>
            <a:stretch>
              <a:fillRect/>
            </a:stretch>
          </p:blipFill>
          <p:spPr>
            <a:xfrm>
              <a:off x="9319591" y="5674531"/>
              <a:ext cx="1791504" cy="1005840"/>
            </a:xfrm>
            <a:prstGeom prst="rect">
              <a:avLst/>
            </a:prstGeom>
            <a:ln>
              <a:solidFill>
                <a:schemeClr val="tx2"/>
              </a:solidFill>
            </a:ln>
            <a:effectLst>
              <a:outerShdw blurRad="50800" dist="38100" dir="2700000" algn="tl" rotWithShape="0">
                <a:prstClr val="black">
                  <a:alpha val="40000"/>
                </a:prstClr>
              </a:outerShdw>
            </a:effectLst>
          </p:spPr>
        </p:pic>
      </p:grpSp>
      <p:sp>
        <p:nvSpPr>
          <p:cNvPr id="51" name="TextBox 50">
            <a:extLst>
              <a:ext uri="{FF2B5EF4-FFF2-40B4-BE49-F238E27FC236}">
                <a16:creationId xmlns:a16="http://schemas.microsoft.com/office/drawing/2014/main" id="{77A23CB5-6B35-6082-FD87-3B4205864E39}"/>
              </a:ext>
            </a:extLst>
          </p:cNvPr>
          <p:cNvSpPr txBox="1"/>
          <p:nvPr/>
        </p:nvSpPr>
        <p:spPr>
          <a:xfrm>
            <a:off x="328702" y="6176611"/>
            <a:ext cx="9963634" cy="461665"/>
          </a:xfrm>
          <a:prstGeom prst="rect">
            <a:avLst/>
          </a:prstGeom>
          <a:noFill/>
        </p:spPr>
        <p:txBody>
          <a:bodyPr wrap="square" rtlCol="0">
            <a:spAutoFit/>
          </a:bodyPr>
          <a:lstStyle/>
          <a:p>
            <a:r>
              <a:rPr lang="en-US" sz="1200" i="1" dirty="0">
                <a:latin typeface="ICONIQ Quadraat" panose="02000000000000000000" pitchFamily="2" charset="0"/>
                <a:ea typeface="ICONIQ Quadraat" panose="02000000000000000000" pitchFamily="2" charset="0"/>
                <a:cs typeface="Arial" panose="020B0604020202020204" pitchFamily="34" charset="0"/>
              </a:rPr>
              <a:t>Select research shown. We invite you to explore additional resources on our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3">
                  <a:extLst>
                    <a:ext uri="{A12FA001-AC4F-418D-AE19-62706E023703}">
                      <ahyp:hlinkClr xmlns:ahyp="http://schemas.microsoft.com/office/drawing/2018/hyperlinkcolor" val="tx"/>
                    </a:ext>
                  </a:extLst>
                </a:hlinkClick>
              </a:rPr>
              <a:t>ICONIQ Growth Insights page</a:t>
            </a:r>
            <a:r>
              <a:rPr lang="en-US" sz="1200" i="1" dirty="0">
                <a:latin typeface="ICONIQ Quadraat" panose="02000000000000000000" pitchFamily="2" charset="0"/>
                <a:ea typeface="ICONIQ Quadraat" panose="02000000000000000000" pitchFamily="2" charset="0"/>
                <a:cs typeface="Arial" panose="020B0604020202020204" pitchFamily="34" charset="0"/>
              </a:rPr>
              <a:t>.</a:t>
            </a:r>
          </a:p>
          <a:p>
            <a:r>
              <a:rPr lang="en-US" sz="1200" i="1" dirty="0">
                <a:latin typeface="ICONIQ Quadraat" panose="02000000000000000000" pitchFamily="2" charset="0"/>
                <a:ea typeface="ICONIQ Quadraat" panose="02000000000000000000" pitchFamily="2" charset="0"/>
                <a:cs typeface="Arial" panose="020B0604020202020204" pitchFamily="34" charset="0"/>
              </a:rPr>
              <a:t>These studies include proprietary information. Please reach out to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4">
                  <a:extLst>
                    <a:ext uri="{A12FA001-AC4F-418D-AE19-62706E023703}">
                      <ahyp:hlinkClr xmlns:ahyp="http://schemas.microsoft.com/office/drawing/2018/hyperlinkcolor" val="tx"/>
                    </a:ext>
                  </a:extLst>
                </a:hlinkClick>
              </a:rPr>
              <a:t>iconiqgrowthanalytics@iconiqcapital.com</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rPr>
              <a:t> </a:t>
            </a:r>
            <a:r>
              <a:rPr lang="en-US" sz="1200" i="1" dirty="0">
                <a:latin typeface="ICONIQ Quadraat" panose="02000000000000000000" pitchFamily="2" charset="0"/>
                <a:ea typeface="ICONIQ Quadraat" panose="02000000000000000000" pitchFamily="2" charset="0"/>
                <a:cs typeface="Arial" panose="020B0604020202020204" pitchFamily="34" charset="0"/>
              </a:rPr>
              <a:t>to request access.</a:t>
            </a:r>
          </a:p>
        </p:txBody>
      </p:sp>
      <p:sp>
        <p:nvSpPr>
          <p:cNvPr id="52" name="Star: 5 Points 51">
            <a:extLst>
              <a:ext uri="{FF2B5EF4-FFF2-40B4-BE49-F238E27FC236}">
                <a16:creationId xmlns:a16="http://schemas.microsoft.com/office/drawing/2014/main" id="{54186DCF-6FD5-4707-8CE9-A7724D5A6E90}"/>
              </a:ext>
            </a:extLst>
          </p:cNvPr>
          <p:cNvSpPr/>
          <p:nvPr/>
        </p:nvSpPr>
        <p:spPr>
          <a:xfrm>
            <a:off x="205054" y="6373942"/>
            <a:ext cx="207134" cy="20759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53" name="Star: 5 Points 52">
            <a:extLst>
              <a:ext uri="{FF2B5EF4-FFF2-40B4-BE49-F238E27FC236}">
                <a16:creationId xmlns:a16="http://schemas.microsoft.com/office/drawing/2014/main" id="{F7F3A89E-B112-73C7-4BDE-E2B14DF5C0C2}"/>
              </a:ext>
            </a:extLst>
          </p:cNvPr>
          <p:cNvSpPr/>
          <p:nvPr/>
        </p:nvSpPr>
        <p:spPr>
          <a:xfrm>
            <a:off x="218143" y="3734346"/>
            <a:ext cx="207134" cy="20759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CONIQ Quadraat" panose="02000000000000000000" pitchFamily="2" charset="0"/>
              <a:ea typeface="ICONIQ Quadraat" panose="02000000000000000000" pitchFamily="2" charset="0"/>
              <a:cs typeface="Arial" panose="020B0604020202020204" pitchFamily="34" charset="0"/>
            </a:endParaRPr>
          </a:p>
        </p:txBody>
      </p:sp>
    </p:spTree>
    <p:extLst>
      <p:ext uri="{BB962C8B-B14F-4D97-AF65-F5344CB8AC3E}">
        <p14:creationId xmlns:p14="http://schemas.microsoft.com/office/powerpoint/2010/main" val="21605295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FDB3974-7AB2-4481-AEB3-BA8B563596A5}"/>
              </a:ext>
            </a:extLst>
          </p:cNvPr>
          <p:cNvSpPr/>
          <p:nvPr/>
        </p:nvSpPr>
        <p:spPr>
          <a:xfrm>
            <a:off x="556352" y="5251043"/>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7218E86-8E10-C151-3585-B0683280136F}"/>
              </a:ext>
            </a:extLst>
          </p:cNvPr>
          <p:cNvPicPr>
            <a:picLocks noChangeAspect="1"/>
          </p:cNvPicPr>
          <p:nvPr/>
        </p:nvPicPr>
        <p:blipFill>
          <a:blip r:embed="rId3"/>
          <a:stretch>
            <a:fillRect/>
          </a:stretch>
        </p:blipFill>
        <p:spPr>
          <a:xfrm>
            <a:off x="9855265" y="5300202"/>
            <a:ext cx="1134560" cy="640080"/>
          </a:xfrm>
          <a:prstGeom prst="rect">
            <a:avLst/>
          </a:prstGeom>
          <a:ln>
            <a:solidFill>
              <a:schemeClr val="tx1"/>
            </a:solidFill>
          </a:ln>
        </p:spPr>
      </p:pic>
      <p:sp>
        <p:nvSpPr>
          <p:cNvPr id="45" name="Rectangle 44">
            <a:extLst>
              <a:ext uri="{FF2B5EF4-FFF2-40B4-BE49-F238E27FC236}">
                <a16:creationId xmlns:a16="http://schemas.microsoft.com/office/drawing/2014/main" id="{2C2811B7-2A86-4B46-B9C5-AA15210608F1}"/>
              </a:ext>
            </a:extLst>
          </p:cNvPr>
          <p:cNvSpPr/>
          <p:nvPr/>
        </p:nvSpPr>
        <p:spPr>
          <a:xfrm>
            <a:off x="556352" y="2715114"/>
            <a:ext cx="11253203"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CEEEEFF-23EB-44C4-B2AB-6A98B2010972}"/>
              </a:ext>
            </a:extLst>
          </p:cNvPr>
          <p:cNvSpPr/>
          <p:nvPr/>
        </p:nvSpPr>
        <p:spPr>
          <a:xfrm>
            <a:off x="556352" y="4405846"/>
            <a:ext cx="11253204" cy="804672"/>
          </a:xfrm>
          <a:prstGeom prst="rect">
            <a:avLst/>
          </a:prstGeom>
          <a:solidFill>
            <a:srgbClr val="DEE3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B8AE3B4D-EA39-450B-9462-86E38F60C961}"/>
              </a:ext>
            </a:extLst>
          </p:cNvPr>
          <p:cNvSpPr/>
          <p:nvPr/>
        </p:nvSpPr>
        <p:spPr>
          <a:xfrm>
            <a:off x="556352" y="1869748"/>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4199A6D-DDD9-4AA7-8FB6-0B1CEF0EFCD5}"/>
              </a:ext>
            </a:extLst>
          </p:cNvPr>
          <p:cNvSpPr/>
          <p:nvPr/>
        </p:nvSpPr>
        <p:spPr>
          <a:xfrm>
            <a:off x="556352" y="3560480"/>
            <a:ext cx="11253203" cy="804672"/>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i="1" dirty="0">
              <a:solidFill>
                <a:schemeClr val="tx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765524F-02FD-4315-B9DD-ED724CB77A5C}"/>
              </a:ext>
            </a:extLst>
          </p:cNvPr>
          <p:cNvSpPr/>
          <p:nvPr/>
        </p:nvSpPr>
        <p:spPr>
          <a:xfrm>
            <a:off x="2534647" y="1869748"/>
            <a:ext cx="6900340"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Marketing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&gt;200 marketing leaders at 63 SaaS companies</a:t>
            </a:r>
          </a:p>
        </p:txBody>
      </p:sp>
      <p:sp>
        <p:nvSpPr>
          <p:cNvPr id="33" name="Rectangle 32">
            <a:extLst>
              <a:ext uri="{FF2B5EF4-FFF2-40B4-BE49-F238E27FC236}">
                <a16:creationId xmlns:a16="http://schemas.microsoft.com/office/drawing/2014/main" id="{9291A7BC-9DC3-487E-A565-863D3D73AF6D}"/>
              </a:ext>
            </a:extLst>
          </p:cNvPr>
          <p:cNvSpPr/>
          <p:nvPr/>
        </p:nvSpPr>
        <p:spPr>
          <a:xfrm>
            <a:off x="2534647" y="3560480"/>
            <a:ext cx="690033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Examination of the advantages and challenges of having a COO and/or President role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every past and current COO/President at 61 SaaS companies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34" name="Rectangle 33">
            <a:extLst>
              <a:ext uri="{FF2B5EF4-FFF2-40B4-BE49-F238E27FC236}">
                <a16:creationId xmlns:a16="http://schemas.microsoft.com/office/drawing/2014/main" id="{B1A590A1-B816-48D9-AFF6-FF7E5CAFA493}"/>
              </a:ext>
            </a:extLst>
          </p:cNvPr>
          <p:cNvSpPr/>
          <p:nvPr/>
        </p:nvSpPr>
        <p:spPr>
          <a:xfrm>
            <a:off x="491700" y="2777730"/>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3F45D0-A56B-4446-A8D8-8F109BCD9612}"/>
              </a:ext>
            </a:extLst>
          </p:cNvPr>
          <p:cNvSpPr/>
          <p:nvPr/>
        </p:nvSpPr>
        <p:spPr>
          <a:xfrm>
            <a:off x="2534647" y="2715114"/>
            <a:ext cx="6900339"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indent="-149850">
              <a:spcAft>
                <a:spcPts val="300"/>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People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indent="-149850">
              <a:spcAft>
                <a:spcPts val="300"/>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datasets of &gt;100 People leaders at 59 companies; 2021 Cloud 100 People leaders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sp>
        <p:nvSpPr>
          <p:cNvPr id="47" name="TextBox 46">
            <a:extLst>
              <a:ext uri="{FF2B5EF4-FFF2-40B4-BE49-F238E27FC236}">
                <a16:creationId xmlns:a16="http://schemas.microsoft.com/office/drawing/2014/main" id="{5CF804F7-E148-4DA4-8550-D8BF29163454}"/>
              </a:ext>
            </a:extLst>
          </p:cNvPr>
          <p:cNvSpPr txBox="1"/>
          <p:nvPr/>
        </p:nvSpPr>
        <p:spPr>
          <a:xfrm>
            <a:off x="328702" y="329300"/>
            <a:ext cx="10421446" cy="1200329"/>
          </a:xfrm>
          <a:prstGeom prst="rect">
            <a:avLst/>
          </a:prstGeom>
          <a:noFill/>
        </p:spPr>
        <p:txBody>
          <a:bodyPr wrap="square">
            <a:spAutoFit/>
          </a:bodyPr>
          <a:lstStyle/>
          <a:p>
            <a:r>
              <a:rPr lang="en-US" dirty="0">
                <a:latin typeface="ICONIQ Quadraat" panose="02000000000000000000" pitchFamily="2" charset="0"/>
                <a:ea typeface="ICONIQ Quadraat" panose="02000000000000000000" pitchFamily="2" charset="0"/>
                <a:cs typeface="Arial" panose="020B0604020202020204" pitchFamily="34" charset="0"/>
              </a:rPr>
              <a:t>Other research from </a:t>
            </a:r>
          </a:p>
          <a:p>
            <a:r>
              <a:rPr lang="en-US" dirty="0">
                <a:latin typeface="ICONIQ Quadraat" panose="02000000000000000000" pitchFamily="2" charset="0"/>
                <a:ea typeface="ICONIQ Quadraat" panose="02000000000000000000" pitchFamily="2" charset="0"/>
                <a:cs typeface="Arial" panose="020B0604020202020204" pitchFamily="34" charset="0"/>
              </a:rPr>
              <a:t>ICONIQ Growth</a:t>
            </a:r>
          </a:p>
          <a:p>
            <a:r>
              <a:rPr lang="en-US" sz="3600" dirty="0">
                <a:latin typeface="ICONIQ Quadraat" panose="02000000000000000000" pitchFamily="2" charset="0"/>
                <a:ea typeface="ICONIQ Quadraat" panose="02000000000000000000" pitchFamily="2" charset="0"/>
                <a:cs typeface="Arial" panose="020B0604020202020204" pitchFamily="34" charset="0"/>
              </a:rPr>
              <a:t>Leadership Analytics</a:t>
            </a:r>
            <a:endParaRPr lang="en-US" sz="4000" dirty="0">
              <a:latin typeface="ICONIQ Quadraat" panose="02000000000000000000" pitchFamily="2" charset="0"/>
              <a:ea typeface="ICONIQ Quadraat" panose="02000000000000000000" pitchFamily="2" charset="0"/>
              <a:cs typeface="Arial" panose="020B0604020202020204" pitchFamily="34" charset="0"/>
            </a:endParaRPr>
          </a:p>
        </p:txBody>
      </p:sp>
      <p:pic>
        <p:nvPicPr>
          <p:cNvPr id="58" name="Picture 57">
            <a:extLst>
              <a:ext uri="{FF2B5EF4-FFF2-40B4-BE49-F238E27FC236}">
                <a16:creationId xmlns:a16="http://schemas.microsoft.com/office/drawing/2014/main" id="{0612E0E1-EBEF-4DB5-B82A-6EB44EE974AB}"/>
              </a:ext>
            </a:extLst>
          </p:cNvPr>
          <p:cNvPicPr>
            <a:picLocks noChangeAspect="1"/>
          </p:cNvPicPr>
          <p:nvPr/>
        </p:nvPicPr>
        <p:blipFill>
          <a:blip r:embed="rId4"/>
          <a:stretch>
            <a:fillRect/>
          </a:stretch>
        </p:blipFill>
        <p:spPr>
          <a:xfrm>
            <a:off x="9859739" y="2773464"/>
            <a:ext cx="1134560" cy="640080"/>
          </a:xfrm>
          <a:prstGeom prst="rect">
            <a:avLst/>
          </a:prstGeom>
          <a:ln>
            <a:solidFill>
              <a:schemeClr val="tx1"/>
            </a:solidFill>
          </a:ln>
        </p:spPr>
      </p:pic>
      <p:pic>
        <p:nvPicPr>
          <p:cNvPr id="59" name="Picture 58">
            <a:extLst>
              <a:ext uri="{FF2B5EF4-FFF2-40B4-BE49-F238E27FC236}">
                <a16:creationId xmlns:a16="http://schemas.microsoft.com/office/drawing/2014/main" id="{32528E18-C1EF-49FB-A6CC-2A4F536AF221}"/>
              </a:ext>
            </a:extLst>
          </p:cNvPr>
          <p:cNvPicPr>
            <a:picLocks noChangeAspect="1"/>
          </p:cNvPicPr>
          <p:nvPr/>
        </p:nvPicPr>
        <p:blipFill>
          <a:blip r:embed="rId5"/>
          <a:stretch>
            <a:fillRect/>
          </a:stretch>
        </p:blipFill>
        <p:spPr>
          <a:xfrm>
            <a:off x="10460632" y="2840576"/>
            <a:ext cx="1134560" cy="640080"/>
          </a:xfrm>
          <a:prstGeom prst="rect">
            <a:avLst/>
          </a:prstGeom>
          <a:ln>
            <a:solidFill>
              <a:schemeClr val="tx1"/>
            </a:solidFill>
          </a:ln>
          <a:effectLst>
            <a:outerShdw blurRad="50800" dist="38100" dir="2700000" algn="tl" rotWithShape="0">
              <a:prstClr val="black">
                <a:alpha val="40000"/>
              </a:prstClr>
            </a:outerShdw>
          </a:effectLst>
        </p:spPr>
      </p:pic>
      <p:pic>
        <p:nvPicPr>
          <p:cNvPr id="62" name="Picture 61">
            <a:extLst>
              <a:ext uri="{FF2B5EF4-FFF2-40B4-BE49-F238E27FC236}">
                <a16:creationId xmlns:a16="http://schemas.microsoft.com/office/drawing/2014/main" id="{5A5576C5-2028-492D-88F8-F5201362F1DD}"/>
              </a:ext>
            </a:extLst>
          </p:cNvPr>
          <p:cNvPicPr>
            <a:picLocks noChangeAspect="1"/>
          </p:cNvPicPr>
          <p:nvPr/>
        </p:nvPicPr>
        <p:blipFill>
          <a:blip r:embed="rId6"/>
          <a:stretch>
            <a:fillRect/>
          </a:stretch>
        </p:blipFill>
        <p:spPr>
          <a:xfrm>
            <a:off x="9859739" y="3600226"/>
            <a:ext cx="1134560" cy="640080"/>
          </a:xfrm>
          <a:prstGeom prst="rect">
            <a:avLst/>
          </a:prstGeom>
          <a:ln>
            <a:solidFill>
              <a:schemeClr val="tx1"/>
            </a:solidFill>
          </a:ln>
        </p:spPr>
      </p:pic>
      <p:pic>
        <p:nvPicPr>
          <p:cNvPr id="63" name="Picture 62">
            <a:extLst>
              <a:ext uri="{FF2B5EF4-FFF2-40B4-BE49-F238E27FC236}">
                <a16:creationId xmlns:a16="http://schemas.microsoft.com/office/drawing/2014/main" id="{35F73EB3-DAAF-44A3-A3C3-C28AE9BED8A3}"/>
              </a:ext>
            </a:extLst>
          </p:cNvPr>
          <p:cNvPicPr>
            <a:picLocks noChangeAspect="1"/>
          </p:cNvPicPr>
          <p:nvPr/>
        </p:nvPicPr>
        <p:blipFill>
          <a:blip r:embed="rId7"/>
          <a:stretch>
            <a:fillRect/>
          </a:stretch>
        </p:blipFill>
        <p:spPr>
          <a:xfrm>
            <a:off x="10460632" y="3667338"/>
            <a:ext cx="1134560" cy="64008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766B25C-0BB8-4399-8191-C22FBF0B882E}"/>
              </a:ext>
            </a:extLst>
          </p:cNvPr>
          <p:cNvPicPr>
            <a:picLocks noChangeAspect="1"/>
          </p:cNvPicPr>
          <p:nvPr/>
        </p:nvPicPr>
        <p:blipFill>
          <a:blip r:embed="rId8"/>
          <a:stretch>
            <a:fillRect/>
          </a:stretch>
        </p:blipFill>
        <p:spPr>
          <a:xfrm>
            <a:off x="9859739" y="1926098"/>
            <a:ext cx="1134560" cy="640080"/>
          </a:xfrm>
          <a:prstGeom prst="rect">
            <a:avLst/>
          </a:prstGeom>
          <a:ln>
            <a:solidFill>
              <a:schemeClr val="tx1"/>
            </a:solidFill>
          </a:ln>
        </p:spPr>
      </p:pic>
      <p:pic>
        <p:nvPicPr>
          <p:cNvPr id="39" name="Picture 38">
            <a:extLst>
              <a:ext uri="{FF2B5EF4-FFF2-40B4-BE49-F238E27FC236}">
                <a16:creationId xmlns:a16="http://schemas.microsoft.com/office/drawing/2014/main" id="{378B45BE-DF90-4590-BFBE-21A17EC4269D}"/>
              </a:ext>
            </a:extLst>
          </p:cNvPr>
          <p:cNvPicPr>
            <a:picLocks noChangeAspect="1"/>
          </p:cNvPicPr>
          <p:nvPr/>
        </p:nvPicPr>
        <p:blipFill>
          <a:blip r:embed="rId9"/>
          <a:stretch>
            <a:fillRect/>
          </a:stretch>
        </p:blipFill>
        <p:spPr>
          <a:xfrm>
            <a:off x="10460632" y="1993210"/>
            <a:ext cx="1134560" cy="640080"/>
          </a:xfrm>
          <a:prstGeom prst="rect">
            <a:avLst/>
          </a:prstGeom>
          <a:ln>
            <a:solidFill>
              <a:schemeClr val="tx1"/>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E5C20FD6-9C07-4045-BE0C-67814B5C79A4}"/>
              </a:ext>
            </a:extLst>
          </p:cNvPr>
          <p:cNvSpPr/>
          <p:nvPr/>
        </p:nvSpPr>
        <p:spPr>
          <a:xfrm>
            <a:off x="487574" y="1192733"/>
            <a:ext cx="11253204" cy="804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i="1" dirty="0">
              <a:solidFill>
                <a:schemeClr val="tx2"/>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724EDDB-B2AE-43AF-B87D-3A20D5C4442A}"/>
              </a:ext>
            </a:extLst>
          </p:cNvPr>
          <p:cNvSpPr txBox="1"/>
          <p:nvPr/>
        </p:nvSpPr>
        <p:spPr>
          <a:xfrm>
            <a:off x="659480" y="5322779"/>
            <a:ext cx="1450413" cy="707886"/>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Revenue Officer Study </a:t>
            </a:r>
            <a:r>
              <a:rPr lang="en-US" sz="1050" i="1" dirty="0">
                <a:latin typeface="ICONIQ Quadraat" panose="02000000000000000000" pitchFamily="2" charset="0"/>
                <a:ea typeface="ICONIQ Quadraat" panose="02000000000000000000" pitchFamily="2" charset="0"/>
                <a:cs typeface="Arial" panose="020B0604020202020204" pitchFamily="34" charset="0"/>
              </a:rPr>
              <a:t>(Two-Part Series)</a:t>
            </a:r>
            <a:endParaRPr lang="en-US" sz="1400" i="1"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38" name="TextBox 37">
            <a:extLst>
              <a:ext uri="{FF2B5EF4-FFF2-40B4-BE49-F238E27FC236}">
                <a16:creationId xmlns:a16="http://schemas.microsoft.com/office/drawing/2014/main" id="{522138FE-7F10-444E-9FCE-206AC488DEAE}"/>
              </a:ext>
            </a:extLst>
          </p:cNvPr>
          <p:cNvSpPr txBox="1"/>
          <p:nvPr/>
        </p:nvSpPr>
        <p:spPr>
          <a:xfrm>
            <a:off x="659480" y="3602481"/>
            <a:ext cx="1518724" cy="738664"/>
          </a:xfrm>
          <a:prstGeom prst="rect">
            <a:avLst/>
          </a:prstGeom>
          <a:noFill/>
        </p:spPr>
        <p:txBody>
          <a:bodyPr wrap="squar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President &amp; Chief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Operating Officer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Study</a:t>
            </a:r>
          </a:p>
        </p:txBody>
      </p:sp>
      <p:sp>
        <p:nvSpPr>
          <p:cNvPr id="42" name="TextBox 41">
            <a:extLst>
              <a:ext uri="{FF2B5EF4-FFF2-40B4-BE49-F238E27FC236}">
                <a16:creationId xmlns:a16="http://schemas.microsoft.com/office/drawing/2014/main" id="{1A8530A0-4919-4AA1-8942-927915AF1DE7}"/>
              </a:ext>
            </a:extLst>
          </p:cNvPr>
          <p:cNvSpPr txBox="1"/>
          <p:nvPr/>
        </p:nvSpPr>
        <p:spPr>
          <a:xfrm>
            <a:off x="659480" y="2864316"/>
            <a:ext cx="1119217" cy="523220"/>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People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p:txBody>
      </p:sp>
      <p:sp>
        <p:nvSpPr>
          <p:cNvPr id="43" name="TextBox 42">
            <a:extLst>
              <a:ext uri="{FF2B5EF4-FFF2-40B4-BE49-F238E27FC236}">
                <a16:creationId xmlns:a16="http://schemas.microsoft.com/office/drawing/2014/main" id="{5C7ECA08-87E8-4FB7-8A0C-712990A5676E}"/>
              </a:ext>
            </a:extLst>
          </p:cNvPr>
          <p:cNvSpPr txBox="1"/>
          <p:nvPr/>
        </p:nvSpPr>
        <p:spPr>
          <a:xfrm>
            <a:off x="659480" y="1953844"/>
            <a:ext cx="1375698" cy="684803"/>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Marketing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a:p>
            <a:r>
              <a:rPr lang="en-US" sz="1050" i="1" dirty="0">
                <a:latin typeface="ICONIQ Quadraat" panose="02000000000000000000" pitchFamily="2" charset="0"/>
                <a:ea typeface="ICONIQ Quadraat" panose="02000000000000000000" pitchFamily="2" charset="0"/>
                <a:cs typeface="Arial" panose="020B0604020202020204" pitchFamily="34" charset="0"/>
              </a:rPr>
              <a:t>(Two-Part Series)</a:t>
            </a:r>
            <a:endParaRPr lang="en-US" sz="1050" b="1" dirty="0">
              <a:latin typeface="ICONIQ Quadraat" panose="02000000000000000000" pitchFamily="2" charset="0"/>
              <a:ea typeface="ICONIQ Quadraat" panose="02000000000000000000" pitchFamily="2" charset="0"/>
              <a:cs typeface="Arial" panose="020B0604020202020204" pitchFamily="34" charset="0"/>
            </a:endParaRPr>
          </a:p>
        </p:txBody>
      </p:sp>
      <p:sp>
        <p:nvSpPr>
          <p:cNvPr id="41" name="Rectangle 40">
            <a:extLst>
              <a:ext uri="{FF2B5EF4-FFF2-40B4-BE49-F238E27FC236}">
                <a16:creationId xmlns:a16="http://schemas.microsoft.com/office/drawing/2014/main" id="{DA62BD79-635B-413D-9D7B-12C1B60664DF}"/>
              </a:ext>
            </a:extLst>
          </p:cNvPr>
          <p:cNvSpPr/>
          <p:nvPr/>
        </p:nvSpPr>
        <p:spPr>
          <a:xfrm>
            <a:off x="2534647" y="4405740"/>
            <a:ext cx="6886146"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Finance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&gt;170 finance leaders at 72 companies</a:t>
            </a:r>
          </a:p>
        </p:txBody>
      </p:sp>
      <p:sp>
        <p:nvSpPr>
          <p:cNvPr id="8" name="TextBox 7">
            <a:extLst>
              <a:ext uri="{FF2B5EF4-FFF2-40B4-BE49-F238E27FC236}">
                <a16:creationId xmlns:a16="http://schemas.microsoft.com/office/drawing/2014/main" id="{ED014DBE-CCCA-4167-AA4D-DD0A644BD4D0}"/>
              </a:ext>
            </a:extLst>
          </p:cNvPr>
          <p:cNvSpPr txBox="1"/>
          <p:nvPr/>
        </p:nvSpPr>
        <p:spPr>
          <a:xfrm>
            <a:off x="659480" y="4562376"/>
            <a:ext cx="1301959" cy="523220"/>
          </a:xfrm>
          <a:prstGeom prst="rect">
            <a:avLst/>
          </a:prstGeom>
          <a:noFill/>
        </p:spPr>
        <p:txBody>
          <a:bodyPr wrap="none" rtlCol="0">
            <a:spAutoFit/>
          </a:bodyPr>
          <a:lstStyle/>
          <a:p>
            <a:r>
              <a:rPr lang="en-US" sz="1400" b="1" dirty="0">
                <a:latin typeface="ICONIQ Quadraat" panose="02000000000000000000" pitchFamily="2" charset="0"/>
                <a:ea typeface="ICONIQ Quadraat" panose="02000000000000000000" pitchFamily="2" charset="0"/>
                <a:cs typeface="Arial" panose="020B0604020202020204" pitchFamily="34" charset="0"/>
              </a:rPr>
              <a:t>Chief Financial </a:t>
            </a:r>
            <a:br>
              <a:rPr lang="en-US" sz="1400" b="1" dirty="0">
                <a:latin typeface="ICONIQ Quadraat" panose="02000000000000000000" pitchFamily="2" charset="0"/>
                <a:ea typeface="ICONIQ Quadraat" panose="02000000000000000000" pitchFamily="2" charset="0"/>
                <a:cs typeface="Arial" panose="020B0604020202020204" pitchFamily="34" charset="0"/>
              </a:rPr>
            </a:br>
            <a:r>
              <a:rPr lang="en-US" sz="1400" b="1" dirty="0">
                <a:latin typeface="ICONIQ Quadraat" panose="02000000000000000000" pitchFamily="2" charset="0"/>
                <a:ea typeface="ICONIQ Quadraat" panose="02000000000000000000" pitchFamily="2" charset="0"/>
                <a:cs typeface="Arial" panose="020B0604020202020204" pitchFamily="34" charset="0"/>
              </a:rPr>
              <a:t>Officer Study</a:t>
            </a:r>
          </a:p>
        </p:txBody>
      </p:sp>
      <p:pic>
        <p:nvPicPr>
          <p:cNvPr id="10" name="Picture 9">
            <a:extLst>
              <a:ext uri="{FF2B5EF4-FFF2-40B4-BE49-F238E27FC236}">
                <a16:creationId xmlns:a16="http://schemas.microsoft.com/office/drawing/2014/main" id="{47AAE63F-1239-4112-B421-9FBA5A074AA4}"/>
              </a:ext>
            </a:extLst>
          </p:cNvPr>
          <p:cNvPicPr>
            <a:picLocks noChangeAspect="1"/>
          </p:cNvPicPr>
          <p:nvPr/>
        </p:nvPicPr>
        <p:blipFill>
          <a:blip r:embed="rId10"/>
          <a:stretch>
            <a:fillRect/>
          </a:stretch>
        </p:blipFill>
        <p:spPr>
          <a:xfrm>
            <a:off x="9855265" y="4455994"/>
            <a:ext cx="1134560" cy="640080"/>
          </a:xfrm>
          <a:prstGeom prst="rect">
            <a:avLst/>
          </a:prstGeom>
          <a:ln>
            <a:solidFill>
              <a:schemeClr val="tx1"/>
            </a:solidFill>
          </a:ln>
        </p:spPr>
      </p:pic>
      <p:pic>
        <p:nvPicPr>
          <p:cNvPr id="6" name="Picture 5">
            <a:extLst>
              <a:ext uri="{FF2B5EF4-FFF2-40B4-BE49-F238E27FC236}">
                <a16:creationId xmlns:a16="http://schemas.microsoft.com/office/drawing/2014/main" id="{F7FCB98C-2913-491E-9F0F-2C33B85F1C86}"/>
              </a:ext>
            </a:extLst>
          </p:cNvPr>
          <p:cNvPicPr>
            <a:picLocks noChangeAspect="1"/>
          </p:cNvPicPr>
          <p:nvPr/>
        </p:nvPicPr>
        <p:blipFill>
          <a:blip r:embed="rId11"/>
          <a:stretch>
            <a:fillRect/>
          </a:stretch>
        </p:blipFill>
        <p:spPr>
          <a:xfrm>
            <a:off x="10463814" y="4518702"/>
            <a:ext cx="1134560" cy="640080"/>
          </a:xfrm>
          <a:prstGeom prst="rect">
            <a:avLst/>
          </a:prstGeom>
          <a:ln>
            <a:solidFill>
              <a:schemeClr val="tx1"/>
            </a:solidFill>
          </a:ln>
          <a:effectLst>
            <a:outerShdw blurRad="508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EBAC8ED1-797A-4496-8F56-4B81CAE1AB3B}"/>
              </a:ext>
            </a:extLst>
          </p:cNvPr>
          <p:cNvSpPr/>
          <p:nvPr/>
        </p:nvSpPr>
        <p:spPr>
          <a:xfrm>
            <a:off x="2534647" y="5220648"/>
            <a:ext cx="6900338" cy="80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850" lvl="1" indent="-149850">
              <a:spcAft>
                <a:spcPts val="529"/>
              </a:spcAft>
              <a:buFont typeface="Arial" panose="020B0604020202020204" pitchFamily="34" charset="0"/>
              <a:buChar char="•"/>
            </a:pPr>
            <a:r>
              <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Quantitative analysis of the most prevalent – and most successful – operational backgrounds and qualifications for Heads of Sales/CROs at private SaaS companies, segmented by Growth Stage</a:t>
            </a:r>
            <a:endParaRPr lang="en-US" sz="70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a:p>
            <a:pPr marL="149850" lvl="1" indent="-149850">
              <a:spcAft>
                <a:spcPts val="529"/>
              </a:spcAft>
              <a:buFont typeface="Arial" panose="020B0604020202020204" pitchFamily="34" charset="0"/>
              <a:buChar char="•"/>
            </a:pPr>
            <a:r>
              <a:rPr lang="en-US" sz="1050" i="1"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Data source: Proprietary dataset of &gt;180 sales leaders at 72 companies</a:t>
            </a:r>
            <a:endParaRPr lang="en-US" sz="1050" dirty="0">
              <a:solidFill>
                <a:schemeClr val="tx1"/>
              </a:solidFill>
              <a:latin typeface="ICONIQ Quadraat" panose="02000000000000000000" pitchFamily="2" charset="0"/>
              <a:ea typeface="ICONIQ Quadraat"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32A56C7F-9D3E-482F-92F8-4EAB2C930C30}"/>
              </a:ext>
            </a:extLst>
          </p:cNvPr>
          <p:cNvPicPr>
            <a:picLocks noChangeAspect="1"/>
          </p:cNvPicPr>
          <p:nvPr/>
        </p:nvPicPr>
        <p:blipFill>
          <a:blip r:embed="rId12"/>
          <a:stretch>
            <a:fillRect/>
          </a:stretch>
        </p:blipFill>
        <p:spPr>
          <a:xfrm>
            <a:off x="10460632" y="5349361"/>
            <a:ext cx="1134560" cy="640080"/>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D212F41D-8F6B-C801-F145-0283C184EE19}"/>
              </a:ext>
            </a:extLst>
          </p:cNvPr>
          <p:cNvCxnSpPr>
            <a:cxnSpLocks/>
          </p:cNvCxnSpPr>
          <p:nvPr/>
        </p:nvCxnSpPr>
        <p:spPr>
          <a:xfrm flipV="1">
            <a:off x="4627331" y="406145"/>
            <a:ext cx="0" cy="1069412"/>
          </a:xfrm>
          <a:prstGeom prst="line">
            <a:avLst/>
          </a:prstGeom>
          <a:ln w="19050">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16" name="Content Placeholder 2">
            <a:extLst>
              <a:ext uri="{FF2B5EF4-FFF2-40B4-BE49-F238E27FC236}">
                <a16:creationId xmlns:a16="http://schemas.microsoft.com/office/drawing/2014/main" id="{EE3ACB10-6574-D0D9-7912-EB1C4EDE449B}"/>
              </a:ext>
            </a:extLst>
          </p:cNvPr>
          <p:cNvSpPr txBox="1">
            <a:spLocks/>
          </p:cNvSpPr>
          <p:nvPr/>
        </p:nvSpPr>
        <p:spPr>
          <a:xfrm>
            <a:off x="4878849" y="403573"/>
            <a:ext cx="6908403" cy="1069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Walbaum Display" panose="02070503090703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CONIQ Quadraat" panose="02000000000000000000" pitchFamily="2" charset="0"/>
                <a:ea typeface="ICONIQ Quadraa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ICONIQ Quadraat" panose="02000000000000000000" pitchFamily="2" charset="0"/>
                <a:ea typeface="ICONIQ Quadraat" panose="02000000000000000000" pitchFamily="2" charset="0"/>
              </a:rPr>
              <a:t>Executive hiring is the final frontier within the modern organization that is yet to see a proliferation of data. Despite having data to guide nearly every other business decision, CEOs and Founders have heretofore been forced to rely on anecdotal evidence. </a:t>
            </a:r>
            <a:r>
              <a:rPr lang="en-US" sz="1200" b="1" dirty="0">
                <a:solidFill>
                  <a:schemeClr val="accent2">
                    <a:lumMod val="50000"/>
                  </a:schemeClr>
                </a:solidFill>
                <a:latin typeface="ICONIQ Quadraat" panose="02000000000000000000" pitchFamily="2" charset="0"/>
                <a:ea typeface="ICONIQ Quadraat" panose="02000000000000000000" pitchFamily="2" charset="0"/>
              </a:rPr>
              <a:t>ICONIQ Growth Leadership Analytics helps de-risk hiring decisions by empowering CEOs and Founders with executive hiring data</a:t>
            </a:r>
            <a:r>
              <a:rPr lang="en-US" sz="1200" dirty="0">
                <a:solidFill>
                  <a:schemeClr val="accent2">
                    <a:lumMod val="50000"/>
                  </a:schemeClr>
                </a:solidFill>
                <a:latin typeface="ICONIQ Quadraat" panose="02000000000000000000" pitchFamily="2" charset="0"/>
                <a:ea typeface="ICONIQ Quadraat" panose="02000000000000000000" pitchFamily="2" charset="0"/>
              </a:rPr>
              <a:t>: </a:t>
            </a:r>
            <a:r>
              <a:rPr lang="en-US" sz="1200" dirty="0">
                <a:latin typeface="ICONIQ Quadraat" panose="02000000000000000000" pitchFamily="2" charset="0"/>
                <a:ea typeface="ICONIQ Quadraat" panose="02000000000000000000" pitchFamily="2" charset="0"/>
              </a:rPr>
              <a:t>we study every leadership hire between founding and IPO at high-caliber SaaS companies to create a series of first-of-their-kind playbooks that help guide decision-making across the entire company lifecycle.</a:t>
            </a:r>
          </a:p>
        </p:txBody>
      </p:sp>
      <p:sp>
        <p:nvSpPr>
          <p:cNvPr id="9" name="TextBox 8">
            <a:extLst>
              <a:ext uri="{FF2B5EF4-FFF2-40B4-BE49-F238E27FC236}">
                <a16:creationId xmlns:a16="http://schemas.microsoft.com/office/drawing/2014/main" id="{821E03E8-83AE-1987-039A-75A07E174FC3}"/>
              </a:ext>
            </a:extLst>
          </p:cNvPr>
          <p:cNvSpPr txBox="1"/>
          <p:nvPr/>
        </p:nvSpPr>
        <p:spPr>
          <a:xfrm>
            <a:off x="387669" y="6209369"/>
            <a:ext cx="9963634" cy="276999"/>
          </a:xfrm>
          <a:prstGeom prst="rect">
            <a:avLst/>
          </a:prstGeom>
          <a:noFill/>
        </p:spPr>
        <p:txBody>
          <a:bodyPr wrap="square" rtlCol="0">
            <a:spAutoFit/>
          </a:bodyPr>
          <a:lstStyle/>
          <a:p>
            <a:r>
              <a:rPr lang="en-US" sz="1200" i="1" dirty="0">
                <a:latin typeface="ICONIQ Quadraat" panose="02000000000000000000" pitchFamily="2" charset="0"/>
                <a:ea typeface="ICONIQ Quadraat" panose="02000000000000000000" pitchFamily="2" charset="0"/>
                <a:cs typeface="Arial" panose="020B0604020202020204" pitchFamily="34" charset="0"/>
              </a:rPr>
              <a:t>Please reach out to </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hlinkClick r:id="rId13">
                  <a:extLst>
                    <a:ext uri="{A12FA001-AC4F-418D-AE19-62706E023703}">
                      <ahyp:hlinkClr xmlns:ahyp="http://schemas.microsoft.com/office/drawing/2018/hyperlinkcolor" val="tx"/>
                    </a:ext>
                  </a:extLst>
                </a:hlinkClick>
              </a:rPr>
              <a:t>leadershipadvisory@iconiqcapital.com</a:t>
            </a:r>
            <a:r>
              <a:rPr lang="en-US" sz="1200" i="1" dirty="0">
                <a:solidFill>
                  <a:schemeClr val="accent2">
                    <a:lumMod val="50000"/>
                  </a:schemeClr>
                </a:solidFill>
                <a:latin typeface="ICONIQ Quadraat" panose="02000000000000000000" pitchFamily="2" charset="0"/>
                <a:ea typeface="ICONIQ Quadraat" panose="02000000000000000000" pitchFamily="2" charset="0"/>
                <a:cs typeface="Arial" panose="020B0604020202020204" pitchFamily="34" charset="0"/>
              </a:rPr>
              <a:t> </a:t>
            </a:r>
            <a:r>
              <a:rPr lang="en-US" sz="1200" i="1" dirty="0">
                <a:latin typeface="ICONIQ Quadraat" panose="02000000000000000000" pitchFamily="2" charset="0"/>
                <a:ea typeface="ICONIQ Quadraat" panose="02000000000000000000" pitchFamily="2" charset="0"/>
                <a:cs typeface="Arial" panose="020B0604020202020204" pitchFamily="34" charset="0"/>
              </a:rPr>
              <a:t>with any questions.</a:t>
            </a:r>
          </a:p>
        </p:txBody>
      </p:sp>
    </p:spTree>
    <p:extLst>
      <p:ext uri="{BB962C8B-B14F-4D97-AF65-F5344CB8AC3E}">
        <p14:creationId xmlns:p14="http://schemas.microsoft.com/office/powerpoint/2010/main" val="30993377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2F7E0B-E8AD-EFC0-40ED-76B9D3FD0C3C}"/>
              </a:ext>
            </a:extLst>
          </p:cNvPr>
          <p:cNvSpPr txBox="1"/>
          <p:nvPr/>
        </p:nvSpPr>
        <p:spPr>
          <a:xfrm>
            <a:off x="102992" y="190933"/>
            <a:ext cx="11986015" cy="6417141"/>
          </a:xfrm>
          <a:prstGeom prst="rect">
            <a:avLst/>
          </a:prstGeom>
          <a:noFill/>
        </p:spPr>
        <p:txBody>
          <a:bodyPr wrap="square" rtlCol="0">
            <a:spAutoFit/>
          </a:bodyPr>
          <a:lstStyle/>
          <a:p>
            <a:pPr marL="0" marR="0">
              <a:spcBef>
                <a:spcPts val="0"/>
              </a:spcBef>
              <a:spcAft>
                <a:spcPts val="0"/>
              </a:spcAft>
            </a:pPr>
            <a:r>
              <a:rPr lang="en-US" sz="10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 </a:t>
            </a:r>
            <a:endParaRPr lang="en-US" sz="10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endParaRPr>
          </a:p>
          <a:p>
            <a:pPr marL="213995" marR="360045">
              <a:spcBef>
                <a:spcPts val="0"/>
              </a:spcBef>
              <a:spcAft>
                <a:spcPts val="1200"/>
              </a:spcAft>
            </a:pPr>
            <a:r>
              <a:rPr lang="en-US" sz="12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DISCLOSURE</a:t>
            </a:r>
            <a:r>
              <a:rPr lang="en-US" sz="1000" b="1"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 </a:t>
            </a:r>
            <a:endParaRPr lang="en-US" sz="10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endParaRPr>
          </a:p>
          <a:p>
            <a:pPr marL="213995" marR="36004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UNLESS OTHERWISE INDICATED, THE VIEWS EXPRESSED IN THIS PRESENTATION ARE THOSE OF ICONIQ GROWTH ("ICONIQ" OR THE "FIRM"), ARE THE RESULT OF PROPRIETARY RESEARCH, MAY BE SUBJECTIVE, AND MAY NOT BE RELIED UPON IN MAKING AN INVESTMENT DECISION. INFORMATION USED IN THIS PRESENTATION WAS OBTAINED FROM NUMEROUS SOURCES. CERTAIN OF THESE COMPANIES ARE PORTFOLIO COMPANIES OF ICONIQ GROWTH. ICONIQ GROWTH DOES NOT MAKE ANY REPRESENTATIONS OR WARRANTIES AS TO THE ACCURACY OF THE INFORMATION OBTAINED FROM THESE SOURCES. </a:t>
            </a:r>
          </a:p>
          <a:p>
            <a:pPr marL="213995" marR="64071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PRESENTATION IS FOR EDUCATIONAL PURPOSES ONLY AND DOES NOT CONSTITUTE INVESTMENT ADVICE OR AN OFFER TO SELL OR A SOLICITATION OF AN OFFER TO BUY ANY SECURITIES WHICH WILL ONLY BE MADE PURSUANT TO DEFINITIVE OFFERING DOCUMENTS AND SUBSCRIPTION AGREEMENTS, INCLUDING, WITHOUT LIMITATION, ANY INVESTMENT FUND OR INVESTMENT PRODUCT REFERENCED HEREIN.</a:t>
            </a:r>
          </a:p>
          <a:p>
            <a:pPr marL="213995" marR="50736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ANY REPRODUCTION OR DISTRIBUTION OF THIS PRESENTATION IN WHOLE OR IN PART, OR THE DISCLOSURE OF ANY OF ITS CONTENTS, WITHOUT THEPRIOR CONSENT OF ICONIQ, IS PROHIBITED.</a:t>
            </a:r>
          </a:p>
          <a:p>
            <a:pPr marL="213995" marR="39624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PRESENTATION MAY CONTAIN FORWARD-LOOKING STATEMENTS BASED ON CURRENT PLANS, ESTIMATES AND PROJECTIONS. THE RECIPIENT OF THIS PRESENTATION ("YOU") ARE CAUTIONED THAT A NUMBER OF IMPORTANT FACTORS COULD CAUSE ACTUAL RESULTS OR OUTCOMES TO DIFFER MATERIALLY FROM THOSE EXPRESSED IN, OR IMPLIED BY, THE FORWARD-LOOKING STATEMENTS. THE NUMBERS, FIGURES AND CASE STUDIES INCLUDED IN THIS PRESENTATION HAVE BEEN INCLUDED FOR PURPOSES OF ILLUSTRATION ONLY, AND NO ASSURANCE CAN BE GIVEN THAT THE ACTUAL RESULTS OF ICONIQ OR ANY OF ITS PARTNERS AND AFFILIATES WILL CORRESPOND WITH THE RESULTS CONTEMPLATED IN THE PRESENTATION. NO INFORMATION IS CONTAINED HEREIN WITH RESPECT TO CONFLICTS OF INTEREST, WHICH MAY BE SIGNIFICANT. THE PORTFOLIO COMPANIES AND OTHER PARTIES MENTIONED HEREIN MAY REFLECT A SELECTIVE LIST OF THE PRIOR INVESTMENTS MADE BY ICONIQ.</a:t>
            </a:r>
          </a:p>
          <a:p>
            <a:pPr marL="213995" marR="49657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CERTAIN OF THE ECONOMIC AND MARKET INFORMATION CONTAINED HEREIN MAY HAVE BEEN OBTAINED FROM PUBLISHED SOURCES AND/OR PREPAREDBYOTHER PARTIES. WHILE SUCH SOURCES ARE BELIEVED TO BE RELIABLE, NONE OF ICONIQ OR ANY OF ITS AFFILIATES AND PARTNERS, EMPLOYEES AND REPRESENTATIVES ASSUME ANY RESPONSIBILITY FOR THE ACCURACY OF SUCH INFORMATION.</a:t>
            </a:r>
          </a:p>
          <a:p>
            <a:pPr marL="213995" marR="52832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ALL OF THE INFORMATION IN THE PRESENTATION IS PRESENTED AS OF THE DATE MADE AVAILABLE TO YOU (EXCEPT AS OTHERWISE SPECIFIED),AND IS SUBJECT TO CHANGE WITHOUT NOTICE, AND MAY NOT BE CURRENT OR MAY HAVE CHANGED (POSSIBLY MATERIALLY) BETWEEN THE DATE MADE AVAILABLE TO YOU AND THE DATE ACTUALLYRECEIVED OR REVIEWED BY YOU. ICONIQ ASSUMES NO OBLIGATION TO UPDATE OR OTHERWISE REVISE ANY INFORMATION, PROJECTIONS, FORECASTS OR ESTIMATES CONTAINED IN THE PRESENTATION, INCLUDING ANY REVISIONS TO REFLECT CHANGES IN ECONOMIC OR MARKET CONDITIONS OR OTHER CIRCUMSTANCES ARISING AFTER THE DATE THE ITEMS WERE MADE AVAILABLE TO YOU OR TO REFLECT THE OCCURRENCE OF UNANTICIPATED EVENTS.</a:t>
            </a:r>
          </a:p>
          <a:p>
            <a:pPr marL="213995" marR="621665"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FOR AVOIDANCE OF DOUBT, ICONIQ IS NOT ACTING AS AN ADVISER OR FIDUCIARY IN ANY RESPECT IN CONNECTION WITH PROVIDING THIS PRESENTATION AND NO RELATIONSHIP SHALL ARISE BETWEEN YOU AND ICONIQ AS A RESULT OF THIS PRESENTATION BEING MADE AVAILABLE TO YOU.</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ICONIQ IS A DIVERSIFIED FINANCIAL SERVICES FIRM AND HAS DIRECT CLIENT RELATIONSHIPS WITH PERSONS THAT MAY BECOME LIMITED PARTNERS OF ICONIQ FUNDS. NOTWITHSTANDING THAT A PERSON MAY BE REFERRED TO HEREIN AS A "CLIENT" OF THE FIRM, NO LIMITED PARTNER OF ANY FUND WILL, IN ITS CAPACITY AS SUCH, BE A CLIENT OF ICONIQ. THERE CAN BE NO ASSURANCE THAT THE INVESTMENTS MADE BY ANY ICONIQ FUND WILL BE PROFITABLE OR WILL EQUAL THE PERFORMANCE OF PRIOR INVESTMENTS MADE BY PERSONS DESCRIBED IN THIS PRESENTATION.</a:t>
            </a:r>
          </a:p>
          <a:p>
            <a:pPr marL="213995" marR="351790" algn="just">
              <a:spcBef>
                <a:spcPts val="0"/>
              </a:spcBef>
              <a:spcAft>
                <a:spcPts val="1200"/>
              </a:spcAft>
            </a:pPr>
            <a:r>
              <a:rPr lang="en-US" sz="900" dirty="0">
                <a:solidFill>
                  <a:srgbClr val="000000"/>
                </a:solidFill>
                <a:latin typeface="ICONIQ Quadraat" panose="02000000000000000000" pitchFamily="2" charset="0"/>
                <a:ea typeface="ICONIQ Quadraat" panose="02000000000000000000" pitchFamily="2" charset="0"/>
                <a:cs typeface="Lato Light" panose="020F0502020204030203" pitchFamily="34" charset="0"/>
              </a:rPr>
              <a:t>THESE MATERIALS ARE PROVIDED FOR GENERAL INFORMATION AND DISCUSSION PURPOSES ONLY AND MAY NOT BE RELIED UPON.</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THIS MATERIAL MAY BE DISTRIBUTED TO, OR DIRECTED AT, ONLY THE FOLLOWING PERSONS: (I) PERSONS WHO HAVE PROFESSIONAL EXPERIENCE IN MATTERS RELATING TO INVESTMENTS FALLING WITHIN ARTICLE 19(5) OF THE FINANCIAL SERVICES AND MARKETS ACT 2000 (FINANCIAL PROMOTION) ORDER 2005 (THE “FP ORDER”), (II) HIGH-NET-WORTH ENTITIES FALLING WITHIN ARTICLE 49(2) OF THE FP ORDER, AND (III) ANY OTHER PERSONS TO WHOM IT MAY OTHERWISE LAWFULLY BE COMMUNICATED (ALL SUCH PERSONS TOGETHER BEING REFERRED TO AS “FPO RELEVANT PERSONS”). PERSONS WHO ARE NOT FPO RELEVANT PERSONS MUST NOT ACT ON OR RELY ON THIS MATERIAL OR ANY OF ITS CONTENTS. ANY INVESTMENT OR INVESTMENT ACTIVITY TO WHICH THIS MATERIAL RELATES IS AVAILABLE ONLY TO FPO RELEVANT PERSONS AND WILL BE ENGAGED IN ONLY WITH FPO RELEVANT PERSONS. RECIPIENTS MUST NOT DISTRIBUTE, PUBLISH, REPRODUCE, OR DISCLOSE THIS MATERIAL, IN WHOLE OR IN PART, TO ANY OTHER PERSON.</a:t>
            </a:r>
          </a:p>
          <a:p>
            <a:pPr marL="213995" marR="351790" algn="just">
              <a:spcBef>
                <a:spcPts val="0"/>
              </a:spcBef>
              <a:spcAft>
                <a:spcPts val="1200"/>
              </a:spcAft>
            </a:pPr>
            <a:r>
              <a:rPr lang="en-US" sz="900" dirty="0">
                <a:solidFill>
                  <a:srgbClr val="000000"/>
                </a:solidFill>
                <a:effectLst/>
                <a:latin typeface="ICONIQ Quadraat" panose="02000000000000000000" pitchFamily="2" charset="0"/>
                <a:ea typeface="ICONIQ Quadraat" panose="02000000000000000000" pitchFamily="2" charset="0"/>
                <a:cs typeface="Lato Light" panose="020F0502020204030203" pitchFamily="34" charset="0"/>
              </a:rPr>
              <a:t>COPYRIGHT © 2023 ICONIQ CAPITAL, LLC. ALL RIGHTS RESERVED.</a:t>
            </a:r>
          </a:p>
          <a:p>
            <a:endParaRPr lang="en-US" sz="800" dirty="0">
              <a:latin typeface="ICONIQ Quadraat" panose="02000000000000000000" pitchFamily="2" charset="0"/>
              <a:ea typeface="ICONIQ Quadraat" panose="02000000000000000000" pitchFamily="2" charset="0"/>
              <a:cs typeface="Lato Light" panose="020F0502020204030203" pitchFamily="34" charset="0"/>
            </a:endParaRPr>
          </a:p>
        </p:txBody>
      </p:sp>
    </p:spTree>
    <p:extLst>
      <p:ext uri="{BB962C8B-B14F-4D97-AF65-F5344CB8AC3E}">
        <p14:creationId xmlns:p14="http://schemas.microsoft.com/office/powerpoint/2010/main" val="41793815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4AC8137-5B02-E4C0-2DAD-9A6ECCAB029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28557" y="2242898"/>
            <a:ext cx="5896791" cy="1236381"/>
          </a:xfrm>
          <a:prstGeom prst="rect">
            <a:avLst/>
          </a:prstGeom>
        </p:spPr>
      </p:pic>
      <p:sp>
        <p:nvSpPr>
          <p:cNvPr id="5" name="TextBox 14">
            <a:extLst>
              <a:ext uri="{FF2B5EF4-FFF2-40B4-BE49-F238E27FC236}">
                <a16:creationId xmlns:a16="http://schemas.microsoft.com/office/drawing/2014/main" id="{C0AF7786-04D0-F8E2-B8CD-A0F8D8C7C057}"/>
              </a:ext>
            </a:extLst>
          </p:cNvPr>
          <p:cNvSpPr txBox="1">
            <a:spLocks noChangeArrowheads="1"/>
          </p:cNvSpPr>
          <p:nvPr/>
        </p:nvSpPr>
        <p:spPr bwMode="auto">
          <a:xfrm>
            <a:off x="3980326" y="3361291"/>
            <a:ext cx="4014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defTabSz="913584" fontAlgn="base">
              <a:spcBef>
                <a:spcPct val="0"/>
              </a:spcBef>
              <a:spcAft>
                <a:spcPct val="0"/>
              </a:spcAft>
            </a:pPr>
            <a:r>
              <a:rPr lang="en-US" altLang="en-US" sz="1600" dirty="0">
                <a:solidFill>
                  <a:srgbClr val="000000"/>
                </a:solidFill>
                <a:latin typeface="ICONIQ Quadraat" panose="02000000000000000000" pitchFamily="2" charset="0"/>
                <a:ea typeface="ICONIQ Quadraat" panose="02000000000000000000" pitchFamily="2" charset="0"/>
              </a:rPr>
              <a:t>San Francisco | Palo Alto | New York | London</a:t>
            </a:r>
          </a:p>
        </p:txBody>
      </p:sp>
      <p:grpSp>
        <p:nvGrpSpPr>
          <p:cNvPr id="9" name="Group 8">
            <a:extLst>
              <a:ext uri="{FF2B5EF4-FFF2-40B4-BE49-F238E27FC236}">
                <a16:creationId xmlns:a16="http://schemas.microsoft.com/office/drawing/2014/main" id="{F760E7B3-24E5-7609-C701-775BF2A99B06}"/>
              </a:ext>
            </a:extLst>
          </p:cNvPr>
          <p:cNvGrpSpPr/>
          <p:nvPr/>
        </p:nvGrpSpPr>
        <p:grpSpPr>
          <a:xfrm>
            <a:off x="4544507" y="4346538"/>
            <a:ext cx="2885878" cy="338554"/>
            <a:chOff x="4288174" y="4420277"/>
            <a:chExt cx="2885878" cy="338554"/>
          </a:xfrm>
        </p:grpSpPr>
        <p:sp>
          <p:nvSpPr>
            <p:cNvPr id="2" name="TextBox 1">
              <a:extLst>
                <a:ext uri="{FF2B5EF4-FFF2-40B4-BE49-F238E27FC236}">
                  <a16:creationId xmlns:a16="http://schemas.microsoft.com/office/drawing/2014/main" id="{ACCA887A-DA8E-AC6D-8778-5E51FE89D814}"/>
                </a:ext>
              </a:extLst>
            </p:cNvPr>
            <p:cNvSpPr txBox="1"/>
            <p:nvPr/>
          </p:nvSpPr>
          <p:spPr>
            <a:xfrm>
              <a:off x="4288174" y="4420277"/>
              <a:ext cx="2885878" cy="338554"/>
            </a:xfrm>
            <a:prstGeom prst="rect">
              <a:avLst/>
            </a:prstGeom>
            <a:noFill/>
          </p:spPr>
          <p:txBody>
            <a:bodyPr wrap="square" rtlCol="0">
              <a:spAutoFit/>
            </a:bodyPr>
            <a:lstStyle/>
            <a:p>
              <a:pPr defTabSz="913584" fontAlgn="base">
                <a:spcBef>
                  <a:spcPct val="0"/>
                </a:spcBef>
                <a:spcAft>
                  <a:spcPct val="0"/>
                </a:spcAft>
                <a:defRPr/>
              </a:pPr>
              <a:r>
                <a:rPr lang="en-US" sz="1600" b="1" dirty="0">
                  <a:latin typeface="ICONIQ Quadraat" panose="02000000000000000000" pitchFamily="2" charset="0"/>
                  <a:ea typeface="ICONIQ Quadraat" panose="02000000000000000000" pitchFamily="2" charset="0"/>
                  <a:cs typeface="Montserrat" charset="0"/>
                </a:rPr>
                <a:t>Join our community</a:t>
              </a:r>
            </a:p>
          </p:txBody>
        </p:sp>
        <p:pic>
          <p:nvPicPr>
            <p:cNvPr id="4" name="Picture 2">
              <a:hlinkClick r:id="rId4"/>
              <a:extLst>
                <a:ext uri="{FF2B5EF4-FFF2-40B4-BE49-F238E27FC236}">
                  <a16:creationId xmlns:a16="http://schemas.microsoft.com/office/drawing/2014/main" id="{65889F16-FAAA-EA56-653E-6FA4E8C1D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97" y="4471406"/>
              <a:ext cx="223388" cy="223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hlinkClick r:id="rId6"/>
              <a:extLst>
                <a:ext uri="{FF2B5EF4-FFF2-40B4-BE49-F238E27FC236}">
                  <a16:creationId xmlns:a16="http://schemas.microsoft.com/office/drawing/2014/main" id="{08C4A9DA-941B-E487-0831-DFD8F6B54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4344" y="4479414"/>
              <a:ext cx="223388" cy="223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ebsite Icon 3237546">
              <a:hlinkClick r:id="rId8"/>
              <a:extLst>
                <a:ext uri="{FF2B5EF4-FFF2-40B4-BE49-F238E27FC236}">
                  <a16:creationId xmlns:a16="http://schemas.microsoft.com/office/drawing/2014/main" id="{8DDA8521-2054-2281-1737-B13BCD92F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6130" y="4468799"/>
              <a:ext cx="217108" cy="217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312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A584B8-4A66-9834-0E16-E4BA1F07B5DE}"/>
              </a:ext>
            </a:extLst>
          </p:cNvPr>
          <p:cNvSpPr/>
          <p:nvPr/>
        </p:nvSpPr>
        <p:spPr>
          <a:xfrm>
            <a:off x="480871" y="5897867"/>
            <a:ext cx="11406328" cy="1123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F86584CD-2D32-3051-2086-3446958AE32E}"/>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
        <p:nvSpPr>
          <p:cNvPr id="2" name="Title 1">
            <a:extLst>
              <a:ext uri="{FF2B5EF4-FFF2-40B4-BE49-F238E27FC236}">
                <a16:creationId xmlns:a16="http://schemas.microsoft.com/office/drawing/2014/main" id="{A064C541-1A33-E0A6-E360-DBC5D3816523}"/>
              </a:ext>
            </a:extLst>
          </p:cNvPr>
          <p:cNvSpPr txBox="1">
            <a:spLocks/>
          </p:cNvSpPr>
          <p:nvPr/>
        </p:nvSpPr>
        <p:spPr>
          <a:xfrm>
            <a:off x="444027" y="370191"/>
            <a:ext cx="8385439"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000" dirty="0">
                <a:solidFill>
                  <a:prstClr val="black"/>
                </a:solidFill>
                <a:latin typeface="ICONIQ Quadraat" panose="02000000000000000000" pitchFamily="2" charset="0"/>
                <a:ea typeface="ICONIQ Quadraat" panose="02000000000000000000" pitchFamily="2" charset="0"/>
              </a:rPr>
              <a:t>THE ICONIQ GROWTH</a:t>
            </a:r>
          </a:p>
          <a:p>
            <a:r>
              <a:rPr lang="en-US" sz="4800" b="1" dirty="0">
                <a:solidFill>
                  <a:prstClr val="black"/>
                </a:solidFill>
                <a:latin typeface="ICONIQ Quadraat" panose="02000000000000000000" pitchFamily="2" charset="0"/>
                <a:ea typeface="ICONIQ Quadraat" panose="02000000000000000000" pitchFamily="2" charset="0"/>
              </a:rPr>
              <a:t>Enterprise Five</a:t>
            </a:r>
          </a:p>
        </p:txBody>
      </p:sp>
      <p:cxnSp>
        <p:nvCxnSpPr>
          <p:cNvPr id="3" name="Straight Connector 2">
            <a:extLst>
              <a:ext uri="{FF2B5EF4-FFF2-40B4-BE49-F238E27FC236}">
                <a16:creationId xmlns:a16="http://schemas.microsoft.com/office/drawing/2014/main" id="{1EAE0A60-81B9-C094-8203-AC9C26AFFB54}"/>
              </a:ext>
            </a:extLst>
          </p:cNvPr>
          <p:cNvCxnSpPr>
            <a:cxnSpLocks/>
          </p:cNvCxnSpPr>
          <p:nvPr/>
        </p:nvCxnSpPr>
        <p:spPr>
          <a:xfrm flipH="1">
            <a:off x="568085" y="1423693"/>
            <a:ext cx="4068661" cy="0"/>
          </a:xfrm>
          <a:prstGeom prst="line">
            <a:avLst/>
          </a:prstGeom>
          <a:noFill/>
          <a:ln w="19050" cap="flat" cmpd="sng" algn="ctr">
            <a:solidFill>
              <a:srgbClr val="71C689"/>
            </a:solidFill>
            <a:prstDash val="solid"/>
            <a:miter lim="800000"/>
          </a:ln>
          <a:effectLst/>
        </p:spPr>
      </p:cxnSp>
      <p:graphicFrame>
        <p:nvGraphicFramePr>
          <p:cNvPr id="4" name="Table 16">
            <a:extLst>
              <a:ext uri="{FF2B5EF4-FFF2-40B4-BE49-F238E27FC236}">
                <a16:creationId xmlns:a16="http://schemas.microsoft.com/office/drawing/2014/main" id="{4F42798A-B1D3-DC92-A40C-59CEB33C6A36}"/>
              </a:ext>
            </a:extLst>
          </p:cNvPr>
          <p:cNvGraphicFramePr>
            <a:graphicFrameLocks noGrp="1"/>
          </p:cNvGraphicFramePr>
          <p:nvPr>
            <p:custDataLst>
              <p:tags r:id="rId1"/>
            </p:custDataLst>
          </p:nvPr>
        </p:nvGraphicFramePr>
        <p:xfrm>
          <a:off x="1140283" y="1700187"/>
          <a:ext cx="10472113" cy="3975922"/>
        </p:xfrm>
        <a:graphic>
          <a:graphicData uri="http://schemas.openxmlformats.org/drawingml/2006/table">
            <a:tbl>
              <a:tblPr/>
              <a:tblGrid>
                <a:gridCol w="4107283">
                  <a:extLst>
                    <a:ext uri="{9D8B030D-6E8A-4147-A177-3AD203B41FA5}">
                      <a16:colId xmlns:a16="http://schemas.microsoft.com/office/drawing/2014/main" val="3822297361"/>
                    </a:ext>
                  </a:extLst>
                </a:gridCol>
                <a:gridCol w="1060805">
                  <a:extLst>
                    <a:ext uri="{9D8B030D-6E8A-4147-A177-3AD203B41FA5}">
                      <a16:colId xmlns:a16="http://schemas.microsoft.com/office/drawing/2014/main" val="3132728503"/>
                    </a:ext>
                  </a:extLst>
                </a:gridCol>
                <a:gridCol w="1060805">
                  <a:extLst>
                    <a:ext uri="{9D8B030D-6E8A-4147-A177-3AD203B41FA5}">
                      <a16:colId xmlns:a16="http://schemas.microsoft.com/office/drawing/2014/main" val="2645454370"/>
                    </a:ext>
                  </a:extLst>
                </a:gridCol>
                <a:gridCol w="1060805">
                  <a:extLst>
                    <a:ext uri="{9D8B030D-6E8A-4147-A177-3AD203B41FA5}">
                      <a16:colId xmlns:a16="http://schemas.microsoft.com/office/drawing/2014/main" val="3245290676"/>
                    </a:ext>
                  </a:extLst>
                </a:gridCol>
                <a:gridCol w="1060805">
                  <a:extLst>
                    <a:ext uri="{9D8B030D-6E8A-4147-A177-3AD203B41FA5}">
                      <a16:colId xmlns:a16="http://schemas.microsoft.com/office/drawing/2014/main" val="2724620080"/>
                    </a:ext>
                  </a:extLst>
                </a:gridCol>
                <a:gridCol w="1060805">
                  <a:extLst>
                    <a:ext uri="{9D8B030D-6E8A-4147-A177-3AD203B41FA5}">
                      <a16:colId xmlns:a16="http://schemas.microsoft.com/office/drawing/2014/main" val="3837756256"/>
                    </a:ext>
                  </a:extLst>
                </a:gridCol>
                <a:gridCol w="1060805">
                  <a:extLst>
                    <a:ext uri="{9D8B030D-6E8A-4147-A177-3AD203B41FA5}">
                      <a16:colId xmlns:a16="http://schemas.microsoft.com/office/drawing/2014/main" val="129846938"/>
                    </a:ext>
                  </a:extLst>
                </a:gridCol>
              </a:tblGrid>
              <a:tr h="38178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no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&lt;$25M</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$25-$50M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$50-$100M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$100-$200M</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$200M to IPO</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Post-IPO</a:t>
                      </a:r>
                      <a:r>
                        <a:rPr lang="en-US" sz="1200" b="0" i="0" baseline="30000" dirty="0">
                          <a:solidFill>
                            <a:schemeClr val="tx1">
                              <a:lumMod val="85000"/>
                              <a:lumOff val="15000"/>
                            </a:schemeClr>
                          </a:solidFill>
                          <a:latin typeface="ICONIQ Quadraat" panose="02000000000000000000" pitchFamily="2" charset="0"/>
                          <a:ea typeface="ICONIQ Quadraat" panose="02000000000000000000" pitchFamily="2" charset="0"/>
                        </a:rPr>
                        <a:t>4</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802165"/>
                  </a:ext>
                </a:extLst>
              </a:tr>
              <a:tr h="653638">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YoY ARR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(EOP ARR – prior year EOP ARR) /prior year EOP ARR</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125%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240%</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90%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70%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50%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60%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3175" cap="flat" cmpd="sng" algn="ctr">
                      <a:solidFill>
                        <a:sysClr val="window" lastClr="FFFFFF">
                          <a:lumMod val="6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87296"/>
                  </a:ext>
                </a:extLst>
              </a:tr>
              <a:tr h="769174">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(BOP ARR + expansion ARR - gross churn ARR) / BOP ARR</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105%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125%</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110%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120%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075431"/>
                  </a:ext>
                </a:extLst>
              </a:tr>
              <a:tr h="769174">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Rule of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YoY ARR growth + FCF margin</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2</a:t>
                      </a:r>
                      <a:endPar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lang="en-US" sz="14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Less Relevant</a:t>
                      </a:r>
                      <a:endParaRPr lang="en-US" sz="11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55%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45%</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30%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50%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45%</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70%</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813690"/>
                  </a:ext>
                </a:extLst>
              </a:tr>
              <a:tr h="71467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Net Magic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Current Q net new ARR / prior Q S&amp;M OpEx</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3</a:t>
                      </a:r>
                      <a:endPar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1.7x</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1.2x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0.8x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6350" cap="flat" cmpd="sng" algn="ctr">
                      <a:solidFill>
                        <a:sysClr val="window" lastClr="FFFFFF">
                          <a:lumMod val="8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51059"/>
                  </a:ext>
                </a:extLst>
              </a:tr>
              <a:tr h="662262">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ARR per FTE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EOP ARR / EOP FTEs</a:t>
                      </a:r>
                    </a:p>
                  </a:txBody>
                  <a:tcPr anchor="ctr">
                    <a:lnL w="3175" cap="flat" cmpd="sng" algn="ctr">
                      <a:solidFill>
                        <a:sysClr val="window" lastClr="FFFFFF">
                          <a:lumMod val="65000"/>
                        </a:sysClr>
                      </a:solidFill>
                      <a:prstDash val="sysDot"/>
                      <a:round/>
                      <a:headEnd type="none" w="med" len="med"/>
                      <a:tailEnd type="none" w="med" len="med"/>
                    </a:lnL>
                    <a:lnR w="6350" cap="flat" cmpd="sng" algn="ctr">
                      <a:solidFill>
                        <a:sysClr val="window" lastClr="FFFFFF">
                          <a:lumMod val="7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$95K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$135K</a:t>
                      </a:r>
                    </a:p>
                  </a:txBody>
                  <a:tcPr anchor="ctr">
                    <a:lnL w="6350" cap="flat" cmpd="sng" algn="ctr">
                      <a:solidFill>
                        <a:sysClr val="window" lastClr="FFFFFF">
                          <a:lumMod val="7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$140K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$190K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$175K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$215K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$200K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$235K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$220K</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$255K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DB96B"/>
                          </a:solidFill>
                          <a:latin typeface="ICONIQ Quadraat" panose="02000000000000000000" pitchFamily="2" charset="0"/>
                          <a:ea typeface="ICONIQ Quadraat" panose="02000000000000000000" pitchFamily="2" charset="0"/>
                          <a:cs typeface="Lato" panose="020F0502020204030203" pitchFamily="34" charset="0"/>
                        </a:rPr>
                        <a:t>$270K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$345K</a:t>
                      </a:r>
                    </a:p>
                  </a:txBody>
                  <a:tcPr anchor="ctr">
                    <a:lnL w="3175" cap="flat" cmpd="sng" algn="ctr">
                      <a:solidFill>
                        <a:sysClr val="window" lastClr="FFFFFF">
                          <a:lumMod val="65000"/>
                        </a:sysClr>
                      </a:solidFill>
                      <a:prstDash val="sysDot"/>
                      <a:round/>
                      <a:headEnd type="none" w="med" len="med"/>
                      <a:tailEnd type="none" w="med" len="med"/>
                    </a:lnL>
                    <a:lnR w="3175" cap="flat" cmpd="sng" algn="ctr">
                      <a:solidFill>
                        <a:sysClr val="window" lastClr="FFFFFF">
                          <a:lumMod val="65000"/>
                        </a:sysClr>
                      </a:solidFill>
                      <a:prstDash val="sysDot"/>
                      <a:round/>
                      <a:headEnd type="none" w="med" len="med"/>
                      <a:tailEnd type="none" w="med" len="med"/>
                    </a:lnR>
                    <a:lnT w="6350" cap="flat" cmpd="sng" algn="ctr">
                      <a:solidFill>
                        <a:sysClr val="window" lastClr="FFFFFF">
                          <a:lumMod val="85000"/>
                        </a:sysClr>
                      </a:solidFill>
                      <a:prstDash val="sysDot"/>
                      <a:round/>
                      <a:headEnd type="none" w="med" len="med"/>
                      <a:tailEnd type="none" w="med" len="med"/>
                    </a:lnT>
                    <a:lnB w="3175" cap="flat" cmpd="sng" algn="ctr">
                      <a:solidFill>
                        <a:sysClr val="window" lastClr="FFFFFF">
                          <a:lumMod val="65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348890"/>
                  </a:ext>
                </a:extLst>
              </a:tr>
            </a:tbl>
          </a:graphicData>
        </a:graphic>
      </p:graphicFrame>
      <p:sp>
        <p:nvSpPr>
          <p:cNvPr id="5" name="Oval 4">
            <a:extLst>
              <a:ext uri="{FF2B5EF4-FFF2-40B4-BE49-F238E27FC236}">
                <a16:creationId xmlns:a16="http://schemas.microsoft.com/office/drawing/2014/main" id="{D65997B0-BE4D-844E-D6D6-0C021AB8AED2}"/>
              </a:ext>
            </a:extLst>
          </p:cNvPr>
          <p:cNvSpPr/>
          <p:nvPr/>
        </p:nvSpPr>
        <p:spPr>
          <a:xfrm>
            <a:off x="609060" y="2230262"/>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1</a:t>
            </a:r>
          </a:p>
        </p:txBody>
      </p:sp>
      <p:sp>
        <p:nvSpPr>
          <p:cNvPr id="6" name="Oval 5">
            <a:extLst>
              <a:ext uri="{FF2B5EF4-FFF2-40B4-BE49-F238E27FC236}">
                <a16:creationId xmlns:a16="http://schemas.microsoft.com/office/drawing/2014/main" id="{162D61B4-E530-8755-9D45-88D00BF8E7FA}"/>
              </a:ext>
            </a:extLst>
          </p:cNvPr>
          <p:cNvSpPr/>
          <p:nvPr/>
        </p:nvSpPr>
        <p:spPr>
          <a:xfrm>
            <a:off x="593186" y="2973475"/>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2</a:t>
            </a:r>
          </a:p>
        </p:txBody>
      </p:sp>
      <p:sp>
        <p:nvSpPr>
          <p:cNvPr id="7" name="Oval 6">
            <a:extLst>
              <a:ext uri="{FF2B5EF4-FFF2-40B4-BE49-F238E27FC236}">
                <a16:creationId xmlns:a16="http://schemas.microsoft.com/office/drawing/2014/main" id="{4C8C8DE5-FC67-D46F-5693-226C50798A7A}"/>
              </a:ext>
            </a:extLst>
          </p:cNvPr>
          <p:cNvSpPr/>
          <p:nvPr/>
        </p:nvSpPr>
        <p:spPr>
          <a:xfrm>
            <a:off x="595462" y="3746446"/>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3</a:t>
            </a:r>
          </a:p>
        </p:txBody>
      </p:sp>
      <p:sp>
        <p:nvSpPr>
          <p:cNvPr id="8" name="Oval 7">
            <a:extLst>
              <a:ext uri="{FF2B5EF4-FFF2-40B4-BE49-F238E27FC236}">
                <a16:creationId xmlns:a16="http://schemas.microsoft.com/office/drawing/2014/main" id="{83A4FCCF-F0A4-875F-5AFF-5020F5C01A13}"/>
              </a:ext>
            </a:extLst>
          </p:cNvPr>
          <p:cNvSpPr/>
          <p:nvPr/>
        </p:nvSpPr>
        <p:spPr>
          <a:xfrm>
            <a:off x="593186" y="4513206"/>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4</a:t>
            </a:r>
          </a:p>
        </p:txBody>
      </p:sp>
      <p:sp>
        <p:nvSpPr>
          <p:cNvPr id="9" name="Oval 8">
            <a:extLst>
              <a:ext uri="{FF2B5EF4-FFF2-40B4-BE49-F238E27FC236}">
                <a16:creationId xmlns:a16="http://schemas.microsoft.com/office/drawing/2014/main" id="{28B370A0-EA67-1386-96CD-8B17E1456B87}"/>
              </a:ext>
            </a:extLst>
          </p:cNvPr>
          <p:cNvSpPr/>
          <p:nvPr/>
        </p:nvSpPr>
        <p:spPr>
          <a:xfrm>
            <a:off x="593186" y="5210342"/>
            <a:ext cx="376749" cy="37674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71C689"/>
                </a:solidFill>
                <a:effectLst/>
                <a:uLnTx/>
                <a:uFillTx/>
                <a:latin typeface="ICONIQ Quadraat" panose="02000000000000000000" pitchFamily="2" charset="0"/>
                <a:ea typeface="ICONIQ Quadraat" panose="02000000000000000000" pitchFamily="2" charset="0"/>
                <a:cs typeface="Arial" panose="020B0604020202020204" pitchFamily="34" charset="0"/>
              </a:rPr>
              <a:t>5</a:t>
            </a:r>
          </a:p>
        </p:txBody>
      </p:sp>
      <p:sp>
        <p:nvSpPr>
          <p:cNvPr id="11" name="TextBox 10">
            <a:extLst>
              <a:ext uri="{FF2B5EF4-FFF2-40B4-BE49-F238E27FC236}">
                <a16:creationId xmlns:a16="http://schemas.microsoft.com/office/drawing/2014/main" id="{B9124841-4CAE-4176-3169-A53482968A92}"/>
              </a:ext>
            </a:extLst>
          </p:cNvPr>
          <p:cNvSpPr txBox="1"/>
          <p:nvPr/>
        </p:nvSpPr>
        <p:spPr>
          <a:xfrm>
            <a:off x="5268643" y="1131260"/>
            <a:ext cx="6430793" cy="369332"/>
          </a:xfrm>
          <a:prstGeom prst="rect">
            <a:avLst/>
          </a:prstGeom>
          <a:noFill/>
        </p:spPr>
        <p:txBody>
          <a:bodyPr wrap="square" anchor="b">
            <a:spAutoFit/>
          </a:bodyPr>
          <a:lstStyle/>
          <a:p>
            <a:pPr algn="ctr">
              <a:spcAft>
                <a:spcPts val="600"/>
              </a:spcAft>
            </a:pPr>
            <a:r>
              <a:rPr lang="en-US" b="1" dirty="0">
                <a:solidFill>
                  <a:prstClr val="black">
                    <a:lumMod val="50000"/>
                    <a:lumOff val="50000"/>
                  </a:prstClr>
                </a:solidFill>
                <a:latin typeface="ICONIQ Quadraat" panose="02000000000000000000" pitchFamily="2" charset="0"/>
                <a:ea typeface="ICONIQ Quadraat" panose="02000000000000000000" pitchFamily="2" charset="0"/>
              </a:rPr>
              <a:t>Median &amp; Top Quartile Performance</a:t>
            </a:r>
            <a:r>
              <a:rPr lang="en-US" b="1" baseline="30000" dirty="0">
                <a:solidFill>
                  <a:prstClr val="black">
                    <a:lumMod val="50000"/>
                    <a:lumOff val="50000"/>
                  </a:prstClr>
                </a:solidFill>
                <a:latin typeface="ICONIQ Quadraat" panose="02000000000000000000" pitchFamily="2" charset="0"/>
                <a:ea typeface="ICONIQ Quadraat" panose="02000000000000000000" pitchFamily="2" charset="0"/>
              </a:rPr>
              <a:t> </a:t>
            </a:r>
            <a:r>
              <a:rPr lang="en-US" b="1" dirty="0">
                <a:solidFill>
                  <a:prstClr val="black">
                    <a:lumMod val="50000"/>
                    <a:lumOff val="50000"/>
                  </a:prstClr>
                </a:solidFill>
                <a:latin typeface="ICONIQ Quadraat" panose="02000000000000000000" pitchFamily="2" charset="0"/>
                <a:ea typeface="ICONIQ Quadraat" panose="02000000000000000000" pitchFamily="2" charset="0"/>
              </a:rPr>
              <a:t>by ARR Range</a:t>
            </a:r>
            <a:r>
              <a:rPr lang="en-US" b="1" baseline="30000" dirty="0">
                <a:solidFill>
                  <a:prstClr val="black">
                    <a:lumMod val="50000"/>
                    <a:lumOff val="50000"/>
                  </a:prstClr>
                </a:solidFill>
                <a:latin typeface="ICONIQ Quadraat" panose="02000000000000000000" pitchFamily="2" charset="0"/>
                <a:ea typeface="ICONIQ Quadraat" panose="02000000000000000000" pitchFamily="2" charset="0"/>
              </a:rPr>
              <a:t>1</a:t>
            </a:r>
          </a:p>
        </p:txBody>
      </p:sp>
      <p:sp>
        <p:nvSpPr>
          <p:cNvPr id="12" name="TextBox 11">
            <a:extLst>
              <a:ext uri="{FF2B5EF4-FFF2-40B4-BE49-F238E27FC236}">
                <a16:creationId xmlns:a16="http://schemas.microsoft.com/office/drawing/2014/main" id="{21286C73-D792-3CFA-1DB0-3EC19622A727}"/>
              </a:ext>
            </a:extLst>
          </p:cNvPr>
          <p:cNvSpPr txBox="1"/>
          <p:nvPr/>
        </p:nvSpPr>
        <p:spPr>
          <a:xfrm>
            <a:off x="7223006" y="72438"/>
            <a:ext cx="4843864" cy="984885"/>
          </a:xfrm>
          <a:prstGeom prst="rect">
            <a:avLst/>
          </a:prstGeom>
          <a:solidFill>
            <a:srgbClr val="FFFFFF">
              <a:alpha val="80000"/>
            </a:srgbClr>
          </a:solidFill>
          <a:ln w="6350">
            <a:solidFill>
              <a:sysClr val="windowText" lastClr="000000">
                <a:lumMod val="50000"/>
                <a:lumOff val="50000"/>
              </a:sysClr>
            </a:solidFill>
            <a:prstDash val="sysDo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The ICONIQ Growth SaaS Glossary</a:t>
            </a:r>
            <a:endParaRPr kumimoji="0" lang="en-US" sz="1800" b="0" i="0" u="sng" strike="noStrike" kern="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See our SaaS Glossary for a complete guide to the key metrics included in this report, plus: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p:txBody>
      </p:sp>
      <p:pic>
        <p:nvPicPr>
          <p:cNvPr id="13" name="Graphic 12" descr="Cursor with solid fill">
            <a:extLst>
              <a:ext uri="{FF2B5EF4-FFF2-40B4-BE49-F238E27FC236}">
                <a16:creationId xmlns:a16="http://schemas.microsoft.com/office/drawing/2014/main" id="{BF3D964D-4ADA-B1F4-BEEC-FB0B0B041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017626" y="60473"/>
            <a:ext cx="410759" cy="410759"/>
          </a:xfrm>
          <a:prstGeom prst="rect">
            <a:avLst/>
          </a:prstGeom>
        </p:spPr>
      </p:pic>
      <p:sp>
        <p:nvSpPr>
          <p:cNvPr id="14" name="TextBox 13">
            <a:extLst>
              <a:ext uri="{FF2B5EF4-FFF2-40B4-BE49-F238E27FC236}">
                <a16:creationId xmlns:a16="http://schemas.microsoft.com/office/drawing/2014/main" id="{32C70DEB-B155-CE46-478C-C292EC81B7AB}"/>
              </a:ext>
            </a:extLst>
          </p:cNvPr>
          <p:cNvSpPr txBox="1"/>
          <p:nvPr/>
        </p:nvSpPr>
        <p:spPr>
          <a:xfrm>
            <a:off x="8195577" y="590192"/>
            <a:ext cx="1896844" cy="430887"/>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Cost classification</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Revenue recognition</a:t>
            </a:r>
            <a:endParaRPr kumimoji="0" lang="en-US" sz="1100" b="1" i="0" u="none" strike="noStrike" kern="0" cap="none" spc="0" normalizeH="0" baseline="0" noProof="0" dirty="0">
              <a:ln>
                <a:noFill/>
              </a:ln>
              <a:solidFill>
                <a:prstClr val="black"/>
              </a:solidFill>
              <a:effectLst/>
              <a:uLnTx/>
              <a:uFillTx/>
            </a:endParaRPr>
          </a:p>
        </p:txBody>
      </p:sp>
      <p:sp>
        <p:nvSpPr>
          <p:cNvPr id="15" name="TextBox 14">
            <a:extLst>
              <a:ext uri="{FF2B5EF4-FFF2-40B4-BE49-F238E27FC236}">
                <a16:creationId xmlns:a16="http://schemas.microsoft.com/office/drawing/2014/main" id="{03A05E07-9CCB-B92E-A1C5-9C349B56411B}"/>
              </a:ext>
            </a:extLst>
          </p:cNvPr>
          <p:cNvSpPr txBox="1"/>
          <p:nvPr/>
        </p:nvSpPr>
        <p:spPr>
          <a:xfrm>
            <a:off x="9924172" y="590192"/>
            <a:ext cx="1896844" cy="430887"/>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Cohort analysis</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0" cap="none" spc="0" normalizeH="0" baseline="0" noProof="0" dirty="0">
                <a:ln>
                  <a:noFill/>
                </a:ln>
                <a:solidFill>
                  <a:prstClr val="black">
                    <a:lumMod val="65000"/>
                    <a:lumOff val="35000"/>
                  </a:prstClr>
                </a:solidFill>
                <a:effectLst/>
                <a:uLnTx/>
                <a:uFillTx/>
                <a:latin typeface="ICONIQ Quadraat" panose="02000000000000000000" pitchFamily="2" charset="0"/>
                <a:ea typeface="ICONIQ Quadraat" panose="02000000000000000000" pitchFamily="2" charset="0"/>
                <a:cs typeface="Arial" panose="020B0604020202020204" pitchFamily="34" charset="0"/>
              </a:rPr>
              <a:t>Unit economics</a:t>
            </a:r>
            <a:endParaRPr kumimoji="0" lang="en-US" sz="1100" b="1" i="0" u="none" strike="noStrike" kern="0" cap="none" spc="0" normalizeH="0" baseline="0" noProof="0" dirty="0">
              <a:ln>
                <a:noFill/>
              </a:ln>
              <a:solidFill>
                <a:prstClr val="black"/>
              </a:solidFill>
              <a:effectLst/>
              <a:uLnTx/>
              <a:uFillTx/>
            </a:endParaRPr>
          </a:p>
        </p:txBody>
      </p:sp>
      <p:sp>
        <p:nvSpPr>
          <p:cNvPr id="16" name="TextBox 15">
            <a:extLst>
              <a:ext uri="{FF2B5EF4-FFF2-40B4-BE49-F238E27FC236}">
                <a16:creationId xmlns:a16="http://schemas.microsoft.com/office/drawing/2014/main" id="{472B5BE6-0EA3-EB55-DECC-5472649A0B26}"/>
              </a:ext>
            </a:extLst>
          </p:cNvPr>
          <p:cNvSpPr txBox="1"/>
          <p:nvPr/>
        </p:nvSpPr>
        <p:spPr>
          <a:xfrm>
            <a:off x="459899" y="1524047"/>
            <a:ext cx="4808743" cy="461665"/>
          </a:xfrm>
          <a:prstGeom prst="rect">
            <a:avLst/>
          </a:prstGeom>
          <a:noFill/>
        </p:spPr>
        <p:txBody>
          <a:bodyPr wrap="square">
            <a:spAutoFit/>
          </a:bodyPr>
          <a:lstStyle/>
          <a:p>
            <a:r>
              <a:rPr lang="en-US" sz="1200" dirty="0">
                <a:solidFill>
                  <a:prstClr val="black">
                    <a:lumMod val="85000"/>
                    <a:lumOff val="15000"/>
                  </a:prstClr>
                </a:solidFill>
                <a:latin typeface="ICONIQ Quadraat" panose="02000000000000000000" pitchFamily="2" charset="0"/>
                <a:ea typeface="ICONIQ Quadraat" panose="02000000000000000000" pitchFamily="2" charset="0"/>
                <a:cs typeface="Lato" panose="020F0502020204030203" pitchFamily="34" charset="0"/>
              </a:rPr>
              <a:t>ICONIQ Growth standards across five key metrics we believe are highly representative of a B2B SaaS company’s overall growth and efficiency:</a:t>
            </a:r>
          </a:p>
        </p:txBody>
      </p:sp>
      <p:sp>
        <p:nvSpPr>
          <p:cNvPr id="17" name="TextBox 16">
            <a:extLst>
              <a:ext uri="{FF2B5EF4-FFF2-40B4-BE49-F238E27FC236}">
                <a16:creationId xmlns:a16="http://schemas.microsoft.com/office/drawing/2014/main" id="{D096A0A4-B1E4-85EF-58B8-9B56E2A10488}"/>
              </a:ext>
            </a:extLst>
          </p:cNvPr>
          <p:cNvSpPr txBox="1"/>
          <p:nvPr/>
        </p:nvSpPr>
        <p:spPr>
          <a:xfrm>
            <a:off x="1140280" y="5702059"/>
            <a:ext cx="10472113" cy="461665"/>
          </a:xfrm>
          <a:prstGeom prst="rect">
            <a:avLst/>
          </a:prstGeom>
          <a:noFill/>
        </p:spPr>
        <p:txBody>
          <a:bodyPr wrap="square" rtlCol="0">
            <a:spAutoFit/>
          </a:bodyPr>
          <a:lstStyle/>
          <a:p>
            <a:pPr algn="ctr"/>
            <a:r>
              <a:rPr lang="en-US" sz="1200" dirty="0">
                <a:solidFill>
                  <a:prstClr val="black"/>
                </a:solidFill>
                <a:latin typeface="ICONIQ Quadraat" panose="02000000000000000000" pitchFamily="2" charset="0"/>
                <a:ea typeface="ICONIQ Quadraat" panose="02000000000000000000" pitchFamily="2" charset="0"/>
              </a:rPr>
              <a:t>Given the current environment, we expect that </a:t>
            </a:r>
            <a:r>
              <a:rPr lang="en-US" sz="1200" b="1" dirty="0">
                <a:solidFill>
                  <a:prstClr val="black"/>
                </a:solidFill>
                <a:latin typeface="ICONIQ Quadraat" panose="02000000000000000000" pitchFamily="2" charset="0"/>
                <a:ea typeface="ICONIQ Quadraat" panose="02000000000000000000" pitchFamily="2" charset="0"/>
              </a:rPr>
              <a:t>median benchmarks shown here will be more realistic for companies to target in 2023</a:t>
            </a:r>
            <a:r>
              <a:rPr lang="en-US" sz="1200" dirty="0">
                <a:solidFill>
                  <a:prstClr val="black"/>
                </a:solidFill>
                <a:latin typeface="ICONIQ Quadraat" panose="02000000000000000000" pitchFamily="2" charset="0"/>
                <a:ea typeface="ICONIQ Quadraat" panose="02000000000000000000" pitchFamily="2" charset="0"/>
              </a:rPr>
              <a:t>, but have included top quartile as reference for “best in class” performance regardless of time period</a:t>
            </a:r>
          </a:p>
        </p:txBody>
      </p:sp>
      <p:sp>
        <p:nvSpPr>
          <p:cNvPr id="18" name="TextBox 17">
            <a:extLst>
              <a:ext uri="{FF2B5EF4-FFF2-40B4-BE49-F238E27FC236}">
                <a16:creationId xmlns:a16="http://schemas.microsoft.com/office/drawing/2014/main" id="{48F02EEB-E0DD-22BE-99A6-54032E515624}"/>
              </a:ext>
            </a:extLst>
          </p:cNvPr>
          <p:cNvSpPr txBox="1"/>
          <p:nvPr/>
        </p:nvSpPr>
        <p:spPr>
          <a:xfrm>
            <a:off x="7223006" y="1389849"/>
            <a:ext cx="2765909" cy="307777"/>
          </a:xfrm>
          <a:prstGeom prst="rect">
            <a:avLst/>
          </a:prstGeom>
          <a:noFill/>
        </p:spPr>
        <p:txBody>
          <a:bodyPr wrap="square" rtlCol="0">
            <a:spAutoFit/>
          </a:bodyPr>
          <a:lstStyle/>
          <a:p>
            <a:pPr algn="ctr"/>
            <a:r>
              <a:rPr lang="en-US" sz="1400" b="1" dirty="0">
                <a:solidFill>
                  <a:srgbClr val="4DB96B"/>
                </a:solidFill>
                <a:latin typeface="ICONIQ Quadraat" panose="02000000000000000000" pitchFamily="2" charset="0"/>
                <a:ea typeface="ICONIQ Quadraat" panose="02000000000000000000" pitchFamily="2" charset="0"/>
              </a:rPr>
              <a:t>Median  </a:t>
            </a:r>
            <a:r>
              <a:rPr lang="en-US" sz="1400" dirty="0">
                <a:solidFill>
                  <a:prstClr val="black">
                    <a:lumMod val="50000"/>
                    <a:lumOff val="50000"/>
                  </a:prstClr>
                </a:solidFill>
                <a:latin typeface="ICONIQ Quadraat" panose="02000000000000000000" pitchFamily="2" charset="0"/>
                <a:ea typeface="ICONIQ Quadraat" panose="02000000000000000000" pitchFamily="2" charset="0"/>
              </a:rPr>
              <a:t>Top Quartile</a:t>
            </a:r>
          </a:p>
        </p:txBody>
      </p:sp>
      <p:sp>
        <p:nvSpPr>
          <p:cNvPr id="19" name="TextBox 18">
            <a:extLst>
              <a:ext uri="{FF2B5EF4-FFF2-40B4-BE49-F238E27FC236}">
                <a16:creationId xmlns:a16="http://schemas.microsoft.com/office/drawing/2014/main" id="{2CDC168A-AB0E-E225-6D83-6D0CA97F5085}"/>
              </a:ext>
            </a:extLst>
          </p:cNvPr>
          <p:cNvSpPr txBox="1"/>
          <p:nvPr/>
        </p:nvSpPr>
        <p:spPr>
          <a:xfrm>
            <a:off x="444027" y="6097922"/>
            <a:ext cx="7403746" cy="523220"/>
          </a:xfrm>
          <a:prstGeom prst="rect">
            <a:avLst/>
          </a:prstGeom>
          <a:noFill/>
        </p:spPr>
        <p:txBody>
          <a:bodyPr wrap="square">
            <a:spAutoFit/>
          </a:bodyPr>
          <a:lstStyle/>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1 Quarterly operating and financial data from the companies included</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2 Alternative Rule of 40 calculations include YoY Revenue Growth and EBITDA Margin</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3 Quarter of S&amp;M </a:t>
            </a:r>
            <a:r>
              <a:rPr lang="en-US" sz="700" i="1" dirty="0" err="1">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OpEx</a:t>
            </a:r>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 utilized in magic number calculations should depend your company’s sales cycle</a:t>
            </a:r>
          </a:p>
          <a:p>
            <a:r>
              <a:rPr lang="en-US" sz="700" i="1" dirty="0">
                <a:solidFill>
                  <a:prstClr val="white">
                    <a:lumMod val="50000"/>
                  </a:prstClr>
                </a:solidFill>
                <a:latin typeface="ICONIQ Quadraat" panose="02000000000000000000" pitchFamily="2" charset="0"/>
                <a:ea typeface="ICONIQ Quadraat" panose="02000000000000000000" pitchFamily="2" charset="0"/>
                <a:cs typeface="Arial" panose="020B0604020202020204" pitchFamily="34" charset="0"/>
              </a:rPr>
              <a:t>4 Within 2 fiscal years after IPO</a:t>
            </a:r>
          </a:p>
        </p:txBody>
      </p:sp>
    </p:spTree>
    <p:extLst>
      <p:ext uri="{BB962C8B-B14F-4D97-AF65-F5344CB8AC3E}">
        <p14:creationId xmlns:p14="http://schemas.microsoft.com/office/powerpoint/2010/main" val="331620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EEE02-1E7D-4ECB-E3EA-1392D55584C6}"/>
              </a:ext>
            </a:extLst>
          </p:cNvPr>
          <p:cNvSpPr/>
          <p:nvPr/>
        </p:nvSpPr>
        <p:spPr>
          <a:xfrm>
            <a:off x="480871" y="6104339"/>
            <a:ext cx="11406328" cy="1123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696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BC49BD-E437-AD3E-26EF-07B47C203A7C}"/>
              </a:ext>
            </a:extLst>
          </p:cNvPr>
          <p:cNvSpPr txBox="1">
            <a:spLocks/>
          </p:cNvSpPr>
          <p:nvPr/>
        </p:nvSpPr>
        <p:spPr>
          <a:xfrm>
            <a:off x="444027" y="370191"/>
            <a:ext cx="8385439" cy="376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Arial" panose="020B0604020202020204" pitchFamily="34" charset="0"/>
              </a:rPr>
              <a:t>THE ICONIQ GROWTH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Arial" panose="020B0604020202020204" pitchFamily="34" charset="0"/>
              </a:rPr>
              <a:t>Resiliency Rubric</a:t>
            </a:r>
          </a:p>
        </p:txBody>
      </p:sp>
      <p:cxnSp>
        <p:nvCxnSpPr>
          <p:cNvPr id="25" name="Straight Connector 24">
            <a:extLst>
              <a:ext uri="{FF2B5EF4-FFF2-40B4-BE49-F238E27FC236}">
                <a16:creationId xmlns:a16="http://schemas.microsoft.com/office/drawing/2014/main" id="{BE0BF309-F727-3EBD-67C6-FE506A266294}"/>
              </a:ext>
            </a:extLst>
          </p:cNvPr>
          <p:cNvCxnSpPr>
            <a:cxnSpLocks/>
          </p:cNvCxnSpPr>
          <p:nvPr/>
        </p:nvCxnSpPr>
        <p:spPr>
          <a:xfrm flipH="1">
            <a:off x="568085" y="1423693"/>
            <a:ext cx="4068661" cy="0"/>
          </a:xfrm>
          <a:prstGeom prst="line">
            <a:avLst/>
          </a:prstGeom>
          <a:ln w="19050">
            <a:solidFill>
              <a:srgbClr val="2F5597"/>
            </a:solidFill>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4FFF2EC7-9E51-7932-0D05-FA558C0F25E5}"/>
              </a:ext>
            </a:extLst>
          </p:cNvPr>
          <p:cNvSpPr txBox="1"/>
          <p:nvPr/>
        </p:nvSpPr>
        <p:spPr>
          <a:xfrm>
            <a:off x="8159262" y="131430"/>
            <a:ext cx="3907608" cy="1138773"/>
          </a:xfrm>
          <a:prstGeom prst="rect">
            <a:avLst/>
          </a:prstGeom>
          <a:solidFill>
            <a:srgbClr val="FFFFFF">
              <a:alpha val="80000"/>
            </a:srgbClr>
          </a:solidFill>
          <a:ln w="6350">
            <a:solidFill>
              <a:schemeClr val="tx1">
                <a:lumMod val="50000"/>
                <a:lumOff val="50000"/>
              </a:schemeClr>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tx1">
                    <a:lumMod val="50000"/>
                    <a:lumOff val="50000"/>
                  </a:schemeClr>
                </a:solidFill>
                <a:effectLst/>
                <a:uLnTx/>
                <a:uFillTx/>
                <a:latin typeface="Walbaum Heading" panose="02070303090703020303" pitchFamily="18" charset="0"/>
                <a:ea typeface="ICONIQ Quadraat"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What is the Resiliency Rubric?</a:t>
            </a:r>
            <a:endParaRPr kumimoji="0" lang="en-US" sz="2000" b="0" i="0" u="sng" strike="noStrike" kern="1200" cap="none" spc="0" normalizeH="0" baseline="0" noProof="0" dirty="0">
              <a:ln>
                <a:noFill/>
              </a:ln>
              <a:solidFill>
                <a:schemeClr val="tx1">
                  <a:lumMod val="50000"/>
                  <a:lumOff val="50000"/>
                </a:schemeClr>
              </a:solidFill>
              <a:effectLst/>
              <a:uLnTx/>
              <a:uFillTx/>
              <a:latin typeface="Walbaum Heading" panose="02070303090703020303" pitchFamily="18"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Arial" panose="020B0604020202020204" pitchFamily="34" charset="0"/>
              </a:rPr>
              <a:t>Read about why we believe it’s so important for SaaS companies to start tracking these 5 metrics in the current market.</a:t>
            </a:r>
          </a:p>
        </p:txBody>
      </p:sp>
      <p:pic>
        <p:nvPicPr>
          <p:cNvPr id="11" name="Graphic 10" descr="Cursor with solid fill">
            <a:extLst>
              <a:ext uri="{FF2B5EF4-FFF2-40B4-BE49-F238E27FC236}">
                <a16:creationId xmlns:a16="http://schemas.microsoft.com/office/drawing/2014/main" id="{4B98385A-ACEB-BC7C-7B6B-AA43FB741E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953882" y="144983"/>
            <a:ext cx="410759" cy="410759"/>
          </a:xfrm>
          <a:prstGeom prst="rect">
            <a:avLst/>
          </a:prstGeom>
        </p:spPr>
      </p:pic>
      <p:sp>
        <p:nvSpPr>
          <p:cNvPr id="14" name="TextBox 13">
            <a:extLst>
              <a:ext uri="{FF2B5EF4-FFF2-40B4-BE49-F238E27FC236}">
                <a16:creationId xmlns:a16="http://schemas.microsoft.com/office/drawing/2014/main" id="{3374155E-4ADD-C6A3-8449-7C99153D87DE}"/>
              </a:ext>
            </a:extLst>
          </p:cNvPr>
          <p:cNvSpPr txBox="1"/>
          <p:nvPr/>
        </p:nvSpPr>
        <p:spPr>
          <a:xfrm>
            <a:off x="459899" y="1488878"/>
            <a:ext cx="4792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1515">
                    <a:lumMod val="85000"/>
                    <a:lumOff val="15000"/>
                  </a:srgbClr>
                </a:solidFill>
                <a:effectLst/>
                <a:uLnTx/>
                <a:uFillTx/>
                <a:latin typeface="ICONIQ Quadraat" panose="02000000000000000000" pitchFamily="2" charset="0"/>
                <a:ea typeface="ICONIQ Quadraat" panose="02000000000000000000" pitchFamily="2" charset="0"/>
                <a:cs typeface="Lato" panose="020F0502020204030203" pitchFamily="34" charset="0"/>
              </a:rPr>
              <a:t>In addition to the Enterprise Five, we recommend SaaS companies keep in mind these additional metrics that will drive resilience in times of volatility</a:t>
            </a:r>
          </a:p>
        </p:txBody>
      </p:sp>
      <p:graphicFrame>
        <p:nvGraphicFramePr>
          <p:cNvPr id="15" name="Table 16">
            <a:extLst>
              <a:ext uri="{FF2B5EF4-FFF2-40B4-BE49-F238E27FC236}">
                <a16:creationId xmlns:a16="http://schemas.microsoft.com/office/drawing/2014/main" id="{B9DD608D-C283-25AA-CE80-091AE7F58CA8}"/>
              </a:ext>
            </a:extLst>
          </p:cNvPr>
          <p:cNvGraphicFramePr>
            <a:graphicFrameLocks noGrp="1"/>
          </p:cNvGraphicFramePr>
          <p:nvPr>
            <p:custDataLst>
              <p:tags r:id="rId1"/>
            </p:custDataLst>
          </p:nvPr>
        </p:nvGraphicFramePr>
        <p:xfrm>
          <a:off x="1140283" y="1664383"/>
          <a:ext cx="10472113" cy="3975922"/>
        </p:xfrm>
        <a:graphic>
          <a:graphicData uri="http://schemas.openxmlformats.org/drawingml/2006/table">
            <a:tbl>
              <a:tblPr>
                <a:tableStyleId>{5C22544A-7EE6-4342-B048-85BDC9FD1C3A}</a:tableStyleId>
              </a:tblPr>
              <a:tblGrid>
                <a:gridCol w="4107283">
                  <a:extLst>
                    <a:ext uri="{9D8B030D-6E8A-4147-A177-3AD203B41FA5}">
                      <a16:colId xmlns:a16="http://schemas.microsoft.com/office/drawing/2014/main" val="3822297361"/>
                    </a:ext>
                  </a:extLst>
                </a:gridCol>
                <a:gridCol w="1060805">
                  <a:extLst>
                    <a:ext uri="{9D8B030D-6E8A-4147-A177-3AD203B41FA5}">
                      <a16:colId xmlns:a16="http://schemas.microsoft.com/office/drawing/2014/main" val="3132728503"/>
                    </a:ext>
                  </a:extLst>
                </a:gridCol>
                <a:gridCol w="1060805">
                  <a:extLst>
                    <a:ext uri="{9D8B030D-6E8A-4147-A177-3AD203B41FA5}">
                      <a16:colId xmlns:a16="http://schemas.microsoft.com/office/drawing/2014/main" val="2645454370"/>
                    </a:ext>
                  </a:extLst>
                </a:gridCol>
                <a:gridCol w="1060805">
                  <a:extLst>
                    <a:ext uri="{9D8B030D-6E8A-4147-A177-3AD203B41FA5}">
                      <a16:colId xmlns:a16="http://schemas.microsoft.com/office/drawing/2014/main" val="3245290676"/>
                    </a:ext>
                  </a:extLst>
                </a:gridCol>
                <a:gridCol w="1060805">
                  <a:extLst>
                    <a:ext uri="{9D8B030D-6E8A-4147-A177-3AD203B41FA5}">
                      <a16:colId xmlns:a16="http://schemas.microsoft.com/office/drawing/2014/main" val="2724620080"/>
                    </a:ext>
                  </a:extLst>
                </a:gridCol>
                <a:gridCol w="1060805">
                  <a:extLst>
                    <a:ext uri="{9D8B030D-6E8A-4147-A177-3AD203B41FA5}">
                      <a16:colId xmlns:a16="http://schemas.microsoft.com/office/drawing/2014/main" val="3837756256"/>
                    </a:ext>
                  </a:extLst>
                </a:gridCol>
                <a:gridCol w="1060805">
                  <a:extLst>
                    <a:ext uri="{9D8B030D-6E8A-4147-A177-3AD203B41FA5}">
                      <a16:colId xmlns:a16="http://schemas.microsoft.com/office/drawing/2014/main" val="129846938"/>
                    </a:ext>
                  </a:extLst>
                </a:gridCol>
              </a:tblGrid>
              <a:tr h="381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endParaRPr>
                    </a:p>
                  </a:txBody>
                  <a:tcPr anchor="ctr">
                    <a:lnL w="6350" cap="flat" cmpd="sng" algn="ctr">
                      <a:no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no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&lt;$25M</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$25-$50M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$50-$100M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$100-$200M</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$200M to IPO</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1">
                              <a:lumMod val="85000"/>
                              <a:lumOff val="15000"/>
                            </a:schemeClr>
                          </a:solidFill>
                          <a:latin typeface="ICONIQ Quadraat" panose="02000000000000000000" pitchFamily="2" charset="0"/>
                          <a:ea typeface="ICONIQ Quadraat" panose="02000000000000000000" pitchFamily="2" charset="0"/>
                        </a:rPr>
                        <a:t>Post-IPO</a:t>
                      </a:r>
                      <a:r>
                        <a:rPr lang="en-US" sz="1200" b="0" i="0" baseline="30000" dirty="0">
                          <a:solidFill>
                            <a:schemeClr val="tx1">
                              <a:lumMod val="85000"/>
                              <a:lumOff val="15000"/>
                            </a:schemeClr>
                          </a:solidFill>
                          <a:latin typeface="ICONIQ Quadraat" panose="02000000000000000000" pitchFamily="2" charset="0"/>
                          <a:ea typeface="ICONIQ Quadraat" panose="02000000000000000000" pitchFamily="2" charset="0"/>
                        </a:rPr>
                        <a:t>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802165"/>
                  </a:ext>
                </a:extLst>
              </a:tr>
              <a:tr h="65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Quick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Gross New ARR / Gross Churned ARR</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8x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4x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Low</a:t>
                      </a:r>
                    </a:p>
                    <a:p>
                      <a:pPr algn="ctr"/>
                      <a:r>
                        <a:rPr lang="en-US" sz="1100" b="0" i="1"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N-Size</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3175" cap="flat" cmpd="sng" algn="ctr">
                      <a:solidFill>
                        <a:schemeClr val="bg1">
                          <a:lumMod val="6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87296"/>
                  </a:ext>
                </a:extLst>
              </a:tr>
              <a:tr h="769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Topline Attainment</a:t>
                      </a:r>
                      <a:b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br>
                      <a:r>
                        <a:rPr kumimoji="0" lang="en-US" sz="1000" b="0" i="1"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 Actuals as % of annual plan, net new cumulative bookings</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gridSpan="6">
                  <a:txBody>
                    <a:bodyPr/>
                    <a:lstStyle/>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Companies should aim to achieve 100% quarterly net new attainment of their topline plan, regardless of scale. Top performers have managed to stay in the 80-100% range regardless of scale in the current environment.</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endParaRP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075431"/>
                  </a:ext>
                </a:extLst>
              </a:tr>
              <a:tr h="769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Burn Multiple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FCF / Net New ARR</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1</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2.0x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1.6x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1.1x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0.6x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0.3x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0.2x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813690"/>
                  </a:ext>
                </a:extLst>
              </a:tr>
              <a:tr h="714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CAC Payback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CAC / (New MRR x  Gross Margin)</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2</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22</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10</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28</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15</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20</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19</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34</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19</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8</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51059"/>
                  </a:ext>
                </a:extLst>
              </a:tr>
              <a:tr h="66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CONIQ Quadraat" panose="02000000000000000000" pitchFamily="2" charset="0"/>
                          <a:ea typeface="ICONIQ Quadraat" panose="02000000000000000000" pitchFamily="2" charset="0"/>
                          <a:cs typeface="Lato" panose="020F0502020204030203" pitchFamily="34" charset="0"/>
                        </a:rPr>
                        <a:t>Productivity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ARR  per FTE / </a:t>
                      </a:r>
                      <a:r>
                        <a:rPr kumimoji="0" lang="en-US" sz="1000" b="0" i="1" u="none" strike="noStrike" kern="1200" cap="none" spc="0" normalizeH="0" baseline="0" noProof="0" dirty="0" err="1">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OpEx</a:t>
                      </a:r>
                      <a:r>
                        <a:rPr kumimoji="0" lang="en-US" sz="1000" b="0" i="1" u="none" strike="noStrike" kern="1200" cap="none" spc="0" normalizeH="0" baseline="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 per FTE</a:t>
                      </a:r>
                      <a:r>
                        <a:rPr kumimoji="0" lang="en-US" sz="1000" b="0" i="1" u="none" strike="noStrike" kern="1200" cap="none" spc="0" normalizeH="0" baseline="30000" noProof="0" dirty="0">
                          <a:ln>
                            <a:noFill/>
                          </a:ln>
                          <a:solidFill>
                            <a:prstClr val="black">
                              <a:lumMod val="75000"/>
                              <a:lumOff val="25000"/>
                            </a:prstClr>
                          </a:solidFill>
                          <a:effectLst/>
                          <a:uLnTx/>
                          <a:uFillTx/>
                          <a:latin typeface="ICONIQ Quadraat" panose="02000000000000000000" pitchFamily="2" charset="0"/>
                          <a:ea typeface="ICONIQ Quadraat" panose="02000000000000000000" pitchFamily="2" charset="0"/>
                          <a:cs typeface="Lato Light" panose="020F0502020204030203" pitchFamily="34" charset="0"/>
                        </a:rPr>
                        <a:t>3</a:t>
                      </a:r>
                    </a:p>
                  </a:txBody>
                  <a:tcPr anchor="ctr">
                    <a:lnL w="3175" cap="flat" cmpd="sng" algn="ctr">
                      <a:solidFill>
                        <a:schemeClr val="bg1">
                          <a:lumMod val="6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0.5x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0.7x</a:t>
                      </a:r>
                    </a:p>
                  </a:txBody>
                  <a:tcPr anchor="ctr">
                    <a:lnL w="6350" cap="flat" cmpd="sng" algn="ctr">
                      <a:solidFill>
                        <a:schemeClr val="bg1">
                          <a:lumMod val="7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0.7x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0.8x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0.9x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1.1x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1.0x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1.3x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1.2x</a:t>
                      </a:r>
                    </a:p>
                    <a:p>
                      <a:pPr algn="ctr"/>
                      <a:r>
                        <a:rPr lang="en-US" sz="1400" b="0" dirty="0">
                          <a:solidFill>
                            <a:schemeClr val="tx1">
                              <a:lumMod val="50000"/>
                              <a:lumOff val="50000"/>
                            </a:schemeClr>
                          </a:solidFill>
                          <a:latin typeface="ICONIQ Quadraat" panose="02000000000000000000" pitchFamily="2" charset="0"/>
                          <a:ea typeface="ICONIQ Quadraat" panose="02000000000000000000" pitchFamily="2" charset="0"/>
                          <a:cs typeface="Lato" panose="020F0502020204030203" pitchFamily="34" charset="0"/>
                        </a:rPr>
                        <a:t>1.4x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F5597"/>
                          </a:solidFill>
                          <a:latin typeface="ICONIQ Quadraat" panose="02000000000000000000" pitchFamily="2" charset="0"/>
                          <a:ea typeface="ICONIQ Quadraat" panose="02000000000000000000" pitchFamily="2" charset="0"/>
                          <a:cs typeface="Lato" panose="020F0502020204030203" pitchFamily="34" charset="0"/>
                        </a:rPr>
                        <a:t>1.2x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ICONIQ Quadraat" panose="02000000000000000000" pitchFamily="2" charset="0"/>
                          <a:ea typeface="ICONIQ Quadraat" panose="02000000000000000000" pitchFamily="2" charset="0"/>
                          <a:cs typeface="Lato" panose="020F0502020204030203" pitchFamily="34" charset="0"/>
                        </a:rPr>
                        <a:t>1.5x</a:t>
                      </a:r>
                    </a:p>
                  </a:txBody>
                  <a:tcPr anchor="ctr">
                    <a:lnL w="3175" cap="flat" cmpd="sng" algn="ctr">
                      <a:solidFill>
                        <a:schemeClr val="bg1">
                          <a:lumMod val="65000"/>
                        </a:schemeClr>
                      </a:solidFill>
                      <a:prstDash val="sysDot"/>
                      <a:round/>
                      <a:headEnd type="none" w="med" len="med"/>
                      <a:tailEnd type="none" w="med" len="med"/>
                    </a:lnL>
                    <a:lnR w="3175" cap="flat" cmpd="sng" algn="ctr">
                      <a:solidFill>
                        <a:schemeClr val="bg1">
                          <a:lumMod val="6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317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348890"/>
                  </a:ext>
                </a:extLst>
              </a:tr>
            </a:tbl>
          </a:graphicData>
        </a:graphic>
      </p:graphicFrame>
      <p:sp>
        <p:nvSpPr>
          <p:cNvPr id="16" name="Oval 15">
            <a:extLst>
              <a:ext uri="{FF2B5EF4-FFF2-40B4-BE49-F238E27FC236}">
                <a16:creationId xmlns:a16="http://schemas.microsoft.com/office/drawing/2014/main" id="{DF3EC844-4EAA-2B8C-0C8B-AF1B9FF56137}"/>
              </a:ext>
            </a:extLst>
          </p:cNvPr>
          <p:cNvSpPr/>
          <p:nvPr/>
        </p:nvSpPr>
        <p:spPr>
          <a:xfrm>
            <a:off x="609060" y="2194458"/>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1</a:t>
            </a:r>
          </a:p>
        </p:txBody>
      </p:sp>
      <p:sp>
        <p:nvSpPr>
          <p:cNvPr id="17" name="Oval 16">
            <a:extLst>
              <a:ext uri="{FF2B5EF4-FFF2-40B4-BE49-F238E27FC236}">
                <a16:creationId xmlns:a16="http://schemas.microsoft.com/office/drawing/2014/main" id="{89D9FE5B-F8FE-1B31-C114-BC3D175CF3A1}"/>
              </a:ext>
            </a:extLst>
          </p:cNvPr>
          <p:cNvSpPr/>
          <p:nvPr/>
        </p:nvSpPr>
        <p:spPr>
          <a:xfrm>
            <a:off x="593186" y="2937671"/>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2</a:t>
            </a:r>
          </a:p>
        </p:txBody>
      </p:sp>
      <p:sp>
        <p:nvSpPr>
          <p:cNvPr id="18" name="Oval 17">
            <a:extLst>
              <a:ext uri="{FF2B5EF4-FFF2-40B4-BE49-F238E27FC236}">
                <a16:creationId xmlns:a16="http://schemas.microsoft.com/office/drawing/2014/main" id="{43AB8DFB-BEEE-0069-E809-87A9D7A3A55B}"/>
              </a:ext>
            </a:extLst>
          </p:cNvPr>
          <p:cNvSpPr/>
          <p:nvPr/>
        </p:nvSpPr>
        <p:spPr>
          <a:xfrm>
            <a:off x="595462" y="3710642"/>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3</a:t>
            </a:r>
          </a:p>
        </p:txBody>
      </p:sp>
      <p:sp>
        <p:nvSpPr>
          <p:cNvPr id="19" name="Oval 18">
            <a:extLst>
              <a:ext uri="{FF2B5EF4-FFF2-40B4-BE49-F238E27FC236}">
                <a16:creationId xmlns:a16="http://schemas.microsoft.com/office/drawing/2014/main" id="{45D7FCEB-6566-FEE7-E8D2-D49CB4F544EB}"/>
              </a:ext>
            </a:extLst>
          </p:cNvPr>
          <p:cNvSpPr/>
          <p:nvPr/>
        </p:nvSpPr>
        <p:spPr>
          <a:xfrm>
            <a:off x="593186" y="4477402"/>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4</a:t>
            </a:r>
          </a:p>
        </p:txBody>
      </p:sp>
      <p:sp>
        <p:nvSpPr>
          <p:cNvPr id="20" name="Oval 19">
            <a:extLst>
              <a:ext uri="{FF2B5EF4-FFF2-40B4-BE49-F238E27FC236}">
                <a16:creationId xmlns:a16="http://schemas.microsoft.com/office/drawing/2014/main" id="{39A02E65-F7E3-0489-D6C1-DDBBC77859E2}"/>
              </a:ext>
            </a:extLst>
          </p:cNvPr>
          <p:cNvSpPr/>
          <p:nvPr/>
        </p:nvSpPr>
        <p:spPr>
          <a:xfrm>
            <a:off x="593186" y="5174538"/>
            <a:ext cx="376749" cy="3767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Arial" panose="020B0604020202020204" pitchFamily="34" charset="0"/>
              </a:rPr>
              <a:t>5</a:t>
            </a:r>
          </a:p>
        </p:txBody>
      </p:sp>
      <p:sp>
        <p:nvSpPr>
          <p:cNvPr id="21" name="TextBox 20">
            <a:extLst>
              <a:ext uri="{FF2B5EF4-FFF2-40B4-BE49-F238E27FC236}">
                <a16:creationId xmlns:a16="http://schemas.microsoft.com/office/drawing/2014/main" id="{174516BC-2C30-2828-9E59-FE597E0A4FB5}"/>
              </a:ext>
            </a:extLst>
          </p:cNvPr>
          <p:cNvSpPr txBox="1"/>
          <p:nvPr/>
        </p:nvSpPr>
        <p:spPr>
          <a:xfrm>
            <a:off x="5251937" y="1259066"/>
            <a:ext cx="6430793" cy="369332"/>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Median &amp; Top Quartile Performance</a:t>
            </a:r>
            <a:r>
              <a:rPr kumimoji="0" lang="en-US" sz="1800" b="1" i="0" u="none" strike="noStrike" kern="1200" cap="none" spc="0" normalizeH="0" baseline="3000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 </a:t>
            </a:r>
            <a:r>
              <a:rPr kumimoji="0" lang="en-US" sz="1800" b="1"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by ARR Range</a:t>
            </a:r>
            <a:r>
              <a:rPr kumimoji="0" lang="en-US" sz="1800" b="1" i="0" u="none" strike="noStrike" kern="1200" cap="none" spc="0" normalizeH="0" baseline="3000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1</a:t>
            </a:r>
          </a:p>
        </p:txBody>
      </p:sp>
      <p:sp>
        <p:nvSpPr>
          <p:cNvPr id="22" name="TextBox 21">
            <a:extLst>
              <a:ext uri="{FF2B5EF4-FFF2-40B4-BE49-F238E27FC236}">
                <a16:creationId xmlns:a16="http://schemas.microsoft.com/office/drawing/2014/main" id="{EC47DBCE-602A-F5DB-0047-D7F0477D4A57}"/>
              </a:ext>
            </a:extLst>
          </p:cNvPr>
          <p:cNvSpPr txBox="1"/>
          <p:nvPr/>
        </p:nvSpPr>
        <p:spPr>
          <a:xfrm>
            <a:off x="1140280" y="5709667"/>
            <a:ext cx="1047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Given the current environment, we expect that </a:t>
            </a:r>
            <a:r>
              <a:rPr kumimoji="0" lang="en-US" sz="1200" b="1"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median benchmarks shown here will be more realistic for companies to target in 2023</a:t>
            </a:r>
            <a:r>
              <a:rPr kumimoji="0" lang="en-US" sz="12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 but have included top quartile as reference for “best in class” performance regardless of time period</a:t>
            </a:r>
          </a:p>
        </p:txBody>
      </p:sp>
      <p:sp>
        <p:nvSpPr>
          <p:cNvPr id="24" name="TextBox 23">
            <a:extLst>
              <a:ext uri="{FF2B5EF4-FFF2-40B4-BE49-F238E27FC236}">
                <a16:creationId xmlns:a16="http://schemas.microsoft.com/office/drawing/2014/main" id="{0A1E36B6-8F7F-9CE5-4EA0-592F1E11477A}"/>
              </a:ext>
            </a:extLst>
          </p:cNvPr>
          <p:cNvSpPr txBox="1"/>
          <p:nvPr/>
        </p:nvSpPr>
        <p:spPr>
          <a:xfrm>
            <a:off x="5072039" y="462481"/>
            <a:ext cx="27659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rPr>
              <a:t>Legend</a:t>
            </a:r>
            <a:endParaRPr kumimoji="0" lang="en-US" sz="1200" b="0" i="1" u="sng"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F5597"/>
                </a:solidFill>
                <a:effectLst/>
                <a:uLnTx/>
                <a:uFillTx/>
                <a:latin typeface="ICONIQ Quadraat" panose="02000000000000000000" pitchFamily="2" charset="0"/>
                <a:ea typeface="ICONIQ Quadraat" panose="02000000000000000000" pitchFamily="2" charset="0"/>
                <a:cs typeface="+mn-cs"/>
              </a:rPr>
              <a:t>Median</a:t>
            </a:r>
            <a:r>
              <a:rPr kumimoji="0" lang="en-US" sz="1400" b="1" i="0" u="none" strike="noStrike" kern="1200" cap="none" spc="0" normalizeH="0" baseline="0" noProof="0" dirty="0">
                <a:ln>
                  <a:noFill/>
                </a:ln>
                <a:solidFill>
                  <a:srgbClr val="4DB96B"/>
                </a:solidFill>
                <a:effectLst/>
                <a:uLnTx/>
                <a:uFillTx/>
                <a:latin typeface="ICONIQ Quadraat" panose="02000000000000000000" pitchFamily="2" charset="0"/>
                <a:ea typeface="ICONIQ Quadraat" panose="02000000000000000000" pitchFamily="2" charset="0"/>
                <a:cs typeface="+mn-cs"/>
              </a:rPr>
              <a:t>  </a:t>
            </a:r>
            <a:r>
              <a:rPr kumimoji="0" lang="en-US" sz="1400" b="0" i="0"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mn-cs"/>
              </a:rPr>
              <a:t>Top Quartile</a:t>
            </a:r>
          </a:p>
        </p:txBody>
      </p:sp>
      <p:sp>
        <p:nvSpPr>
          <p:cNvPr id="6" name="TextBox 5">
            <a:extLst>
              <a:ext uri="{FF2B5EF4-FFF2-40B4-BE49-F238E27FC236}">
                <a16:creationId xmlns:a16="http://schemas.microsoft.com/office/drawing/2014/main" id="{125B11B7-772F-7363-D189-0EC6363E5CCD}"/>
              </a:ext>
            </a:extLst>
          </p:cNvPr>
          <p:cNvSpPr txBox="1"/>
          <p:nvPr/>
        </p:nvSpPr>
        <p:spPr>
          <a:xfrm>
            <a:off x="444027" y="5993081"/>
            <a:ext cx="923778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1  Quarterly operating and financial data from the companies included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2 Non-profitable companies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3 CAC Payback  shown in months. Overall gross margin reflects customer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4 The productivity ratio = ARR / </a:t>
            </a:r>
            <a:r>
              <a:rPr kumimoji="0" lang="en-US" sz="700" b="0" i="1" u="none" strike="noStrike" kern="1200" cap="none" spc="0" normalizeH="0" baseline="0" noProof="0" dirty="0" err="1">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OpEx</a:t>
            </a: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 We believe it is topical to present the ratio in this format as companies continue to look at metrics on a per FTE basis post-RIF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51515">
                    <a:lumMod val="50000"/>
                    <a:lumOff val="50000"/>
                  </a:srgbClr>
                </a:solidFill>
                <a:effectLst/>
                <a:uLnTx/>
                <a:uFillTx/>
                <a:latin typeface="ICONIQ Quadraat" panose="02000000000000000000" pitchFamily="2" charset="0"/>
                <a:ea typeface="ICONIQ Quadraat" panose="02000000000000000000" pitchFamily="2" charset="0"/>
                <a:cs typeface="Arial" panose="020B0604020202020204" pitchFamily="34" charset="0"/>
              </a:rPr>
              <a:t>5  Within 2 fiscal years after IPO</a:t>
            </a:r>
          </a:p>
        </p:txBody>
      </p:sp>
      <p:sp>
        <p:nvSpPr>
          <p:cNvPr id="10" name="Slide Number Placeholder 3">
            <a:extLst>
              <a:ext uri="{FF2B5EF4-FFF2-40B4-BE49-F238E27FC236}">
                <a16:creationId xmlns:a16="http://schemas.microsoft.com/office/drawing/2014/main" id="{99064AB8-CD3A-D093-E391-A56D0B46247F}"/>
              </a:ext>
            </a:extLst>
          </p:cNvPr>
          <p:cNvSpPr>
            <a:spLocks noGrp="1"/>
          </p:cNvSpPr>
          <p:nvPr>
            <p:ph type="sldNum" sz="quarter" idx="16"/>
          </p:nvPr>
        </p:nvSpPr>
        <p:spPr>
          <a:xfrm>
            <a:off x="9143999" y="6500323"/>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3C6FCAD-E3E2-BC45-94C4-CF4EB9122BDE}" type="slidenum">
              <a:rPr kumimoji="0" lang="en-US" sz="1000" b="0" i="0" u="none" strike="noStrike" kern="1200" cap="none" spc="0" normalizeH="0" baseline="0" noProof="0" smtClean="0">
                <a:ln>
                  <a:noFill/>
                </a:ln>
                <a:solidFill>
                  <a:srgbClr val="151515"/>
                </a:solidFill>
                <a:effectLst/>
                <a:uLnTx/>
                <a:uFillTx/>
                <a:latin typeface="ICONIQ Quadraat" panose="02000000000000000000" pitchFamily="2" charset="0"/>
                <a:ea typeface="ICONIQ Quadraat" panose="02000000000000000000" pitchFamily="2"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151515"/>
              </a:solidFill>
              <a:effectLst/>
              <a:uLnTx/>
              <a:uFillTx/>
              <a:latin typeface="ICONIQ Quadraat" panose="02000000000000000000" pitchFamily="2" charset="0"/>
              <a:ea typeface="ICONIQ Quadraat" panose="02000000000000000000" pitchFamily="2" charset="0"/>
              <a:cs typeface="+mn-cs"/>
            </a:endParaRPr>
          </a:p>
        </p:txBody>
      </p:sp>
    </p:spTree>
    <p:extLst>
      <p:ext uri="{BB962C8B-B14F-4D97-AF65-F5344CB8AC3E}">
        <p14:creationId xmlns:p14="http://schemas.microsoft.com/office/powerpoint/2010/main" val="70505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6E1A4B3-3C32-B571-5148-4D94655ACDE7}"/>
              </a:ext>
            </a:extLst>
          </p:cNvPr>
          <p:cNvSpPr txBox="1">
            <a:spLocks/>
          </p:cNvSpPr>
          <p:nvPr/>
        </p:nvSpPr>
        <p:spPr>
          <a:xfrm>
            <a:off x="736468" y="2930825"/>
            <a:ext cx="10719063" cy="64797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rPr>
              <a:t>ICONIQ Growth </a:t>
            </a:r>
            <a:r>
              <a:rPr kumimoji="0" lang="en-US" sz="3600" b="1" i="0" u="none" strike="noStrike" kern="1200" cap="none" spc="0" normalizeH="0" baseline="0" noProof="0" dirty="0" err="1">
                <a:ln>
                  <a:noFill/>
                </a:ln>
                <a:solidFill>
                  <a:srgbClr val="151515"/>
                </a:solidFill>
                <a:effectLst/>
                <a:uLnTx/>
                <a:uFillTx/>
                <a:latin typeface="ICONIQ Quadraat" panose="02000000000000000000" pitchFamily="2" charset="77"/>
                <a:ea typeface="ICONIQ Quadraat" panose="02000000000000000000" pitchFamily="2" charset="77"/>
                <a:cs typeface="+mn-cs"/>
              </a:rPr>
              <a:t>Chartmaker</a:t>
            </a:r>
            <a:endParaRPr kumimoji="0" lang="en-US" sz="3600" b="1" i="0" u="none" strike="noStrike" kern="1200" cap="none" spc="0" normalizeH="0" baseline="0" noProof="0" dirty="0">
              <a:ln>
                <a:noFill/>
              </a:ln>
              <a:solidFill>
                <a:srgbClr val="151515"/>
              </a:solidFill>
              <a:effectLst/>
              <a:uLnTx/>
              <a:uFillTx/>
              <a:latin typeface="ICONIQ Quadraat" panose="02000000000000000000" pitchFamily="2" charset="77"/>
              <a:ea typeface="ICONIQ Quadraat" panose="02000000000000000000" pitchFamily="2" charset="77"/>
              <a:cs typeface="+mn-cs"/>
            </a:endParaRPr>
          </a:p>
        </p:txBody>
      </p:sp>
      <p:cxnSp>
        <p:nvCxnSpPr>
          <p:cNvPr id="2" name="Straight Connector 1">
            <a:extLst>
              <a:ext uri="{FF2B5EF4-FFF2-40B4-BE49-F238E27FC236}">
                <a16:creationId xmlns:a16="http://schemas.microsoft.com/office/drawing/2014/main" id="{CE59FADB-A841-76A5-9FB2-632F396B8C03}"/>
              </a:ext>
            </a:extLst>
          </p:cNvPr>
          <p:cNvCxnSpPr>
            <a:cxnSpLocks/>
          </p:cNvCxnSpPr>
          <p:nvPr/>
        </p:nvCxnSpPr>
        <p:spPr>
          <a:xfrm>
            <a:off x="816428" y="3540035"/>
            <a:ext cx="1045681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11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Scaling since $10M ARR</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48</a:t>
            </a:r>
          </a:p>
        </p:txBody>
      </p:sp>
      <p:grpSp>
        <p:nvGrpSpPr>
          <p:cNvPr id="21" name="Group 20">
            <a:extLst>
              <a:ext uri="{FF2B5EF4-FFF2-40B4-BE49-F238E27FC236}">
                <a16:creationId xmlns:a16="http://schemas.microsoft.com/office/drawing/2014/main" id="{52620AE9-51FF-A685-06D1-69D05157759D}"/>
              </a:ext>
            </a:extLst>
          </p:cNvPr>
          <p:cNvGrpSpPr/>
          <p:nvPr/>
        </p:nvGrpSpPr>
        <p:grpSpPr>
          <a:xfrm>
            <a:off x="-547346" y="1670567"/>
            <a:ext cx="11838928" cy="4932848"/>
            <a:chOff x="-933240" y="1438934"/>
            <a:chExt cx="12529028" cy="5220387"/>
          </a:xfrm>
        </p:grpSpPr>
        <p:pic>
          <p:nvPicPr>
            <p:cNvPr id="10" name="Picture 9">
              <a:extLst>
                <a:ext uri="{FF2B5EF4-FFF2-40B4-BE49-F238E27FC236}">
                  <a16:creationId xmlns:a16="http://schemas.microsoft.com/office/drawing/2014/main" id="{84D49C1B-5AD7-98C0-24D5-4ED91EB67CAF}"/>
                </a:ext>
              </a:extLst>
            </p:cNvPr>
            <p:cNvPicPr>
              <a:picLocks noChangeAspect="1"/>
            </p:cNvPicPr>
            <p:nvPr/>
          </p:nvPicPr>
          <p:blipFill rotWithShape="1">
            <a:blip r:embed="rId3">
              <a:extLst>
                <a:ext uri="{28A0092B-C50C-407E-A947-70E740481C1C}">
                  <a14:useLocalDpi xmlns:a14="http://schemas.microsoft.com/office/drawing/2010/main" val="0"/>
                </a:ext>
              </a:extLst>
            </a:blip>
            <a:srcRect l="-219" t="-864" r="1964" b="-308"/>
            <a:stretch/>
          </p:blipFill>
          <p:spPr>
            <a:xfrm>
              <a:off x="861424" y="1438934"/>
              <a:ext cx="10734364" cy="4936094"/>
            </a:xfrm>
            <a:prstGeom prst="rect">
              <a:avLst/>
            </a:prstGeom>
          </p:spPr>
        </p:pic>
        <p:sp>
          <p:nvSpPr>
            <p:cNvPr id="11" name="TextBox 10">
              <a:extLst>
                <a:ext uri="{FF2B5EF4-FFF2-40B4-BE49-F238E27FC236}">
                  <a16:creationId xmlns:a16="http://schemas.microsoft.com/office/drawing/2014/main" id="{DC7FFA1F-7E90-3C2F-CED0-5AB916D995B1}"/>
                </a:ext>
              </a:extLst>
            </p:cNvPr>
            <p:cNvSpPr txBox="1"/>
            <p:nvPr/>
          </p:nvSpPr>
          <p:spPr>
            <a:xfrm>
              <a:off x="-933240" y="3439989"/>
              <a:ext cx="2736979" cy="338554"/>
            </a:xfrm>
            <a:prstGeom prst="rect">
              <a:avLst/>
            </a:prstGeom>
            <a:noFill/>
          </p:spPr>
          <p:txBody>
            <a:bodyPr wrap="square" rtlCol="0">
              <a:spAutoFit/>
            </a:bodyPr>
            <a:lstStyle/>
            <a:p>
              <a:pPr algn="ctr"/>
              <a:r>
                <a:rPr lang="en-US" sz="1400" b="1" dirty="0">
                  <a:solidFill>
                    <a:schemeClr val="tx1">
                      <a:lumMod val="50000"/>
                      <a:lumOff val="50000"/>
                    </a:schemeClr>
                  </a:solidFill>
                  <a:latin typeface="ICONIQ Quadraat" panose="02000000000000000000" pitchFamily="2" charset="0"/>
                  <a:ea typeface="ICONIQ Quadraat" panose="02000000000000000000" pitchFamily="2" charset="0"/>
                  <a:cs typeface="Lato Light" panose="020F0502020204030203" pitchFamily="34" charset="0"/>
                </a:rPr>
                <a:t>ARR</a:t>
              </a:r>
            </a:p>
          </p:txBody>
        </p:sp>
        <p:sp>
          <p:nvSpPr>
            <p:cNvPr id="12" name="TextBox 11">
              <a:extLst>
                <a:ext uri="{FF2B5EF4-FFF2-40B4-BE49-F238E27FC236}">
                  <a16:creationId xmlns:a16="http://schemas.microsoft.com/office/drawing/2014/main" id="{FD18BE8F-D046-27C0-231D-27CB5250B457}"/>
                </a:ext>
              </a:extLst>
            </p:cNvPr>
            <p:cNvSpPr txBox="1"/>
            <p:nvPr/>
          </p:nvSpPr>
          <p:spPr>
            <a:xfrm>
              <a:off x="5074674" y="6320767"/>
              <a:ext cx="2736979" cy="338554"/>
            </a:xfrm>
            <a:prstGeom prst="rect">
              <a:avLst/>
            </a:prstGeom>
            <a:noFill/>
          </p:spPr>
          <p:txBody>
            <a:bodyPr wrap="square" rtlCol="0">
              <a:spAutoFit/>
            </a:bodyPr>
            <a:lstStyle/>
            <a:p>
              <a:pPr algn="ctr"/>
              <a:r>
                <a:rPr lang="en-US" sz="1400" b="1" dirty="0">
                  <a:solidFill>
                    <a:schemeClr val="tx1">
                      <a:lumMod val="50000"/>
                      <a:lumOff val="50000"/>
                    </a:schemeClr>
                  </a:solidFill>
                  <a:latin typeface="ICONIQ Quadraat" panose="02000000000000000000" pitchFamily="2" charset="0"/>
                  <a:ea typeface="ICONIQ Quadraat" panose="02000000000000000000" pitchFamily="2" charset="0"/>
                  <a:cs typeface="Lato Light" panose="020F0502020204030203" pitchFamily="34" charset="0"/>
                </a:rPr>
                <a:t>Quarters since $10M</a:t>
              </a:r>
            </a:p>
          </p:txBody>
        </p:sp>
      </p:grpSp>
      <p:graphicFrame>
        <p:nvGraphicFramePr>
          <p:cNvPr id="18" name="Chart 17">
            <a:extLst>
              <a:ext uri="{FF2B5EF4-FFF2-40B4-BE49-F238E27FC236}">
                <a16:creationId xmlns:a16="http://schemas.microsoft.com/office/drawing/2014/main" id="{A39DD29A-B101-5747-5012-201BF812F90E}"/>
              </a:ext>
            </a:extLst>
          </p:cNvPr>
          <p:cNvGraphicFramePr/>
          <p:nvPr>
            <p:extLst>
              <p:ext uri="{D42A27DB-BD31-4B8C-83A1-F6EECF244321}">
                <p14:modId xmlns:p14="http://schemas.microsoft.com/office/powerpoint/2010/main" val="327150310"/>
              </p:ext>
            </p:extLst>
          </p:nvPr>
        </p:nvGraphicFramePr>
        <p:xfrm>
          <a:off x="1457638" y="1420332"/>
          <a:ext cx="10143114" cy="473426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8C4A0DBF-7845-4A80-5DE2-F175C296C9DD}"/>
              </a:ext>
            </a:extLst>
          </p:cNvPr>
          <p:cNvSpPr/>
          <p:nvPr/>
        </p:nvSpPr>
        <p:spPr>
          <a:xfrm>
            <a:off x="8952794" y="426160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ARR growth against the trajectory of other SaaS companies as they scaled past $10M ARR up to $500M ARR. To update this chart, click “Edit Data” under the chart tab and input your ending ARR each quarter.</a:t>
            </a:r>
          </a:p>
        </p:txBody>
      </p:sp>
      <p:sp>
        <p:nvSpPr>
          <p:cNvPr id="20" name="TextBox 19">
            <a:extLst>
              <a:ext uri="{FF2B5EF4-FFF2-40B4-BE49-F238E27FC236}">
                <a16:creationId xmlns:a16="http://schemas.microsoft.com/office/drawing/2014/main" id="{F6961110-CBA4-406A-0596-31C75F1A7A11}"/>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Scaling since $10M ARR</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Quarterly ARR for SaaS Companies</a:t>
            </a:r>
          </a:p>
        </p:txBody>
      </p:sp>
    </p:spTree>
    <p:extLst>
      <p:ext uri="{BB962C8B-B14F-4D97-AF65-F5344CB8AC3E}">
        <p14:creationId xmlns:p14="http://schemas.microsoft.com/office/powerpoint/2010/main" val="14663809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1309104382"/>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YoY ARR Growth</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16" name="Rectangle 15">
            <a:extLst>
              <a:ext uri="{FF2B5EF4-FFF2-40B4-BE49-F238E27FC236}">
                <a16:creationId xmlns:a16="http://schemas.microsoft.com/office/drawing/2014/main" id="{8C4A0DBF-7845-4A80-5DE2-F175C296C9DD}"/>
              </a:ext>
            </a:extLst>
          </p:cNvPr>
          <p:cNvSpPr/>
          <p:nvPr/>
        </p:nvSpPr>
        <p:spPr>
          <a:xfrm>
            <a:off x="9756396"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ARR growth against top quartile SaaS. To update this chart, click “Edit Data” under the chart tab, input your most recent YoY growth,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256522" y="6011362"/>
            <a:ext cx="7193019"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YoY Growth</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Top Quartile SaaS Benchmarks</a:t>
            </a:r>
          </a:p>
        </p:txBody>
      </p:sp>
      <p:sp>
        <p:nvSpPr>
          <p:cNvPr id="17" name="Rectangle 16">
            <a:extLst>
              <a:ext uri="{FF2B5EF4-FFF2-40B4-BE49-F238E27FC236}">
                <a16:creationId xmlns:a16="http://schemas.microsoft.com/office/drawing/2014/main" id="{9EFB3E3E-FD74-C5E6-FFD1-DED1C929F2FB}"/>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C78349-261E-7F28-F30A-299009DB48F3}"/>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Tree>
    <p:extLst>
      <p:ext uri="{BB962C8B-B14F-4D97-AF65-F5344CB8AC3E}">
        <p14:creationId xmlns:p14="http://schemas.microsoft.com/office/powerpoint/2010/main" val="17263692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856CD46-6D9D-479C-3561-315BF73871FC}"/>
              </a:ext>
            </a:extLst>
          </p:cNvPr>
          <p:cNvGraphicFramePr/>
          <p:nvPr>
            <p:extLst>
              <p:ext uri="{D42A27DB-BD31-4B8C-83A1-F6EECF244321}">
                <p14:modId xmlns:p14="http://schemas.microsoft.com/office/powerpoint/2010/main" val="1988389074"/>
              </p:ext>
            </p:extLst>
          </p:nvPr>
        </p:nvGraphicFramePr>
        <p:xfrm>
          <a:off x="803806" y="1186096"/>
          <a:ext cx="10437442" cy="50770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FD1DD987-2F0C-4142-A5F5-1CCE75B5A014}"/>
              </a:ext>
            </a:extLst>
          </p:cNvPr>
          <p:cNvSpPr txBox="1">
            <a:spLocks/>
          </p:cNvSpPr>
          <p:nvPr/>
        </p:nvSpPr>
        <p:spPr>
          <a:xfrm>
            <a:off x="391820" y="544310"/>
            <a:ext cx="11319814" cy="31848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600" kern="1200">
                <a:solidFill>
                  <a:schemeClr val="tx1"/>
                </a:solidFill>
                <a:latin typeface="ICONIQ Quadraat" panose="02000000000000000000" pitchFamily="2" charset="77"/>
                <a:ea typeface="ICONIQ Quadraat" panose="02000000000000000000" pitchFamily="2" charset="77"/>
                <a:cs typeface="+mn-cs"/>
              </a:defRPr>
            </a:lvl1pPr>
            <a:lvl2pPr marL="457189"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2pPr>
            <a:lvl3pPr marL="914377"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3pPr>
            <a:lvl4pPr marL="1371566"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4pPr>
            <a:lvl5pPr marL="1828754" indent="0" algn="l" defTabSz="914377" rtl="0" eaLnBrk="1" latinLnBrk="0" hangingPunct="1">
              <a:lnSpc>
                <a:spcPct val="90000"/>
              </a:lnSpc>
              <a:spcBef>
                <a:spcPts val="500"/>
              </a:spcBef>
              <a:buFont typeface="Arial" panose="020B0604020202020204" pitchFamily="34" charset="0"/>
              <a:buNone/>
              <a:defRPr sz="3600" kern="1200">
                <a:solidFill>
                  <a:schemeClr val="bg1">
                    <a:lumMod val="50000"/>
                  </a:schemeClr>
                </a:solidFill>
                <a:latin typeface="ICONIQ Quadraat" panose="02000000000000000000" pitchFamily="2" charset="77"/>
                <a:ea typeface="ICONIQ Quadraat" panose="02000000000000000000"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600" b="1" dirty="0">
                <a:latin typeface="ICONIQ Quadraat" panose="02000000000000000000" pitchFamily="2" charset="0"/>
                <a:ea typeface="ICONIQ Quadraat" panose="02000000000000000000" pitchFamily="2" charset="0"/>
              </a:rPr>
              <a:t>Spend as a % of Revenue</a:t>
            </a:r>
            <a:endParaRPr lang="en-US" sz="1600" b="1" dirty="0"/>
          </a:p>
        </p:txBody>
      </p:sp>
      <p:sp>
        <p:nvSpPr>
          <p:cNvPr id="8" name="TextBox 7">
            <a:extLst>
              <a:ext uri="{FF2B5EF4-FFF2-40B4-BE49-F238E27FC236}">
                <a16:creationId xmlns:a16="http://schemas.microsoft.com/office/drawing/2014/main" id="{185B251E-76A9-81E8-2C82-DA6F28C0D572}"/>
              </a:ext>
            </a:extLst>
          </p:cNvPr>
          <p:cNvSpPr txBox="1"/>
          <p:nvPr/>
        </p:nvSpPr>
        <p:spPr>
          <a:xfrm>
            <a:off x="390800" y="328305"/>
            <a:ext cx="7221279" cy="318485"/>
          </a:xfrm>
          <a:prstGeom prst="rect">
            <a:avLst/>
          </a:prstGeom>
          <a:noFill/>
        </p:spPr>
        <p:txBody>
          <a:bodyPr wrap="square">
            <a:spAutoFit/>
          </a:bodyPr>
          <a:lstStyle/>
          <a:p>
            <a:pPr marL="0" marR="0" lvl="0" indent="0" algn="l" defTabSz="914377" rtl="0" eaLnBrk="1" fontAlgn="base" latinLnBrk="0" hangingPunct="1">
              <a:lnSpc>
                <a:spcPct val="90000"/>
              </a:lnSpc>
              <a:spcBef>
                <a:spcPts val="1000"/>
              </a:spcBef>
              <a:spcAft>
                <a:spcPct val="0"/>
              </a:spcAft>
              <a:buClrTx/>
              <a:buSzTx/>
              <a:buFontTx/>
              <a:buNone/>
              <a:tabLst>
                <a:tab pos="169022" algn="l"/>
              </a:tabLst>
              <a:defRPr/>
            </a:pPr>
            <a:r>
              <a:rPr lang="en-US" sz="1600" spc="50" dirty="0">
                <a:solidFill>
                  <a:srgbClr val="4DB96B"/>
                </a:solidFill>
                <a:latin typeface="ICONIQ Quadraat" panose="02000000000000000000" pitchFamily="2" charset="0"/>
                <a:ea typeface="ICONIQ Quadraat" panose="02000000000000000000" pitchFamily="2" charset="0"/>
              </a:rPr>
              <a:t>The ICONIQ Growth Scorecard</a:t>
            </a:r>
            <a:endParaRPr kumimoji="0" lang="en-US" sz="1600" i="0" u="none" strike="noStrike" kern="1200" cap="none" spc="50" normalizeH="0" baseline="0" noProof="0" dirty="0">
              <a:ln>
                <a:noFill/>
              </a:ln>
              <a:effectLst/>
              <a:uLnTx/>
              <a:uFillTx/>
              <a:latin typeface="ICONIQ Quadraat" panose="02000000000000000000" pitchFamily="2" charset="0"/>
              <a:ea typeface="ICONIQ Quadraat" panose="02000000000000000000" pitchFamily="2" charset="0"/>
              <a:cs typeface="+mn-cs"/>
            </a:endParaRPr>
          </a:p>
        </p:txBody>
      </p:sp>
      <p:sp>
        <p:nvSpPr>
          <p:cNvPr id="2" name="TextBox 1">
            <a:extLst>
              <a:ext uri="{FF2B5EF4-FFF2-40B4-BE49-F238E27FC236}">
                <a16:creationId xmlns:a16="http://schemas.microsoft.com/office/drawing/2014/main" id="{307B11AC-23E5-9D30-BB9C-FB7F4A851B75}"/>
              </a:ext>
            </a:extLst>
          </p:cNvPr>
          <p:cNvSpPr txBox="1"/>
          <p:nvPr/>
        </p:nvSpPr>
        <p:spPr>
          <a:xfrm>
            <a:off x="0" y="6605060"/>
            <a:ext cx="5922501" cy="230832"/>
          </a:xfrm>
          <a:prstGeom prst="rect">
            <a:avLst/>
          </a:prstGeom>
          <a:noFill/>
        </p:spPr>
        <p:txBody>
          <a:bodyPr wrap="square" rtlCol="0">
            <a:spAutoFit/>
          </a:bodyPr>
          <a:lstStyle/>
          <a:p>
            <a:r>
              <a:rPr lang="en-US" sz="900" i="1" dirty="0">
                <a:latin typeface="ICONIQ Quadraat" panose="02000000000000000000" pitchFamily="2" charset="0"/>
                <a:ea typeface="ICONIQ Quadraat" panose="02000000000000000000" pitchFamily="2" charset="0"/>
              </a:rPr>
              <a:t>Source: Quarterly operating and financial data from ICONIQ Growth portfolio companies from 2013 – 2023 1H, N-Size = 83</a:t>
            </a:r>
          </a:p>
        </p:txBody>
      </p:sp>
      <p:sp>
        <p:nvSpPr>
          <p:cNvPr id="16" name="Rectangle 15">
            <a:extLst>
              <a:ext uri="{FF2B5EF4-FFF2-40B4-BE49-F238E27FC236}">
                <a16:creationId xmlns:a16="http://schemas.microsoft.com/office/drawing/2014/main" id="{8C4A0DBF-7845-4A80-5DE2-F175C296C9DD}"/>
              </a:ext>
            </a:extLst>
          </p:cNvPr>
          <p:cNvSpPr/>
          <p:nvPr/>
        </p:nvSpPr>
        <p:spPr>
          <a:xfrm>
            <a:off x="9722840" y="1568025"/>
            <a:ext cx="1484852" cy="41106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ICONIQ Quadraat" panose="02000000000000000000" pitchFamily="2" charset="0"/>
                <a:ea typeface="ICONIQ Quadraat" panose="02000000000000000000" pitchFamily="2" charset="0"/>
                <a:cs typeface="Arial" panose="020B0604020202020204" pitchFamily="34" charset="0"/>
              </a:rPr>
              <a:t>Add Logo</a:t>
            </a:r>
          </a:p>
        </p:txBody>
      </p:sp>
      <p:sp>
        <p:nvSpPr>
          <p:cNvPr id="19" name="TextBox 18">
            <a:extLst>
              <a:ext uri="{FF2B5EF4-FFF2-40B4-BE49-F238E27FC236}">
                <a16:creationId xmlns:a16="http://schemas.microsoft.com/office/drawing/2014/main" id="{6E21643F-408C-FB66-53BE-544814856A8A}"/>
              </a:ext>
            </a:extLst>
          </p:cNvPr>
          <p:cNvSpPr txBox="1"/>
          <p:nvPr/>
        </p:nvSpPr>
        <p:spPr>
          <a:xfrm>
            <a:off x="4867806" y="221010"/>
            <a:ext cx="7111673" cy="461665"/>
          </a:xfrm>
          <a:prstGeom prst="rect">
            <a:avLst/>
          </a:prstGeom>
          <a:noFill/>
          <a:ln>
            <a:solidFill>
              <a:schemeClr val="tx1">
                <a:lumMod val="50000"/>
                <a:lumOff val="50000"/>
              </a:schemeClr>
            </a:solidFill>
          </a:ln>
        </p:spPr>
        <p:txBody>
          <a:bodyPr wrap="square" rtlCol="0">
            <a:spAutoFit/>
          </a:bodyPr>
          <a:lstStyle/>
          <a:p>
            <a:pPr algn="r"/>
            <a:r>
              <a:rPr lang="en-US" sz="1200" dirty="0">
                <a:latin typeface="ICONIQ Quadraat" panose="02000000000000000000" pitchFamily="2" charset="0"/>
                <a:ea typeface="ICONIQ Quadraat" panose="02000000000000000000" pitchFamily="2" charset="0"/>
              </a:rPr>
              <a:t>Benchmark your operating spend against SaaS benchmarks. To update this chart, click “Edit Data” under the chart tab, input your spend as a % of revenue, and update the “as of” details below.</a:t>
            </a:r>
          </a:p>
        </p:txBody>
      </p:sp>
      <p:sp>
        <p:nvSpPr>
          <p:cNvPr id="6" name="TextBox 5">
            <a:extLst>
              <a:ext uri="{FF2B5EF4-FFF2-40B4-BE49-F238E27FC236}">
                <a16:creationId xmlns:a16="http://schemas.microsoft.com/office/drawing/2014/main" id="{1CF6A184-E03A-B174-E06F-B73AD7A789DB}"/>
              </a:ext>
            </a:extLst>
          </p:cNvPr>
          <p:cNvSpPr txBox="1"/>
          <p:nvPr/>
        </p:nvSpPr>
        <p:spPr>
          <a:xfrm>
            <a:off x="9613783" y="2071446"/>
            <a:ext cx="1627465" cy="523220"/>
          </a:xfrm>
          <a:prstGeom prst="rect">
            <a:avLst/>
          </a:prstGeom>
          <a:noFill/>
        </p:spPr>
        <p:txBody>
          <a:bodyPr wrap="square" rtlCol="0">
            <a:spAutoFit/>
          </a:bodyPr>
          <a:lstStyle/>
          <a:p>
            <a:pPr algn="ctr"/>
            <a:r>
              <a:rPr lang="en-US" sz="1400" i="1" dirty="0">
                <a:latin typeface="ICONIQ Quadraat" panose="02000000000000000000" pitchFamily="2" charset="0"/>
                <a:ea typeface="ICONIQ Quadraat" panose="02000000000000000000" pitchFamily="2" charset="0"/>
              </a:rPr>
              <a:t>As of: Q1 2023</a:t>
            </a:r>
          </a:p>
          <a:p>
            <a:pPr algn="ctr"/>
            <a:r>
              <a:rPr lang="en-US" sz="1400" i="1" dirty="0">
                <a:latin typeface="ICONIQ Quadraat" panose="02000000000000000000" pitchFamily="2" charset="0"/>
                <a:ea typeface="ICONIQ Quadraat" panose="02000000000000000000" pitchFamily="2" charset="0"/>
              </a:rPr>
              <a:t>ARR: $75M</a:t>
            </a:r>
          </a:p>
        </p:txBody>
      </p:sp>
      <p:sp>
        <p:nvSpPr>
          <p:cNvPr id="13" name="TextBox 12">
            <a:extLst>
              <a:ext uri="{FF2B5EF4-FFF2-40B4-BE49-F238E27FC236}">
                <a16:creationId xmlns:a16="http://schemas.microsoft.com/office/drawing/2014/main" id="{0A9388AC-8096-3955-0A20-1C8B575AFE2A}"/>
              </a:ext>
            </a:extLst>
          </p:cNvPr>
          <p:cNvSpPr txBox="1"/>
          <p:nvPr/>
        </p:nvSpPr>
        <p:spPr>
          <a:xfrm>
            <a:off x="1073791" y="6018528"/>
            <a:ext cx="7306812" cy="369332"/>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By ARR Range</a:t>
            </a:r>
          </a:p>
        </p:txBody>
      </p:sp>
      <p:sp>
        <p:nvSpPr>
          <p:cNvPr id="15" name="TextBox 14">
            <a:extLst>
              <a:ext uri="{FF2B5EF4-FFF2-40B4-BE49-F238E27FC236}">
                <a16:creationId xmlns:a16="http://schemas.microsoft.com/office/drawing/2014/main" id="{6C616AD6-692E-243C-9C29-8623D4641F85}"/>
              </a:ext>
            </a:extLst>
          </p:cNvPr>
          <p:cNvSpPr txBox="1"/>
          <p:nvPr/>
        </p:nvSpPr>
        <p:spPr>
          <a:xfrm>
            <a:off x="1176385" y="994264"/>
            <a:ext cx="10315445" cy="553998"/>
          </a:xfrm>
          <a:prstGeom prst="rect">
            <a:avLst/>
          </a:prstGeom>
          <a:noFill/>
        </p:spPr>
        <p:txBody>
          <a:bodyPr wrap="square" rtlCol="0">
            <a:spAutoFit/>
          </a:bodyPr>
          <a:lstStyle/>
          <a:p>
            <a:pPr algn="ctr"/>
            <a:r>
              <a:rPr lang="en-US" b="1" dirty="0">
                <a:latin typeface="ICONIQ Quadraat" panose="02000000000000000000" pitchFamily="2" charset="0"/>
                <a:ea typeface="ICONIQ Quadraat" panose="02000000000000000000" pitchFamily="2" charset="0"/>
              </a:rPr>
              <a:t>OpEx as a % of Revenue</a:t>
            </a:r>
          </a:p>
          <a:p>
            <a:pPr algn="ctr"/>
            <a:r>
              <a:rPr lang="en-US" sz="1200" b="1" dirty="0">
                <a:solidFill>
                  <a:schemeClr val="tx1">
                    <a:lumMod val="50000"/>
                    <a:lumOff val="50000"/>
                  </a:schemeClr>
                </a:solidFill>
                <a:latin typeface="ICONIQ Quadraat" panose="02000000000000000000" pitchFamily="2" charset="0"/>
                <a:ea typeface="ICONIQ Quadraat" panose="02000000000000000000" pitchFamily="2" charset="0"/>
              </a:rPr>
              <a:t>Average SaaS Benchmarks</a:t>
            </a:r>
          </a:p>
        </p:txBody>
      </p:sp>
      <p:sp>
        <p:nvSpPr>
          <p:cNvPr id="3" name="Rectangle 2">
            <a:extLst>
              <a:ext uri="{FF2B5EF4-FFF2-40B4-BE49-F238E27FC236}">
                <a16:creationId xmlns:a16="http://schemas.microsoft.com/office/drawing/2014/main" id="{71D3241E-B2BA-617E-4356-90CE4CF56388}"/>
              </a:ext>
            </a:extLst>
          </p:cNvPr>
          <p:cNvSpPr/>
          <p:nvPr/>
        </p:nvSpPr>
        <p:spPr>
          <a:xfrm>
            <a:off x="9236279" y="1186096"/>
            <a:ext cx="2457685" cy="5194598"/>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DB3289-F6F7-6ED1-9D56-08349B8419E0}"/>
              </a:ext>
            </a:extLst>
          </p:cNvPr>
          <p:cNvSpPr txBox="1"/>
          <p:nvPr/>
        </p:nvSpPr>
        <p:spPr>
          <a:xfrm>
            <a:off x="201336" y="1879134"/>
            <a:ext cx="872455" cy="338554"/>
          </a:xfrm>
          <a:prstGeom prst="rect">
            <a:avLst/>
          </a:prstGeom>
          <a:noFill/>
        </p:spPr>
        <p:txBody>
          <a:bodyPr wrap="square" rtlCol="0">
            <a:spAutoFit/>
          </a:bodyPr>
          <a:lstStyle/>
          <a:p>
            <a:pPr algn="r"/>
            <a:r>
              <a:rPr lang="en-US" sz="1600" b="1" i="1" dirty="0">
                <a:solidFill>
                  <a:schemeClr val="tx2">
                    <a:lumMod val="40000"/>
                    <a:lumOff val="60000"/>
                  </a:schemeClr>
                </a:solidFill>
                <a:latin typeface="ICONIQ Quadraat" panose="02000000000000000000" pitchFamily="2" charset="0"/>
                <a:ea typeface="ICONIQ Quadraat" panose="02000000000000000000" pitchFamily="2" charset="0"/>
              </a:rPr>
              <a:t>G&amp;A</a:t>
            </a:r>
          </a:p>
        </p:txBody>
      </p:sp>
      <p:sp>
        <p:nvSpPr>
          <p:cNvPr id="9" name="TextBox 8">
            <a:extLst>
              <a:ext uri="{FF2B5EF4-FFF2-40B4-BE49-F238E27FC236}">
                <a16:creationId xmlns:a16="http://schemas.microsoft.com/office/drawing/2014/main" id="{4EDD478F-81F0-87D9-091E-3D8FB3C96077}"/>
              </a:ext>
            </a:extLst>
          </p:cNvPr>
          <p:cNvSpPr txBox="1"/>
          <p:nvPr/>
        </p:nvSpPr>
        <p:spPr>
          <a:xfrm>
            <a:off x="201336" y="3073668"/>
            <a:ext cx="872455" cy="338554"/>
          </a:xfrm>
          <a:prstGeom prst="rect">
            <a:avLst/>
          </a:prstGeom>
          <a:noFill/>
        </p:spPr>
        <p:txBody>
          <a:bodyPr wrap="square" rtlCol="0">
            <a:spAutoFit/>
          </a:bodyPr>
          <a:lstStyle/>
          <a:p>
            <a:pPr algn="r"/>
            <a:r>
              <a:rPr lang="en-US" sz="1600" b="1" i="1" dirty="0">
                <a:solidFill>
                  <a:schemeClr val="tx2">
                    <a:lumMod val="60000"/>
                    <a:lumOff val="40000"/>
                  </a:schemeClr>
                </a:solidFill>
                <a:latin typeface="ICONIQ Quadraat" panose="02000000000000000000" pitchFamily="2" charset="0"/>
                <a:ea typeface="ICONIQ Quadraat" panose="02000000000000000000" pitchFamily="2" charset="0"/>
              </a:rPr>
              <a:t>R&amp;D</a:t>
            </a:r>
          </a:p>
        </p:txBody>
      </p:sp>
      <p:sp>
        <p:nvSpPr>
          <p:cNvPr id="10" name="TextBox 9">
            <a:extLst>
              <a:ext uri="{FF2B5EF4-FFF2-40B4-BE49-F238E27FC236}">
                <a16:creationId xmlns:a16="http://schemas.microsoft.com/office/drawing/2014/main" id="{A2E43A05-8582-0E2D-C8CB-46E9187B6D6C}"/>
              </a:ext>
            </a:extLst>
          </p:cNvPr>
          <p:cNvSpPr txBox="1"/>
          <p:nvPr/>
        </p:nvSpPr>
        <p:spPr>
          <a:xfrm>
            <a:off x="201336" y="4579654"/>
            <a:ext cx="872455" cy="338554"/>
          </a:xfrm>
          <a:prstGeom prst="rect">
            <a:avLst/>
          </a:prstGeom>
          <a:noFill/>
        </p:spPr>
        <p:txBody>
          <a:bodyPr wrap="square" rtlCol="0">
            <a:spAutoFit/>
          </a:bodyPr>
          <a:lstStyle/>
          <a:p>
            <a:pPr algn="r"/>
            <a:r>
              <a:rPr lang="en-US" sz="1600" b="1" i="1" dirty="0">
                <a:solidFill>
                  <a:schemeClr val="tx2"/>
                </a:solidFill>
                <a:latin typeface="ICONIQ Quadraat" panose="02000000000000000000" pitchFamily="2" charset="0"/>
                <a:ea typeface="ICONIQ Quadraat" panose="02000000000000000000" pitchFamily="2" charset="0"/>
              </a:rPr>
              <a:t>S&amp;M</a:t>
            </a:r>
          </a:p>
        </p:txBody>
      </p:sp>
    </p:spTree>
    <p:extLst>
      <p:ext uri="{BB962C8B-B14F-4D97-AF65-F5344CB8AC3E}">
        <p14:creationId xmlns:p14="http://schemas.microsoft.com/office/powerpoint/2010/main" val="36041081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AFSPANMODE" val="span"/>
</p:tagLst>
</file>

<file path=ppt/tags/tag13.xml><?xml version="1.0" encoding="utf-8"?>
<p:tagLst xmlns:a="http://schemas.openxmlformats.org/drawingml/2006/main" xmlns:r="http://schemas.openxmlformats.org/officeDocument/2006/relationships" xmlns:p="http://schemas.openxmlformats.org/presentationml/2006/main">
  <p:tag name="AFSPANMODE" val="span"/>
</p:tagLst>
</file>

<file path=ppt/tags/tag14.xml><?xml version="1.0" encoding="utf-8"?>
<p:tagLst xmlns:a="http://schemas.openxmlformats.org/drawingml/2006/main" xmlns:r="http://schemas.openxmlformats.org/officeDocument/2006/relationships" xmlns:p="http://schemas.openxmlformats.org/presentationml/2006/main">
  <p:tag name="AFSPANMODE" val="span"/>
</p:tagLst>
</file>

<file path=ppt/tags/tag15.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noFill/>
        </a:ln>
      </a:spPr>
      <a:bodyPr rtlCol="0" anchor="ctr"/>
      <a:lstStyle>
        <a:defPPr algn="ctr">
          <a:defRPr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CONIQ Growth 1">
      <a:dk1>
        <a:srgbClr val="151515"/>
      </a:dk1>
      <a:lt1>
        <a:srgbClr val="696969"/>
      </a:lt1>
      <a:dk2>
        <a:srgbClr val="DDDDDD"/>
      </a:dk2>
      <a:lt2>
        <a:srgbClr val="F2F2F2"/>
      </a:lt2>
      <a:accent1>
        <a:srgbClr val="4DB96B"/>
      </a:accent1>
      <a:accent2>
        <a:srgbClr val="285F3A"/>
      </a:accent2>
      <a:accent3>
        <a:srgbClr val="DCE9CE"/>
      </a:accent3>
      <a:accent4>
        <a:srgbClr val="F5FFEB"/>
      </a:accent4>
      <a:accent5>
        <a:srgbClr val="393A99"/>
      </a:accent5>
      <a:accent6>
        <a:srgbClr val="222349"/>
      </a:accent6>
      <a:hlink>
        <a:srgbClr val="5F5FDB"/>
      </a:hlink>
      <a:folHlink>
        <a:srgbClr val="9191E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noFill/>
        </a:ln>
      </a:spPr>
      <a:bodyPr rtlCol="0" anchor="ctr"/>
      <a:lstStyle>
        <a:defPPr algn="ctr">
          <a:defRPr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5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CCDEF5D-37D4-45EB-AEB6-0B7D9DFA24AE}">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104212</TotalTime>
  <Words>5349</Words>
  <Application>Microsoft Office PowerPoint</Application>
  <PresentationFormat>Widescreen</PresentationFormat>
  <Paragraphs>1136</Paragraphs>
  <Slides>33</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Calibri</vt:lpstr>
      <vt:lpstr>Calibri Light</vt:lpstr>
      <vt:lpstr>ICONIQ Quadraat</vt:lpstr>
      <vt:lpstr>Walbaum Heading</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 Faiyaz</dc:creator>
  <cp:lastModifiedBy>Vivian Guo</cp:lastModifiedBy>
  <cp:revision>4273</cp:revision>
  <cp:lastPrinted>2022-09-06T16:44:18Z</cp:lastPrinted>
  <dcterms:created xsi:type="dcterms:W3CDTF">2019-07-31T23:32:00Z</dcterms:created>
  <dcterms:modified xsi:type="dcterms:W3CDTF">2023-08-28T22:21:14Z</dcterms:modified>
</cp:coreProperties>
</file>