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85" r:id="rId2"/>
  </p:sldMasterIdLst>
  <p:notesMasterIdLst>
    <p:notesMasterId r:id="rId25"/>
  </p:notesMasterIdLst>
  <p:handoutMasterIdLst>
    <p:handoutMasterId r:id="rId26"/>
  </p:handoutMasterIdLst>
  <p:sldIdLst>
    <p:sldId id="645" r:id="rId3"/>
    <p:sldId id="646" r:id="rId4"/>
    <p:sldId id="719" r:id="rId5"/>
    <p:sldId id="706" r:id="rId6"/>
    <p:sldId id="707" r:id="rId7"/>
    <p:sldId id="708" r:id="rId8"/>
    <p:sldId id="709" r:id="rId9"/>
    <p:sldId id="713" r:id="rId10"/>
    <p:sldId id="710" r:id="rId11"/>
    <p:sldId id="711" r:id="rId12"/>
    <p:sldId id="714" r:id="rId13"/>
    <p:sldId id="715" r:id="rId14"/>
    <p:sldId id="718" r:id="rId15"/>
    <p:sldId id="717" r:id="rId16"/>
    <p:sldId id="716" r:id="rId17"/>
    <p:sldId id="712" r:id="rId18"/>
    <p:sldId id="284" r:id="rId19"/>
    <p:sldId id="296" r:id="rId20"/>
    <p:sldId id="298" r:id="rId21"/>
    <p:sldId id="299" r:id="rId22"/>
    <p:sldId id="372" r:id="rId23"/>
    <p:sldId id="655" r:id="rId24"/>
  </p:sldIdLst>
  <p:sldSz cx="9144000" cy="5143500" type="screen16x9"/>
  <p:notesSz cx="9144000" cy="6858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FFAF"/>
    <a:srgbClr val="FFFCF6"/>
    <a:srgbClr val="717171"/>
    <a:srgbClr val="080808"/>
    <a:srgbClr val="00BEA0"/>
    <a:srgbClr val="E0E0E0"/>
    <a:srgbClr val="00B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9396" autoAdjust="0"/>
  </p:normalViewPr>
  <p:slideViewPr>
    <p:cSldViewPr>
      <p:cViewPr varScale="1">
        <p:scale>
          <a:sx n="138" d="100"/>
          <a:sy n="138" d="100"/>
        </p:scale>
        <p:origin x="516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128"/>
    </p:cViewPr>
  </p:sorterViewPr>
  <p:notesViewPr>
    <p:cSldViewPr>
      <p:cViewPr varScale="1">
        <p:scale>
          <a:sx n="117" d="100"/>
          <a:sy n="117" d="100"/>
        </p:scale>
        <p:origin x="-2388" y="-108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907CA-2CC0-4382-8DA5-D61E57B7D4D4}" type="datetimeFigureOut">
              <a:rPr lang="es-ES" smtClean="0"/>
              <a:pPr/>
              <a:t>15/02/2023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5016E-D35E-46C6-9742-634083D909AA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164D0-BFE6-4AF3-B3BA-99BC4370A065}" type="datetimeFigureOut">
              <a:rPr lang="es-ES" smtClean="0"/>
              <a:pPr/>
              <a:t>15/02/2023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60D23-73A0-4868-9B30-A6C8C385D9E9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Marcador de texto"/>
          <p:cNvSpPr>
            <a:spLocks noGrp="1"/>
          </p:cNvSpPr>
          <p:nvPr>
            <p:ph idx="1" hasCustomPrompt="1"/>
          </p:nvPr>
        </p:nvSpPr>
        <p:spPr>
          <a:xfrm>
            <a:off x="395536" y="1347615"/>
            <a:ext cx="8229600" cy="3096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000">
                <a:latin typeface="+mn-lt"/>
                <a:ea typeface="Roboto Thin" pitchFamily="2" charset="0"/>
                <a:cs typeface="Roboto Thin" pitchFamily="2" charset="0"/>
              </a:defRPr>
            </a:lvl1pPr>
          </a:lstStyle>
          <a:p>
            <a:pPr lvl="0"/>
            <a:r>
              <a:rPr lang="es-ES" dirty="0"/>
              <a:t>Cuerpo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 hasCustomPrompt="1"/>
          </p:nvPr>
        </p:nvSpPr>
        <p:spPr>
          <a:xfrm>
            <a:off x="323528" y="195486"/>
            <a:ext cx="7056784" cy="864096"/>
          </a:xfrm>
        </p:spPr>
        <p:txBody>
          <a:bodyPr>
            <a:noAutofit/>
          </a:bodyPr>
          <a:lstStyle>
            <a:lvl1pPr algn="l">
              <a:defRPr sz="2400" baseline="0">
                <a:latin typeface="+mj-lt"/>
                <a:ea typeface="Roboto Light" pitchFamily="2" charset="0"/>
                <a:cs typeface="Roboto Light" pitchFamily="2" charset="0"/>
              </a:defRPr>
            </a:lvl1pPr>
          </a:lstStyle>
          <a:p>
            <a:r>
              <a:rPr lang="es-ES" dirty="0">
                <a:latin typeface="+mj-lt"/>
              </a:rPr>
              <a:t>Titulo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F439C-1FE5-4429-99CD-B2AD4EF0B12C}" type="slidenum">
              <a:rPr lang="es-ES" smtClean="0"/>
              <a:pPr/>
              <a:t>‹#›</a:t>
            </a:fld>
            <a:endParaRPr lang="es-E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120CDE-36D3-4633-A3B2-ACF79FB2B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7405BB-81CB-435E-8081-E7469E4F1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F5297D-6EA1-41F0-9820-B79EF01F4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6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3C912-8AEE-473E-B864-9BF841703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77F14-4BB2-4836-9E22-862BA2797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35592-905E-44D8-9672-1AFC265B67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70A0AD-E2B2-4731-BBAB-3789F87B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09075D-22A6-4B5D-AD9A-13688EED1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E9CBB-FCAD-4997-AA78-F352E4EC4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08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E0DD7-4F93-466E-88E8-3500CDE2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86F66-8B53-4A78-A185-5475342643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76760-224F-4A46-B713-033A4EF844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03A1E-E0BD-4CB4-A795-DC5E1CA80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EAF0CC-00FD-4783-A2E9-441B18EAC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BC8AC-FF86-4FBC-A972-6B38DA3A9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73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7001-7A4C-4602-AD90-B9B7493D6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02CBC6-6076-4A65-A718-E72AC86789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AC2F3-24CF-4852-8822-2E3126173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144DB-67F4-437C-82F9-C121C7016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647AE-C110-4D5A-B528-83A5237A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189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357AB9-CF40-4DAA-B083-C940AFE631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802689-750B-4F07-BB85-E298A33FC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EBE3B-E411-4810-B7B9-3C539B09E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0E7E9-7A30-40F4-A691-05A69D3A5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0954-C77A-41C6-B4BF-60CFCF8A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Marcador de texto"/>
          <p:cNvSpPr>
            <a:spLocks noGrp="1"/>
          </p:cNvSpPr>
          <p:nvPr>
            <p:ph idx="1" hasCustomPrompt="1"/>
          </p:nvPr>
        </p:nvSpPr>
        <p:spPr>
          <a:xfrm>
            <a:off x="395536" y="1347615"/>
            <a:ext cx="8229600" cy="3096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000">
                <a:latin typeface="+mn-lt"/>
                <a:ea typeface="Roboto Thin" pitchFamily="2" charset="0"/>
                <a:cs typeface="Roboto Thin" pitchFamily="2" charset="0"/>
              </a:defRPr>
            </a:lvl1pPr>
          </a:lstStyle>
          <a:p>
            <a:pPr lvl="0"/>
            <a:r>
              <a:rPr lang="es-ES" dirty="0"/>
              <a:t>Cuerpo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 hasCustomPrompt="1"/>
          </p:nvPr>
        </p:nvSpPr>
        <p:spPr>
          <a:xfrm>
            <a:off x="323528" y="195486"/>
            <a:ext cx="7056784" cy="864096"/>
          </a:xfrm>
        </p:spPr>
        <p:txBody>
          <a:bodyPr>
            <a:noAutofit/>
          </a:bodyPr>
          <a:lstStyle>
            <a:lvl1pPr algn="l">
              <a:defRPr sz="2400" baseline="0">
                <a:latin typeface="+mj-lt"/>
                <a:ea typeface="Roboto Light" pitchFamily="2" charset="0"/>
                <a:cs typeface="Roboto Light" pitchFamily="2" charset="0"/>
              </a:defRPr>
            </a:lvl1pPr>
          </a:lstStyle>
          <a:p>
            <a:r>
              <a:rPr lang="es-ES" dirty="0">
                <a:latin typeface="+mj-lt"/>
              </a:rPr>
              <a:t>Titulo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F439C-1FE5-4429-99CD-B2AD4EF0B12C}" type="slidenum">
              <a:rPr lang="es-ES" smtClean="0"/>
              <a:pPr/>
              <a:t>‹#›</a:t>
            </a:fld>
            <a:endParaRPr lang="es-E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 txBox="1">
            <a:spLocks/>
          </p:cNvSpPr>
          <p:nvPr userDrawn="1"/>
        </p:nvSpPr>
        <p:spPr>
          <a:xfrm>
            <a:off x="467544" y="1635647"/>
            <a:ext cx="8229600" cy="121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8" name="2 Marcador de contenido"/>
          <p:cNvSpPr>
            <a:spLocks noGrp="1"/>
          </p:cNvSpPr>
          <p:nvPr>
            <p:ph idx="1" hasCustomPrompt="1"/>
          </p:nvPr>
        </p:nvSpPr>
        <p:spPr>
          <a:xfrm>
            <a:off x="467544" y="1131591"/>
            <a:ext cx="8229600" cy="3528391"/>
          </a:xfrm>
        </p:spPr>
        <p:txBody>
          <a:bodyPr>
            <a:normAutofit/>
          </a:bodyPr>
          <a:lstStyle>
            <a:lvl1pPr algn="ctr">
              <a:defRPr sz="1600">
                <a:latin typeface="+mn-lt"/>
                <a:ea typeface="Roboto Thin" pitchFamily="2" charset="0"/>
                <a:cs typeface="Roboto Thin" pitchFamily="2" charset="0"/>
              </a:defRPr>
            </a:lvl1pPr>
          </a:lstStyle>
          <a:p>
            <a:pPr lvl="0"/>
            <a:r>
              <a:rPr lang="es-ES" dirty="0"/>
              <a:t>Objeto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F439C-1FE5-4429-99CD-B2AD4EF0B12C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0" name="4 Título"/>
          <p:cNvSpPr>
            <a:spLocks noGrp="1"/>
          </p:cNvSpPr>
          <p:nvPr>
            <p:ph type="title" hasCustomPrompt="1"/>
          </p:nvPr>
        </p:nvSpPr>
        <p:spPr>
          <a:xfrm>
            <a:off x="323529" y="195486"/>
            <a:ext cx="7056784" cy="864096"/>
          </a:xfrm>
        </p:spPr>
        <p:txBody>
          <a:bodyPr>
            <a:noAutofit/>
          </a:bodyPr>
          <a:lstStyle>
            <a:lvl1pPr algn="l">
              <a:defRPr sz="2400" baseline="0">
                <a:latin typeface="+mj-lt"/>
                <a:ea typeface="Roboto Light" pitchFamily="2" charset="0"/>
                <a:cs typeface="Roboto Light" pitchFamily="2" charset="0"/>
              </a:defRPr>
            </a:lvl1pPr>
          </a:lstStyle>
          <a:p>
            <a:r>
              <a:rPr lang="es-ES" dirty="0">
                <a:latin typeface="+mj-lt"/>
              </a:rPr>
              <a:t>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695559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C418F-1D5E-463F-9E8B-B3F76197B8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B8B64D-4B99-4B7D-886A-74A24C66E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0C573-D89E-44D6-826A-B2370705A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6656A-6212-464B-B04D-6C0202F41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6D688-4FC2-4C3D-9426-D3E785BF6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4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93EB7-47B2-475B-AE0D-8BC4C411D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33E1B-B93F-4FEE-B55A-3B3B71A00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45256-4467-4A1F-883E-08E72C087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D5EEA-0972-4E7C-B8EE-FE4B744C3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EACDF-4974-471B-984F-3B2B0FDB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23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9BBEA-0E8F-4008-AB87-97C882A2F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819C55-A2F0-4C7C-A187-ECB8AC6C8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2B71F-3DCC-4464-AFA0-5F6C4209A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543EF-12D9-4935-B1AD-E7B25D94C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2A08B-D9EA-49FB-86AE-A8206674F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7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15DEA-5C12-44DF-B2A1-AA76250A1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F021E-D1A5-4035-865E-2213B8E435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A0CC53-CD18-4052-B858-6D9222509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BE6A88-1140-42DD-AA9A-57E26E0A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2F189-D973-4C0C-B172-3C789331E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4B01C5-47CF-4C68-80F7-0A1173E08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1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120D-84D5-4986-ADC0-9737B40E5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D1936-9008-41EC-A032-FDDBF04EC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CAB7E3-4D5B-4877-8CA2-2F8394F9FC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2B7E5D-677A-466D-85CF-C5D6B3458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651DC9-05BC-47DD-94C1-67756F4B2D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67BFE5-1F95-43CD-A30E-2CACAE948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E0B97D-8DBA-4ED6-A7E5-F0EACDA99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4C1D09-D954-47AF-B18E-A6410078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39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9138C-77A3-4E45-B9E3-20D6A5D39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BEAD9F-3ADC-4BE8-A173-A2221EE12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D8A1F0-6854-4345-B033-2D2443AA8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8527FD-0A7C-44BE-86BA-D56869F7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22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67544" y="1203599"/>
            <a:ext cx="8229600" cy="121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Titulo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3147815"/>
            <a:ext cx="8229600" cy="1152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</p:txBody>
      </p:sp>
      <p:cxnSp>
        <p:nvCxnSpPr>
          <p:cNvPr id="9" name="8 Conector recto"/>
          <p:cNvCxnSpPr/>
          <p:nvPr userDrawn="1"/>
        </p:nvCxnSpPr>
        <p:spPr>
          <a:xfrm>
            <a:off x="467544" y="4948014"/>
            <a:ext cx="3456384" cy="0"/>
          </a:xfrm>
          <a:prstGeom prst="line">
            <a:avLst/>
          </a:prstGeom>
          <a:ln>
            <a:solidFill>
              <a:srgbClr val="00B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Z:\Imagen corporativa\LOGOS\LOGO ECLER BK Horizontal TRANSP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0332" y="51470"/>
            <a:ext cx="1025724" cy="288831"/>
          </a:xfrm>
          <a:prstGeom prst="rect">
            <a:avLst/>
          </a:prstGeom>
          <a:noFill/>
        </p:spPr>
      </p:pic>
      <p:sp>
        <p:nvSpPr>
          <p:cNvPr id="43" name="42 CuadroTexto"/>
          <p:cNvSpPr txBox="1"/>
          <p:nvPr userDrawn="1"/>
        </p:nvSpPr>
        <p:spPr>
          <a:xfrm>
            <a:off x="3996690" y="4786281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Nunito" pitchFamily="2" charset="0"/>
                <a:cs typeface="Narkisim" pitchFamily="34" charset="-79"/>
              </a:rPr>
              <a:t>www.ecler.com</a:t>
            </a:r>
          </a:p>
        </p:txBody>
      </p:sp>
      <p:cxnSp>
        <p:nvCxnSpPr>
          <p:cNvPr id="16" name="15 Conector recto"/>
          <p:cNvCxnSpPr/>
          <p:nvPr userDrawn="1"/>
        </p:nvCxnSpPr>
        <p:spPr>
          <a:xfrm>
            <a:off x="467544" y="195486"/>
            <a:ext cx="3456384" cy="0"/>
          </a:xfrm>
          <a:prstGeom prst="line">
            <a:avLst/>
          </a:prstGeom>
          <a:ln>
            <a:solidFill>
              <a:srgbClr val="00B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 userDrawn="1"/>
        </p:nvCxnSpPr>
        <p:spPr>
          <a:xfrm>
            <a:off x="5220072" y="195486"/>
            <a:ext cx="3456384" cy="0"/>
          </a:xfrm>
          <a:prstGeom prst="line">
            <a:avLst/>
          </a:prstGeom>
          <a:ln>
            <a:solidFill>
              <a:srgbClr val="00B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F439C-1FE5-4429-99CD-B2AD4EF0B12C}" type="slidenum">
              <a:rPr lang="es-ES" smtClean="0"/>
              <a:pPr/>
              <a:t>‹#›</a:t>
            </a:fld>
            <a:endParaRPr lang="es-ES"/>
          </a:p>
        </p:txBody>
      </p:sp>
      <p:cxnSp>
        <p:nvCxnSpPr>
          <p:cNvPr id="12" name="11 Conector recto"/>
          <p:cNvCxnSpPr/>
          <p:nvPr userDrawn="1"/>
        </p:nvCxnSpPr>
        <p:spPr>
          <a:xfrm>
            <a:off x="5364088" y="4948014"/>
            <a:ext cx="2880320" cy="0"/>
          </a:xfrm>
          <a:prstGeom prst="line">
            <a:avLst/>
          </a:prstGeom>
          <a:ln>
            <a:solidFill>
              <a:srgbClr val="00BE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2" r:id="rId2"/>
    <p:sldLayoutId id="2147483723" r:id="rId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Roboto Light" pitchFamily="2" charset="0"/>
          <a:cs typeface="Roboto Light" pitchFamily="2" charset="0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Roboto Thin" pitchFamily="2" charset="0"/>
          <a:cs typeface="Roboto Thin" pitchFamily="2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F1B1B2-6A07-4673-B424-10D4E2502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13D1-24C6-4632-BB5B-19BC6B9B8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03DC3C-7EE9-497D-8A19-87A91E6DBE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EC905-25D8-4ADA-8DA1-DDE91E8A3FB2}" type="datetimeFigureOut">
              <a:rPr lang="en-US" smtClean="0"/>
              <a:t>2/15/2023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03BE5-52D7-461E-BE3F-B0EC69C4E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EC6B4-C4C0-42C1-8F0A-D215E98DC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DC113-DFD0-4630-AD88-2A16C5180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46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340BC97C-1EA7-4E34-8996-22469A3B9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US">
              <a:solidFill>
                <a:prstClr val="white"/>
              </a:solidFill>
              <a:latin typeface="Raleway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685F102-7232-8951-B675-74646F234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12"/>
          <a:stretch>
            <a:fillRect/>
          </a:stretch>
        </p:blipFill>
        <p:spPr bwMode="auto">
          <a:xfrm>
            <a:off x="10086" y="-5059"/>
            <a:ext cx="9144000" cy="514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Freeform: Shape 4">
            <a:extLst>
              <a:ext uri="{FF2B5EF4-FFF2-40B4-BE49-F238E27FC236}">
                <a16:creationId xmlns:a16="http://schemas.microsoft.com/office/drawing/2014/main" id="{71A1D229-4527-4A21-8B9B-6769C40EC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656480" cy="5143499"/>
          </a:xfrm>
          <a:custGeom>
            <a:avLst/>
            <a:gdLst>
              <a:gd name="connsiteX0" fmla="*/ 0 w 6208641"/>
              <a:gd name="connsiteY0" fmla="*/ 0 h 6858000"/>
              <a:gd name="connsiteX1" fmla="*/ 5464181 w 6208641"/>
              <a:gd name="connsiteY1" fmla="*/ 0 h 6858000"/>
              <a:gd name="connsiteX2" fmla="*/ 5538086 w 6208641"/>
              <a:gd name="connsiteY2" fmla="*/ 159684 h 6858000"/>
              <a:gd name="connsiteX3" fmla="*/ 6208641 w 6208641"/>
              <a:gd name="connsiteY3" fmla="*/ 3706589 h 6858000"/>
              <a:gd name="connsiteX4" fmla="*/ 5734754 w 6208641"/>
              <a:gd name="connsiteY4" fmla="*/ 6730443 h 6858000"/>
              <a:gd name="connsiteX5" fmla="*/ 5689361 w 6208641"/>
              <a:gd name="connsiteY5" fmla="*/ 6858000 h 6858000"/>
              <a:gd name="connsiteX6" fmla="*/ 0 w 620864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8641" h="6858000">
                <a:moveTo>
                  <a:pt x="0" y="0"/>
                </a:moveTo>
                <a:lnTo>
                  <a:pt x="5464181" y="0"/>
                </a:lnTo>
                <a:lnTo>
                  <a:pt x="5538086" y="159684"/>
                </a:lnTo>
                <a:cubicBezTo>
                  <a:pt x="5961440" y="1172168"/>
                  <a:pt x="6208641" y="2392735"/>
                  <a:pt x="6208641" y="3706589"/>
                </a:cubicBezTo>
                <a:cubicBezTo>
                  <a:pt x="6208641" y="4801467"/>
                  <a:pt x="6036974" y="5831563"/>
                  <a:pt x="5734754" y="6730443"/>
                </a:cubicBezTo>
                <a:lnTo>
                  <a:pt x="568936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8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586404F-F030-4B15-A8EA-D1B7235B6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652493" cy="5143500"/>
          </a:xfrm>
          <a:custGeom>
            <a:avLst/>
            <a:gdLst>
              <a:gd name="connsiteX0" fmla="*/ 0 w 6203325"/>
              <a:gd name="connsiteY0" fmla="*/ 0 h 6858000"/>
              <a:gd name="connsiteX1" fmla="*/ 5458865 w 6203325"/>
              <a:gd name="connsiteY1" fmla="*/ 0 h 6858000"/>
              <a:gd name="connsiteX2" fmla="*/ 5532770 w 6203325"/>
              <a:gd name="connsiteY2" fmla="*/ 159684 h 6858000"/>
              <a:gd name="connsiteX3" fmla="*/ 6203325 w 6203325"/>
              <a:gd name="connsiteY3" fmla="*/ 3706589 h 6858000"/>
              <a:gd name="connsiteX4" fmla="*/ 5729438 w 6203325"/>
              <a:gd name="connsiteY4" fmla="*/ 6730443 h 6858000"/>
              <a:gd name="connsiteX5" fmla="*/ 5684045 w 6203325"/>
              <a:gd name="connsiteY5" fmla="*/ 6858000 h 6858000"/>
              <a:gd name="connsiteX6" fmla="*/ 0 w 620332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3325" h="6858000">
                <a:moveTo>
                  <a:pt x="0" y="0"/>
                </a:moveTo>
                <a:lnTo>
                  <a:pt x="5458865" y="0"/>
                </a:lnTo>
                <a:lnTo>
                  <a:pt x="5532770" y="159684"/>
                </a:lnTo>
                <a:cubicBezTo>
                  <a:pt x="5956124" y="1172168"/>
                  <a:pt x="6203325" y="2392735"/>
                  <a:pt x="6203325" y="3706589"/>
                </a:cubicBezTo>
                <a:cubicBezTo>
                  <a:pt x="6203325" y="4801467"/>
                  <a:pt x="6031658" y="5831563"/>
                  <a:pt x="5729438" y="6730443"/>
                </a:cubicBezTo>
                <a:lnTo>
                  <a:pt x="56840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CF6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8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2 Rectángulo">
            <a:extLst>
              <a:ext uri="{FF2B5EF4-FFF2-40B4-BE49-F238E27FC236}">
                <a16:creationId xmlns:a16="http://schemas.microsoft.com/office/drawing/2014/main" id="{BF6AC818-EC47-4668-91B9-CDEB564308FF}"/>
              </a:ext>
            </a:extLst>
          </p:cNvPr>
          <p:cNvSpPr/>
          <p:nvPr/>
        </p:nvSpPr>
        <p:spPr>
          <a:xfrm>
            <a:off x="10086" y="1709066"/>
            <a:ext cx="4561914" cy="960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solidFill>
                  <a:prstClr val="black"/>
                </a:solidFill>
                <a:latin typeface="ABC Diatype Medium" panose="020B0604040202060203" pitchFamily="34" charset="0"/>
              </a:rPr>
              <a:t>VIDA Series</a:t>
            </a:r>
          </a:p>
        </p:txBody>
      </p:sp>
      <p:sp>
        <p:nvSpPr>
          <p:cNvPr id="9" name="2 Rectángulo">
            <a:extLst>
              <a:ext uri="{FF2B5EF4-FFF2-40B4-BE49-F238E27FC236}">
                <a16:creationId xmlns:a16="http://schemas.microsoft.com/office/drawing/2014/main" id="{2E7EF78A-A140-4998-9FE7-AF39E417601A}"/>
              </a:ext>
            </a:extLst>
          </p:cNvPr>
          <p:cNvSpPr/>
          <p:nvPr/>
        </p:nvSpPr>
        <p:spPr>
          <a:xfrm>
            <a:off x="539552" y="2454733"/>
            <a:ext cx="3456384" cy="960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solidFill>
                  <a:prstClr val="black"/>
                </a:solidFill>
                <a:latin typeface="ABC Diatype Medium" panose="020B0604040202060203" pitchFamily="34" charset="0"/>
              </a:rPr>
              <a:t>Versatile Installation </a:t>
            </a: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b="1" dirty="0">
                <a:solidFill>
                  <a:prstClr val="black"/>
                </a:solidFill>
                <a:latin typeface="ABC Diatype Medium" panose="020B0604040202060203" pitchFamily="34" charset="0"/>
              </a:rPr>
              <a:t>Digital Amplifier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2F84CA-272A-4D84-8E4F-6D08EDBEFD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35" y="318885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68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6196" y="491136"/>
            <a:ext cx="4104456" cy="1241975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Smart </a:t>
            </a:r>
            <a:r>
              <a:rPr lang="en-US" sz="4000" b="1" dirty="0" err="1">
                <a:solidFill>
                  <a:srgbClr val="131313"/>
                </a:solidFill>
                <a:latin typeface="ABC Diatype Medium" panose="020B0604040202060203" pitchFamily="34" charset="0"/>
              </a:rPr>
              <a:t>VersaPower</a:t>
            </a:r>
            <a:endParaRPr lang="en-US" sz="4000" b="1" dirty="0">
              <a:solidFill>
                <a:srgbClr val="131313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11E5E9-5F58-435D-8C0B-A18543306434}"/>
              </a:ext>
            </a:extLst>
          </p:cNvPr>
          <p:cNvSpPr txBox="1"/>
          <p:nvPr/>
        </p:nvSpPr>
        <p:spPr>
          <a:xfrm>
            <a:off x="457589" y="1795738"/>
            <a:ext cx="32671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BC Diatype Medium" panose="020B0604040202060203" pitchFamily="34" charset="0"/>
              </a:rPr>
              <a:t>Distribute all the available power asymmetrically across channels they way of your choosing thanks to </a:t>
            </a:r>
            <a:r>
              <a:rPr lang="en-US" sz="1400" dirty="0" err="1">
                <a:latin typeface="ABC Diatype Medium" panose="020B0604040202060203" pitchFamily="34" charset="0"/>
              </a:rPr>
              <a:t>VersaPower</a:t>
            </a:r>
            <a:r>
              <a:rPr lang="en-US" sz="1400" dirty="0">
                <a:latin typeface="ABC Diatype Medium" panose="020B0604040202060203" pitchFamily="34" charset="0"/>
              </a:rPr>
              <a:t>. </a:t>
            </a:r>
          </a:p>
          <a:p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r>
              <a:rPr lang="en-US" sz="1400" dirty="0">
                <a:solidFill>
                  <a:srgbClr val="131313"/>
                </a:solidFill>
                <a:latin typeface="ABC Diatype Medium" panose="020B0604040202060203" pitchFamily="34" charset="0"/>
              </a:rPr>
              <a:t>Assigning 2400 W ( at 4</a:t>
            </a:r>
            <a:r>
              <a:rPr lang="el-GR" sz="1400" dirty="0">
                <a:solidFill>
                  <a:srgbClr val="131313"/>
                </a:solidFill>
                <a:latin typeface="ABC Diatype Medium" panose="020B0604040202060203" pitchFamily="34" charset="0"/>
              </a:rPr>
              <a:t>Ω</a:t>
            </a:r>
            <a:r>
              <a:rPr lang="en-US" sz="1400" dirty="0">
                <a:latin typeface="ABC Diatype Medium" panose="020B0604040202060203" pitchFamily="34" charset="0"/>
              </a:rPr>
              <a:t> or 100V)</a:t>
            </a:r>
            <a:r>
              <a:rPr lang="en-US" sz="1400" dirty="0">
                <a:solidFill>
                  <a:srgbClr val="131313"/>
                </a:solidFill>
                <a:latin typeface="ABC Diatype Medium" panose="020B0604040202060203" pitchFamily="34" charset="0"/>
              </a:rPr>
              <a:t> to a single channel or distribute them across any of the 4 output channels, in the case of the VIDA-24Q. </a:t>
            </a:r>
          </a:p>
          <a:p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r>
              <a:rPr lang="en-US" sz="1400" dirty="0">
                <a:latin typeface="ABC Diatype Medium" panose="020B0604040202060203" pitchFamily="34" charset="0"/>
              </a:rPr>
              <a:t>Assign the power distribution easily from the </a:t>
            </a:r>
            <a:r>
              <a:rPr lang="en-GB" sz="1400" b="1" dirty="0">
                <a:latin typeface="ABC Diatype Medium" panose="020B0604040202060203" pitchFamily="34" charset="0"/>
              </a:rPr>
              <a:t>Embedded Web Application GUI</a:t>
            </a:r>
            <a:r>
              <a:rPr lang="en-US" sz="1400" dirty="0">
                <a:latin typeface="ABC Diatype Medium" panose="020B0604040202060203" pitchFamily="34" charset="0"/>
              </a:rPr>
              <a:t>.</a:t>
            </a:r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endParaRPr lang="en-US" sz="1400" dirty="0">
              <a:latin typeface="ABC Diatype Medium" panose="020B060404020206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C6F807-54D3-42F5-9FEC-BC0E51BD6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076" y="386334"/>
            <a:ext cx="3267195" cy="4356260"/>
          </a:xfrm>
          <a:prstGeom prst="roundRect">
            <a:avLst>
              <a:gd name="adj" fmla="val 46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101BF4-1B5D-447B-AA82-DE09B906A9F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7453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537678"/>
            <a:ext cx="4104456" cy="1169976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Events</a:t>
            </a:r>
            <a:b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</a:br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automation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11E5E9-5F58-435D-8C0B-A18543306434}"/>
              </a:ext>
            </a:extLst>
          </p:cNvPr>
          <p:cNvSpPr txBox="1"/>
          <p:nvPr/>
        </p:nvSpPr>
        <p:spPr>
          <a:xfrm>
            <a:off x="490268" y="1892194"/>
            <a:ext cx="297545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BC Diatype Medium" panose="020B0604040202060203" pitchFamily="34" charset="0"/>
              </a:rPr>
              <a:t>Set up calendar events with several customization features. </a:t>
            </a:r>
          </a:p>
          <a:p>
            <a:endParaRPr lang="en-US" sz="1400" dirty="0">
              <a:latin typeface="ABC Diatype Medium" panose="020B0604040202060203" pitchFamily="34" charset="0"/>
            </a:endParaRPr>
          </a:p>
          <a:p>
            <a:r>
              <a:rPr lang="en-US" sz="1400" dirty="0">
                <a:latin typeface="ABC Diatype Medium" panose="020B0604040202060203" pitchFamily="34" charset="0"/>
              </a:rPr>
              <a:t>Also, triggering GPI for controlling options over Knobs, Player options, Mute or loading presets that triggers events.  </a:t>
            </a:r>
          </a:p>
          <a:p>
            <a:endParaRPr lang="en-US" sz="1400" dirty="0">
              <a:latin typeface="ABC Diatype Medium" panose="020B0604040202060203" pitchFamily="34" charset="0"/>
            </a:endParaRPr>
          </a:p>
          <a:p>
            <a:r>
              <a:rPr lang="en-US" sz="1400" dirty="0">
                <a:latin typeface="ABC Diatype Medium" panose="020B0604040202060203" pitchFamily="34" charset="0"/>
              </a:rPr>
              <a:t>Third Party protocol tailored to your space needs via GPI and ethernet. </a:t>
            </a:r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AAC963-3B5E-4211-B6DA-61A3ECBE0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927" y="402151"/>
            <a:ext cx="3267195" cy="4356260"/>
          </a:xfrm>
          <a:prstGeom prst="roundRect">
            <a:avLst>
              <a:gd name="adj" fmla="val 464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B7C9C0-1F2B-4566-98B4-8ABEC4C69AC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1961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1891" y="537677"/>
            <a:ext cx="4104456" cy="1620139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Integrated audio</a:t>
            </a:r>
            <a:b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</a:br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player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57F317-DB7F-428D-8D52-4E0CA74F6EEC}"/>
              </a:ext>
            </a:extLst>
          </p:cNvPr>
          <p:cNvSpPr txBox="1"/>
          <p:nvPr/>
        </p:nvSpPr>
        <p:spPr>
          <a:xfrm>
            <a:off x="5250369" y="2431841"/>
            <a:ext cx="35910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BC Diatype Medium" panose="020B0604040202060203" pitchFamily="34" charset="0"/>
              </a:rPr>
              <a:t>Playback from micro SD card or internet streaming. </a:t>
            </a:r>
          </a:p>
          <a:p>
            <a:endParaRPr lang="en-GB" sz="1400" dirty="0">
              <a:latin typeface="ABC Diatype Medium" panose="020B0604040202060203" pitchFamily="34" charset="0"/>
            </a:endParaRPr>
          </a:p>
          <a:p>
            <a:r>
              <a:rPr lang="en-US" sz="1400" dirty="0">
                <a:latin typeface="ABC Diatype Medium" panose="020B0604040202060203" pitchFamily="34" charset="0"/>
              </a:rPr>
              <a:t>Choose and edit your local music playlist based on calendar (automated) / instant events / user control (real-time).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1008C1-3640-410E-A787-A5BE2AA52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68" y="402925"/>
            <a:ext cx="3285161" cy="4380215"/>
          </a:xfrm>
          <a:prstGeom prst="roundRect">
            <a:avLst>
              <a:gd name="adj" fmla="val 439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02B19D-6055-471E-910E-ACD14A88989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6422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1283" y="555526"/>
            <a:ext cx="3497173" cy="1169976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Groups </a:t>
            </a:r>
            <a:b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</a:br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control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57F317-DB7F-428D-8D52-4E0CA74F6EEC}"/>
              </a:ext>
            </a:extLst>
          </p:cNvPr>
          <p:cNvSpPr txBox="1"/>
          <p:nvPr/>
        </p:nvSpPr>
        <p:spPr>
          <a:xfrm>
            <a:off x="477018" y="2307166"/>
            <a:ext cx="35910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ABC Diatype Medium" panose="020B0604040202060203" pitchFamily="34" charset="0"/>
              </a:rPr>
              <a:t>Grouped control of networked amplifiers, ready to grow up. That allows to </a:t>
            </a:r>
          </a:p>
          <a:p>
            <a:r>
              <a:rPr lang="en-GB" sz="1400" dirty="0">
                <a:latin typeface="ABC Diatype Medium" panose="020B0604040202060203" pitchFamily="34" charset="0"/>
              </a:rPr>
              <a:t>seriously consider deploying many advanced, distributed and integrated </a:t>
            </a:r>
          </a:p>
          <a:p>
            <a:r>
              <a:rPr lang="en-GB" sz="1400" dirty="0">
                <a:latin typeface="ABC Diatype Medium" panose="020B0604040202060203" pitchFamily="34" charset="0"/>
              </a:rPr>
              <a:t>installations under a centralised control.</a:t>
            </a:r>
            <a:endParaRPr lang="en-US" sz="1400" dirty="0">
              <a:latin typeface="ABC Diatype Medium" panose="020B060404020206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21E94-5261-4FAF-805A-A1C66E617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838" y="382498"/>
            <a:ext cx="3295335" cy="4393780"/>
          </a:xfrm>
          <a:prstGeom prst="roundRect">
            <a:avLst>
              <a:gd name="adj" fmla="val 563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51F7FB-4CB8-4964-A2DB-B7B9840776F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6976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1891" y="537678"/>
            <a:ext cx="3764561" cy="1704796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Advanced DSP</a:t>
            </a:r>
            <a:b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</a:br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Processing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57F317-DB7F-428D-8D52-4E0CA74F6EEC}"/>
              </a:ext>
            </a:extLst>
          </p:cNvPr>
          <p:cNvSpPr txBox="1"/>
          <p:nvPr/>
        </p:nvSpPr>
        <p:spPr>
          <a:xfrm>
            <a:off x="5292079" y="2712331"/>
            <a:ext cx="34416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BC Diatype Medium" panose="020B0604040202060203" pitchFamily="34" charset="0"/>
              </a:rPr>
              <a:t>Including Backup and Priority audio modes, PEQ, GEQ, Limiters, Delays, Mixer/Matrix modes and more.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1A45AD-814A-4C96-8CC5-13A779AD2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02" y="349490"/>
            <a:ext cx="3341532" cy="4455376"/>
          </a:xfrm>
          <a:prstGeom prst="roundRect">
            <a:avLst>
              <a:gd name="adj" fmla="val 53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E0A6A0-617B-4FC3-A080-F28FF5CB78D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6632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671714"/>
            <a:ext cx="4104456" cy="1169976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Adaptable user control panels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11E5E9-5F58-435D-8C0B-A18543306434}"/>
              </a:ext>
            </a:extLst>
          </p:cNvPr>
          <p:cNvSpPr txBox="1"/>
          <p:nvPr/>
        </p:nvSpPr>
        <p:spPr>
          <a:xfrm>
            <a:off x="495626" y="2262942"/>
            <a:ext cx="3120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BC Diatype Medium" panose="020B0604040202060203" pitchFamily="34" charset="0"/>
              </a:rPr>
              <a:t>Create, edit and manage user control panels using a simple editor to controlling VIDA amplifiers from your smart device.</a:t>
            </a:r>
          </a:p>
          <a:p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r>
              <a:rPr lang="en-US" sz="1400" dirty="0">
                <a:solidFill>
                  <a:srgbClr val="131313"/>
                </a:solidFill>
                <a:latin typeface="ABC Diatype Medium" panose="020B0604040202060203" pitchFamily="34" charset="0"/>
              </a:rPr>
              <a:t>Different user control panels with different functionalities can be assigned to users depending on their needs.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9801ED-CEE1-4734-9A5A-7C4047EDE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040" y="400406"/>
            <a:ext cx="3281904" cy="4375871"/>
          </a:xfrm>
          <a:prstGeom prst="roundRect">
            <a:avLst>
              <a:gd name="adj" fmla="val 489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Imagen 2">
            <a:extLst>
              <a:ext uri="{FF2B5EF4-FFF2-40B4-BE49-F238E27FC236}">
                <a16:creationId xmlns:a16="http://schemas.microsoft.com/office/drawing/2014/main" id="{9BE99E41-AC13-4CF2-8887-DCB126C4E4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99A897"/>
              </a:clrFrom>
              <a:clrTo>
                <a:srgbClr val="99A89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4054" y="2471923"/>
            <a:ext cx="741423" cy="13166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D8E4B1-3F87-4519-A9E2-3866DC9D75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5599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924641-DF01-E1AF-17FE-8D80B3DE68B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2 Rectángulo">
            <a:extLst>
              <a:ext uri="{FF2B5EF4-FFF2-40B4-BE49-F238E27FC236}">
                <a16:creationId xmlns:a16="http://schemas.microsoft.com/office/drawing/2014/main" id="{F7DC3226-1E09-4E07-B280-BBB8F4040F9B}"/>
              </a:ext>
            </a:extLst>
          </p:cNvPr>
          <p:cNvSpPr/>
          <p:nvPr/>
        </p:nvSpPr>
        <p:spPr>
          <a:xfrm>
            <a:off x="283427" y="2815366"/>
            <a:ext cx="3643113" cy="1260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5" name="2 Rectángulo">
            <a:extLst>
              <a:ext uri="{FF2B5EF4-FFF2-40B4-BE49-F238E27FC236}">
                <a16:creationId xmlns:a16="http://schemas.microsoft.com/office/drawing/2014/main" id="{7DA1E133-7590-4F47-8C7B-3E1C280A4466}"/>
              </a:ext>
            </a:extLst>
          </p:cNvPr>
          <p:cNvSpPr/>
          <p:nvPr/>
        </p:nvSpPr>
        <p:spPr>
          <a:xfrm>
            <a:off x="283427" y="706014"/>
            <a:ext cx="2992428" cy="37314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6000" dirty="0">
              <a:solidFill>
                <a:prstClr val="white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dirty="0">
                <a:solidFill>
                  <a:prstClr val="white"/>
                </a:solidFill>
                <a:latin typeface="ABC Diatype Medium" panose="020B0604040202060203" pitchFamily="34" charset="0"/>
              </a:rPr>
              <a:t>VIDA</a:t>
            </a: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prstClr val="white"/>
                </a:solidFill>
                <a:latin typeface="ABC Diatype Medium" panose="020B0604040202060203" pitchFamily="34" charset="0"/>
              </a:rPr>
              <a:t>stands for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55E3D3-DA59-4626-90D4-6C997BA40DD2}"/>
              </a:ext>
            </a:extLst>
          </p:cNvPr>
          <p:cNvSpPr/>
          <p:nvPr/>
        </p:nvSpPr>
        <p:spPr>
          <a:xfrm>
            <a:off x="376518" y="2433918"/>
            <a:ext cx="2366682" cy="53788"/>
          </a:xfrm>
          <a:prstGeom prst="rect">
            <a:avLst/>
          </a:prstGeom>
          <a:solidFill>
            <a:srgbClr val="4FF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7F9107-10C3-4D6F-A2A5-4F8E7983EE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sp>
        <p:nvSpPr>
          <p:cNvPr id="7" name="2 Rectángulo">
            <a:extLst>
              <a:ext uri="{FF2B5EF4-FFF2-40B4-BE49-F238E27FC236}">
                <a16:creationId xmlns:a16="http://schemas.microsoft.com/office/drawing/2014/main" id="{778029C5-D4FC-490D-92D5-32321252047C}"/>
              </a:ext>
            </a:extLst>
          </p:cNvPr>
          <p:cNvSpPr/>
          <p:nvPr/>
        </p:nvSpPr>
        <p:spPr>
          <a:xfrm>
            <a:off x="283427" y="1172791"/>
            <a:ext cx="3888432" cy="3740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00" dirty="0">
                <a:solidFill>
                  <a:prstClr val="white"/>
                </a:solidFill>
                <a:latin typeface="ABC Diatype Medium" panose="020B0604040202060203" pitchFamily="34" charset="0"/>
              </a:rPr>
              <a:t>Remember that</a:t>
            </a:r>
          </a:p>
        </p:txBody>
      </p:sp>
    </p:spTree>
    <p:extLst>
      <p:ext uri="{BB962C8B-B14F-4D97-AF65-F5344CB8AC3E}">
        <p14:creationId xmlns:p14="http://schemas.microsoft.com/office/powerpoint/2010/main" val="1894375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interior, cocina, mostrador, microondas&#10;&#10;Descripción generada automáticamente">
            <a:extLst>
              <a:ext uri="{FF2B5EF4-FFF2-40B4-BE49-F238E27FC236}">
                <a16:creationId xmlns:a16="http://schemas.microsoft.com/office/drawing/2014/main" id="{152B6CFF-2692-1AD5-280B-47D44D866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467544" y="34828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FFFAF"/>
                </a:solidFill>
                <a:latin typeface="ABC Diatype Medium" panose="020B0604040202060203" pitchFamily="34" charset="0"/>
              </a:rPr>
              <a:t>V</a:t>
            </a:r>
            <a:r>
              <a:rPr lang="en-GB" sz="4000" b="1" dirty="0">
                <a:latin typeface="ABC Diatype Medium" panose="020B0604040202060203" pitchFamily="34" charset="0"/>
              </a:rPr>
              <a:t>ersatile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467544" y="1203598"/>
            <a:ext cx="79038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42975" lvl="2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4 analogue balanced inputs and 4 powered outputs, with independent mix and dedicated DSP</a:t>
            </a:r>
          </a:p>
          <a:p>
            <a:pPr marL="942975" lvl="2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2 AUX outputs, with independent mix and dedicated DSP, or pre/post DSP replicas from IN or OUT signals</a:t>
            </a:r>
          </a:p>
          <a:p>
            <a:pPr marL="942975" lvl="2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4x4 Dante™ included, pre/post DSP replicas from IN, AUX or OUT signals as outputs</a:t>
            </a:r>
            <a:r>
              <a:rPr lang="en-US" sz="1600" dirty="0">
                <a:latin typeface="ABC Diatype Medium" panose="020B0604040202060203" pitchFamily="34" charset="0"/>
              </a:rPr>
              <a:t> </a:t>
            </a:r>
          </a:p>
          <a:p>
            <a:pPr marL="942975" lvl="2" indent="-257175">
              <a:buFont typeface="Arial" panose="020B0604020202020204" pitchFamily="34" charset="0"/>
              <a:buChar char="•"/>
            </a:pPr>
            <a:endParaRPr lang="en-GB" sz="1600" dirty="0">
              <a:latin typeface="ABC Diatype Medium" panose="020B0604040202060203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CDED8DD-88B2-1D89-B642-24C966072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3507854"/>
            <a:ext cx="1080962" cy="273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314536-AB47-4473-9F13-08EEE61C54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interior, cocina, mostrador, microondas&#10;&#10;Descripción generada automáticamente">
            <a:extLst>
              <a:ext uri="{FF2B5EF4-FFF2-40B4-BE49-F238E27FC236}">
                <a16:creationId xmlns:a16="http://schemas.microsoft.com/office/drawing/2014/main" id="{152B6CFF-2692-1AD5-280B-47D44D866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836818" y="120359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Groups: control other VIDA devices in the same LAN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Automation and Integration: GPIO and calendar events, third party control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Eco friendly: high efficiency, “Sleep Mode” for energy saving</a:t>
            </a:r>
          </a:p>
        </p:txBody>
      </p:sp>
      <p:sp>
        <p:nvSpPr>
          <p:cNvPr id="7" name="9 CuadroTexto">
            <a:extLst>
              <a:ext uri="{FF2B5EF4-FFF2-40B4-BE49-F238E27FC236}">
                <a16:creationId xmlns:a16="http://schemas.microsoft.com/office/drawing/2014/main" id="{F3FB3761-E3BD-41E4-A175-03360D044455}"/>
              </a:ext>
            </a:extLst>
          </p:cNvPr>
          <p:cNvSpPr txBox="1"/>
          <p:nvPr/>
        </p:nvSpPr>
        <p:spPr>
          <a:xfrm>
            <a:off x="467544" y="34828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FFFAF"/>
                </a:solidFill>
                <a:latin typeface="ABC Diatype Medium" panose="020B0604040202060203" pitchFamily="34" charset="0"/>
              </a:rPr>
              <a:t>I</a:t>
            </a:r>
            <a:r>
              <a:rPr lang="en-GB" sz="4000" b="1" dirty="0">
                <a:latin typeface="ABC Diatype Medium" panose="020B0604040202060203" pitchFamily="34" charset="0"/>
              </a:rPr>
              <a:t>nstallation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88E428-0EDC-427A-AB8B-286B14D35B7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6992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interior, cocina, mostrador, microondas&#10;&#10;Descripción generada automáticamente">
            <a:extLst>
              <a:ext uri="{FF2B5EF4-FFF2-40B4-BE49-F238E27FC236}">
                <a16:creationId xmlns:a16="http://schemas.microsoft.com/office/drawing/2014/main" id="{152B6CFF-2692-1AD5-280B-47D44D866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836818" y="960279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endParaRPr lang="en-US" sz="1600" dirty="0">
              <a:latin typeface="ABC Diatype Medium" panose="020B0604040202060203" pitchFamily="34" charset="0"/>
            </a:endParaRP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Embedded web application: use your favorite browser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Internal matrix and advanced DSP processing</a:t>
            </a:r>
            <a:endParaRPr lang="en-GB" sz="1600" dirty="0">
              <a:latin typeface="ABC Diatype Medium" panose="020B0604040202060203" pitchFamily="34" charset="0"/>
            </a:endParaRP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Integrated audio player with multiple functionalities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Remote control using mobile app</a:t>
            </a:r>
          </a:p>
        </p:txBody>
      </p:sp>
      <p:sp>
        <p:nvSpPr>
          <p:cNvPr id="7" name="9 CuadroTexto">
            <a:extLst>
              <a:ext uri="{FF2B5EF4-FFF2-40B4-BE49-F238E27FC236}">
                <a16:creationId xmlns:a16="http://schemas.microsoft.com/office/drawing/2014/main" id="{81B773CD-E892-450E-BE00-A4F8BBB93918}"/>
              </a:ext>
            </a:extLst>
          </p:cNvPr>
          <p:cNvSpPr txBox="1"/>
          <p:nvPr/>
        </p:nvSpPr>
        <p:spPr>
          <a:xfrm>
            <a:off x="467544" y="34828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FFFAF"/>
                </a:solidFill>
                <a:latin typeface="ABC Diatype Medium" panose="020B0604040202060203" pitchFamily="34" charset="0"/>
              </a:rPr>
              <a:t>D</a:t>
            </a:r>
            <a:r>
              <a:rPr lang="en-GB" sz="4000" b="1" dirty="0">
                <a:latin typeface="ABC Diatype Medium" panose="020B0604040202060203" pitchFamily="34" charset="0"/>
              </a:rPr>
              <a:t>igital</a:t>
            </a:r>
          </a:p>
        </p:txBody>
      </p:sp>
      <p:sp>
        <p:nvSpPr>
          <p:cNvPr id="8" name="10 CuadroTexto" hidden="1">
            <a:extLst>
              <a:ext uri="{FF2B5EF4-FFF2-40B4-BE49-F238E27FC236}">
                <a16:creationId xmlns:a16="http://schemas.microsoft.com/office/drawing/2014/main" id="{EB186971-697C-45F0-B627-703D10CD7FB9}"/>
              </a:ext>
            </a:extLst>
          </p:cNvPr>
          <p:cNvSpPr txBox="1"/>
          <p:nvPr/>
        </p:nvSpPr>
        <p:spPr>
          <a:xfrm>
            <a:off x="836818" y="120359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Groups: control other VIDA devices in the same LAN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Automation &amp; Integration: GPIO &amp; calendar events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Eco friendly: high efficiency, energy saving mode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DB6267-F1ED-4213-A014-D14B958642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1674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924641-DF01-E1AF-17FE-8D80B3DE68B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2 Rectángulo">
            <a:extLst>
              <a:ext uri="{FF2B5EF4-FFF2-40B4-BE49-F238E27FC236}">
                <a16:creationId xmlns:a16="http://schemas.microsoft.com/office/drawing/2014/main" id="{F7DC3226-1E09-4E07-B280-BBB8F4040F9B}"/>
              </a:ext>
            </a:extLst>
          </p:cNvPr>
          <p:cNvSpPr/>
          <p:nvPr/>
        </p:nvSpPr>
        <p:spPr>
          <a:xfrm>
            <a:off x="283427" y="2815366"/>
            <a:ext cx="3643113" cy="1260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5" name="2 Rectángulo">
            <a:extLst>
              <a:ext uri="{FF2B5EF4-FFF2-40B4-BE49-F238E27FC236}">
                <a16:creationId xmlns:a16="http://schemas.microsoft.com/office/drawing/2014/main" id="{7DA1E133-7590-4F47-8C7B-3E1C280A4466}"/>
              </a:ext>
            </a:extLst>
          </p:cNvPr>
          <p:cNvSpPr/>
          <p:nvPr/>
        </p:nvSpPr>
        <p:spPr>
          <a:xfrm>
            <a:off x="283427" y="1515016"/>
            <a:ext cx="3861632" cy="9189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dirty="0">
                <a:solidFill>
                  <a:prstClr val="white"/>
                </a:solidFill>
                <a:latin typeface="ABC Diatype Medium" panose="020B0604040202060203" pitchFamily="34" charset="0"/>
              </a:rPr>
              <a:t>VIDA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55E3D3-DA59-4626-90D4-6C997BA40DD2}"/>
              </a:ext>
            </a:extLst>
          </p:cNvPr>
          <p:cNvSpPr/>
          <p:nvPr/>
        </p:nvSpPr>
        <p:spPr>
          <a:xfrm>
            <a:off x="376518" y="2534240"/>
            <a:ext cx="2366682" cy="53788"/>
          </a:xfrm>
          <a:prstGeom prst="rect">
            <a:avLst/>
          </a:prstGeom>
          <a:solidFill>
            <a:srgbClr val="4FF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7F9107-10C3-4D6F-A2A5-4F8E7983EE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sp>
        <p:nvSpPr>
          <p:cNvPr id="11" name="2 Rectángulo">
            <a:extLst>
              <a:ext uri="{FF2B5EF4-FFF2-40B4-BE49-F238E27FC236}">
                <a16:creationId xmlns:a16="http://schemas.microsoft.com/office/drawing/2014/main" id="{0045B815-911A-408F-8AF9-C5DD4CF73482}"/>
              </a:ext>
            </a:extLst>
          </p:cNvPr>
          <p:cNvSpPr/>
          <p:nvPr/>
        </p:nvSpPr>
        <p:spPr>
          <a:xfrm>
            <a:off x="251520" y="2606666"/>
            <a:ext cx="3861632" cy="9189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dirty="0">
                <a:solidFill>
                  <a:prstClr val="white"/>
                </a:solidFill>
                <a:latin typeface="ABC Diatype Medium" panose="020B0604040202060203" pitchFamily="34" charset="0"/>
              </a:rPr>
              <a:t>means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B7BE81-8D01-4C2A-BFA1-AD57F055AF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808" y="-12122"/>
            <a:ext cx="6444208" cy="5155622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B70560-24C6-4B3B-9B62-3B06B27ACC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056" y="-362076"/>
            <a:ext cx="2418099" cy="17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15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interior, cocina, mostrador, microondas&#10;&#10;Descripción generada automáticamente">
            <a:extLst>
              <a:ext uri="{FF2B5EF4-FFF2-40B4-BE49-F238E27FC236}">
                <a16:creationId xmlns:a16="http://schemas.microsoft.com/office/drawing/2014/main" id="{152B6CFF-2692-1AD5-280B-47D44D866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0" name="10 CuadroTexto" hidden="1">
            <a:extLst>
              <a:ext uri="{FF2B5EF4-FFF2-40B4-BE49-F238E27FC236}">
                <a16:creationId xmlns:a16="http://schemas.microsoft.com/office/drawing/2014/main" id="{E3BDBB28-8F38-4C71-9F1F-3F3A2D86E4C6}"/>
              </a:ext>
            </a:extLst>
          </p:cNvPr>
          <p:cNvSpPr txBox="1"/>
          <p:nvPr/>
        </p:nvSpPr>
        <p:spPr>
          <a:xfrm>
            <a:off x="836818" y="960279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endParaRPr lang="en-US" sz="1600" dirty="0">
              <a:latin typeface="ABC Diatype Medium" panose="020B0604040202060203" pitchFamily="34" charset="0"/>
            </a:endParaRP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Embedded web application: use your favorite browser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Internal matrix and advanced DSP processing</a:t>
            </a:r>
            <a:endParaRPr lang="en-GB" sz="1600" dirty="0">
              <a:latin typeface="ABC Diatype Medium" panose="020B0604040202060203" pitchFamily="34" charset="0"/>
            </a:endParaRP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Integrated audio player with multiple functionalities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GB" sz="1600" dirty="0">
                <a:latin typeface="ABC Diatype Medium" panose="020B0604040202060203" pitchFamily="34" charset="0"/>
              </a:rPr>
              <a:t>Remote control using mobile app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827584" y="1203598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The series features three models: 1600 W, 2400 W, 4800 W.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Hi/Lo Z: each of the four powered outputs can feed a High impedance (70/100V) or Low impedance (2 </a:t>
            </a:r>
            <a:r>
              <a:rPr lang="el-GR" sz="1600" dirty="0">
                <a:latin typeface="ABC Diatype Medium" panose="020B0604040202060203" pitchFamily="34" charset="0"/>
              </a:rPr>
              <a:t>Ω</a:t>
            </a:r>
            <a:r>
              <a:rPr lang="en-US" sz="1600" dirty="0">
                <a:latin typeface="ABC Diatype Medium" panose="020B0604040202060203" pitchFamily="34" charset="0"/>
              </a:rPr>
              <a:t>, 4 </a:t>
            </a:r>
            <a:r>
              <a:rPr lang="el-GR" sz="1600" dirty="0">
                <a:latin typeface="ABC Diatype Medium" panose="020B0604040202060203" pitchFamily="34" charset="0"/>
              </a:rPr>
              <a:t>Ω</a:t>
            </a:r>
            <a:r>
              <a:rPr lang="en-US" sz="1600" dirty="0">
                <a:latin typeface="ABC Diatype Medium" panose="020B0604040202060203" pitchFamily="34" charset="0"/>
              </a:rPr>
              <a:t>, 8 </a:t>
            </a:r>
            <a:r>
              <a:rPr lang="el-GR" sz="1600" dirty="0">
                <a:latin typeface="ABC Diatype Medium" panose="020B0604040202060203" pitchFamily="34" charset="0"/>
              </a:rPr>
              <a:t>Ω</a:t>
            </a:r>
            <a:r>
              <a:rPr lang="en-US" sz="1600" dirty="0">
                <a:latin typeface="ABC Diatype Medium" panose="020B0604040202060203" pitchFamily="34" charset="0"/>
              </a:rPr>
              <a:t>) loudspeaker load, independently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>
                <a:latin typeface="ABC Diatype Medium" panose="020B0604040202060203" pitchFamily="34" charset="0"/>
              </a:rPr>
              <a:t>Distribute all the power to any output channel thanks to </a:t>
            </a:r>
            <a:r>
              <a:rPr lang="en-US" sz="1600" dirty="0" err="1">
                <a:latin typeface="ABC Diatype Medium" panose="020B0604040202060203" pitchFamily="34" charset="0"/>
              </a:rPr>
              <a:t>VersaPower</a:t>
            </a:r>
            <a:r>
              <a:rPr lang="en-US" sz="1600" dirty="0">
                <a:latin typeface="ABC Diatype Medium" panose="020B0604040202060203" pitchFamily="34" charset="0"/>
              </a:rPr>
              <a:t> </a:t>
            </a:r>
          </a:p>
        </p:txBody>
      </p:sp>
      <p:sp>
        <p:nvSpPr>
          <p:cNvPr id="8" name="9 CuadroTexto">
            <a:extLst>
              <a:ext uri="{FF2B5EF4-FFF2-40B4-BE49-F238E27FC236}">
                <a16:creationId xmlns:a16="http://schemas.microsoft.com/office/drawing/2014/main" id="{FF30123D-A690-4A71-9F91-7E0024D5D964}"/>
              </a:ext>
            </a:extLst>
          </p:cNvPr>
          <p:cNvSpPr txBox="1"/>
          <p:nvPr/>
        </p:nvSpPr>
        <p:spPr>
          <a:xfrm>
            <a:off x="467544" y="34828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4FFFAF"/>
                </a:solidFill>
                <a:latin typeface="ABC Diatype Medium" panose="020B0604040202060203" pitchFamily="34" charset="0"/>
              </a:rPr>
              <a:t>A</a:t>
            </a:r>
            <a:r>
              <a:rPr lang="en-GB" sz="4000" b="1" dirty="0">
                <a:latin typeface="ABC Diatype Medium" panose="020B0604040202060203" pitchFamily="34" charset="0"/>
              </a:rPr>
              <a:t>mplifier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F03A7F-65BC-4391-9762-E044B459E60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689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9F2DA8-BB8D-49AE-8B87-731CECA45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657102"/>
            <a:ext cx="7772400" cy="1102519"/>
          </a:xfrm>
        </p:spPr>
        <p:txBody>
          <a:bodyPr>
            <a:noAutofit/>
          </a:bodyPr>
          <a:lstStyle/>
          <a:p>
            <a:pPr algn="l"/>
            <a:r>
              <a:rPr lang="en-US" sz="3750" dirty="0">
                <a:solidFill>
                  <a:schemeClr val="bg2"/>
                </a:solidFill>
                <a:latin typeface="ABC Diatype Medium" panose="020B0604040202060203" pitchFamily="34" charset="0"/>
              </a:rPr>
              <a:t>We are designing amplifiers that </a:t>
            </a:r>
            <a:r>
              <a:rPr lang="en-US" sz="3750" b="1" dirty="0">
                <a:solidFill>
                  <a:schemeClr val="bg2"/>
                </a:solidFill>
                <a:latin typeface="ABC Diatype Medium" panose="020B0604040202060203" pitchFamily="34" charset="0"/>
              </a:rPr>
              <a:t>shape sound for life spaces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4B95B4-8156-48E0-B639-3EDC6AC286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3" y="2571750"/>
            <a:ext cx="2088232" cy="1988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7CDC61-D6CB-4538-9158-EA7732E168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5160" y="2573904"/>
            <a:ext cx="2064430" cy="1986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A3C204-B104-4C83-8F41-C008FB4E46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61" y="2567049"/>
            <a:ext cx="2080964" cy="1998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367B0B-49F6-4019-AFDF-61DE76507F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257" y="2573903"/>
            <a:ext cx="2064430" cy="1998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2 Rectángulo">
            <a:extLst>
              <a:ext uri="{FF2B5EF4-FFF2-40B4-BE49-F238E27FC236}">
                <a16:creationId xmlns:a16="http://schemas.microsoft.com/office/drawing/2014/main" id="{8F820427-4748-43D4-87A9-59BA49C76751}"/>
              </a:ext>
            </a:extLst>
          </p:cNvPr>
          <p:cNvSpPr/>
          <p:nvPr/>
        </p:nvSpPr>
        <p:spPr>
          <a:xfrm>
            <a:off x="467544" y="1834939"/>
            <a:ext cx="55246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1200" dirty="0">
                <a:solidFill>
                  <a:prstClr val="white"/>
                </a:solidFill>
                <a:latin typeface="ABC Diatype Medium" panose="020B0604040202060203" pitchFamily="34" charset="0"/>
              </a:rPr>
              <a:t>Retail, hospitality, fitness and wellness, leisure, corporate, education and more.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322A44-A2F1-4921-B1CB-27E2972335C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2950" y="-604885"/>
            <a:ext cx="2418099" cy="17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736692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A3531BC-BD8F-31FF-A6AA-688C9848730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E16823-AA56-45DE-BCF4-93DFE7E192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668094"/>
          </a:xfrm>
          <a:prstGeom prst="rect">
            <a:avLst/>
          </a:prstGeom>
        </p:spPr>
      </p:pic>
      <p:sp>
        <p:nvSpPr>
          <p:cNvPr id="4" name="2 Rectángulo" hidden="1">
            <a:extLst>
              <a:ext uri="{FF2B5EF4-FFF2-40B4-BE49-F238E27FC236}">
                <a16:creationId xmlns:a16="http://schemas.microsoft.com/office/drawing/2014/main" id="{F7DC3226-1E09-4E07-B280-BBB8F4040F9B}"/>
              </a:ext>
            </a:extLst>
          </p:cNvPr>
          <p:cNvSpPr/>
          <p:nvPr/>
        </p:nvSpPr>
        <p:spPr>
          <a:xfrm>
            <a:off x="283427" y="2815366"/>
            <a:ext cx="3643113" cy="1260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5" name="2 Rectángulo">
            <a:extLst>
              <a:ext uri="{FF2B5EF4-FFF2-40B4-BE49-F238E27FC236}">
                <a16:creationId xmlns:a16="http://schemas.microsoft.com/office/drawing/2014/main" id="{7DA1E133-7590-4F47-8C7B-3E1C280A4466}"/>
              </a:ext>
            </a:extLst>
          </p:cNvPr>
          <p:cNvSpPr/>
          <p:nvPr/>
        </p:nvSpPr>
        <p:spPr>
          <a:xfrm>
            <a:off x="755576" y="483518"/>
            <a:ext cx="3861632" cy="13767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 dirty="0">
              <a:solidFill>
                <a:prstClr val="white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750" dirty="0">
                <a:solidFill>
                  <a:prstClr val="white"/>
                </a:solidFill>
                <a:latin typeface="ABC Diatype Medium" panose="020B0604040202060203" pitchFamily="34" charset="0"/>
              </a:rPr>
              <a:t>VIDA Series</a:t>
            </a: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 dirty="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7855E3D3-DA59-4626-90D4-6C997BA40DD2}"/>
              </a:ext>
            </a:extLst>
          </p:cNvPr>
          <p:cNvSpPr/>
          <p:nvPr/>
        </p:nvSpPr>
        <p:spPr>
          <a:xfrm>
            <a:off x="376518" y="2433918"/>
            <a:ext cx="2366682" cy="53788"/>
          </a:xfrm>
          <a:prstGeom prst="rect">
            <a:avLst/>
          </a:prstGeom>
          <a:solidFill>
            <a:srgbClr val="4FF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2 Rectángulo">
            <a:extLst>
              <a:ext uri="{FF2B5EF4-FFF2-40B4-BE49-F238E27FC236}">
                <a16:creationId xmlns:a16="http://schemas.microsoft.com/office/drawing/2014/main" id="{F5FD157B-EB77-4B09-95B9-E64C731742DD}"/>
              </a:ext>
            </a:extLst>
          </p:cNvPr>
          <p:cNvSpPr/>
          <p:nvPr/>
        </p:nvSpPr>
        <p:spPr>
          <a:xfrm>
            <a:off x="7380312" y="4659982"/>
            <a:ext cx="1584176" cy="2938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400" dirty="0">
                <a:solidFill>
                  <a:srgbClr val="4FFFAF"/>
                </a:solidFill>
                <a:latin typeface="ABC Diatype Medium" panose="020B0604040202060203" pitchFamily="34" charset="0"/>
              </a:rPr>
              <a:t>ecler.com/</a:t>
            </a:r>
            <a:r>
              <a:rPr lang="en-US" sz="1400" dirty="0" err="1">
                <a:solidFill>
                  <a:srgbClr val="4FFFAF"/>
                </a:solidFill>
                <a:latin typeface="ABC Diatype Medium" panose="020B0604040202060203" pitchFamily="34" charset="0"/>
              </a:rPr>
              <a:t>vida</a:t>
            </a:r>
            <a:endParaRPr lang="en-US" sz="1400" dirty="0">
              <a:solidFill>
                <a:srgbClr val="4FFFAF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400" dirty="0">
              <a:solidFill>
                <a:prstClr val="white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400" dirty="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11" name="2 Rectángulo">
            <a:extLst>
              <a:ext uri="{FF2B5EF4-FFF2-40B4-BE49-F238E27FC236}">
                <a16:creationId xmlns:a16="http://schemas.microsoft.com/office/drawing/2014/main" id="{D475F14E-9215-4281-8E53-E48FFF7CDF72}"/>
              </a:ext>
            </a:extLst>
          </p:cNvPr>
          <p:cNvSpPr/>
          <p:nvPr/>
        </p:nvSpPr>
        <p:spPr>
          <a:xfrm>
            <a:off x="755576" y="1707654"/>
            <a:ext cx="2016224" cy="7259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CF6"/>
                </a:solidFill>
                <a:latin typeface="ABC Diatype Medium" panose="020B0604040202060203" pitchFamily="34" charset="0"/>
              </a:rPr>
              <a:t>Innovative in Body and Soul</a:t>
            </a: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000" dirty="0">
              <a:solidFill>
                <a:srgbClr val="FFFCF6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000" dirty="0">
              <a:solidFill>
                <a:srgbClr val="FFFCF6"/>
              </a:solidFill>
              <a:latin typeface="ABC Diatype Medium" panose="020B0604040202060203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D02FF13-3649-49BE-BFFC-17D5B469607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2950" y="-604885"/>
            <a:ext cx="2418099" cy="17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99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577267-EF41-4913-8673-6D4B6ED58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stCxn id="15" idx="3"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 dirty="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EB1B95-EFC9-402E-A091-B8828EFA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894734"/>
            <a:ext cx="6887761" cy="318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9202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577267-EF41-4913-8673-6D4B6ED58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stCxn id="15" idx="3"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 dirty="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9BF887-A29F-4FEF-BE9B-769BB36D70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8" r="3033"/>
          <a:stretch/>
        </p:blipFill>
        <p:spPr>
          <a:xfrm>
            <a:off x="0" y="614275"/>
            <a:ext cx="9144000" cy="38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5889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577267-EF41-4913-8673-6D4B6ED58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stCxn id="15" idx="3"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 dirty="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A0B2D-05B3-412E-9955-A1D3B925C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1862"/>
            <a:ext cx="9147193" cy="386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2073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577267-EF41-4913-8673-6D4B6ED58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stCxn id="15" idx="3"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 dirty="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FDB5EC-B51A-48C7-B09E-F35550739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03002"/>
            <a:ext cx="9163433" cy="366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3007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7C038D-3D3D-41F7-A568-1A6DA67D557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577267-EF41-4913-8673-6D4B6ED58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8" y="-411902"/>
            <a:ext cx="1872208" cy="13237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stCxn id="15" idx="3"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5F895D1-8231-4173-8D89-90C5B004DEA5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 dirty="0">
                <a:solidFill>
                  <a:prstClr val="white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F28D2-D6C3-49AF-B3CB-AF8806D31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71" y="591701"/>
            <a:ext cx="7083896" cy="397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5847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E3E6B-F9AA-43F9-ACD1-645C32B6C904}"/>
              </a:ext>
            </a:extLst>
          </p:cNvPr>
          <p:cNvCxnSpPr>
            <a:cxnSpLocks/>
          </p:cNvCxnSpPr>
          <p:nvPr/>
        </p:nvCxnSpPr>
        <p:spPr>
          <a:xfrm flipV="1">
            <a:off x="5508105" y="249960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68C50-EAB8-40A6-9D69-25A9486F2B03}"/>
              </a:ext>
            </a:extLst>
          </p:cNvPr>
          <p:cNvCxnSpPr/>
          <p:nvPr/>
        </p:nvCxnSpPr>
        <p:spPr>
          <a:xfrm flipV="1">
            <a:off x="277268" y="250461"/>
            <a:ext cx="3333336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E139EA-091E-48E3-AF0E-477F9A784065}"/>
              </a:ext>
            </a:extLst>
          </p:cNvPr>
          <p:cNvCxnSpPr>
            <a:cxnSpLocks/>
          </p:cNvCxnSpPr>
          <p:nvPr/>
        </p:nvCxnSpPr>
        <p:spPr>
          <a:xfrm flipV="1">
            <a:off x="179513" y="4893040"/>
            <a:ext cx="7607840" cy="1"/>
          </a:xfrm>
          <a:prstGeom prst="line">
            <a:avLst/>
          </a:prstGeom>
          <a:ln>
            <a:solidFill>
              <a:srgbClr val="4FFF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2">
            <a:extLst>
              <a:ext uri="{FF2B5EF4-FFF2-40B4-BE49-F238E27FC236}">
                <a16:creationId xmlns:a16="http://schemas.microsoft.com/office/drawing/2014/main" id="{4898BFCD-6A24-AB36-9AF6-185B8547E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1891" y="493324"/>
            <a:ext cx="3619550" cy="1749150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131313"/>
                </a:solidFill>
                <a:latin typeface="ABC Diatype Medium" panose="020B0604040202060203" pitchFamily="34" charset="0"/>
              </a:rPr>
              <a:t>Ultra low energy consumption</a:t>
            </a: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id="{F9982839-03FE-7EF7-E559-6073EB5B1562}"/>
              </a:ext>
            </a:extLst>
          </p:cNvPr>
          <p:cNvSpPr txBox="1"/>
          <p:nvPr/>
        </p:nvSpPr>
        <p:spPr>
          <a:xfrm>
            <a:off x="7990667" y="4776278"/>
            <a:ext cx="9957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900">
                <a:solidFill>
                  <a:srgbClr val="131313"/>
                </a:solidFill>
                <a:latin typeface="ABC Diatype Medium" panose="020B0604040202060203" pitchFamily="34" charset="0"/>
              </a:rPr>
              <a:t>www.ecler.com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57F317-DB7F-428D-8D52-4E0CA74F6EEC}"/>
              </a:ext>
            </a:extLst>
          </p:cNvPr>
          <p:cNvSpPr txBox="1"/>
          <p:nvPr/>
        </p:nvSpPr>
        <p:spPr>
          <a:xfrm>
            <a:off x="5292079" y="2535682"/>
            <a:ext cx="34416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BC Diatype Medium" panose="020B0604040202060203" pitchFamily="34" charset="0"/>
              </a:rPr>
              <a:t>Aside from the auto stand-by function programmable by channel, when no activity is detected in the amplifier, VIDA features a “</a:t>
            </a:r>
            <a:r>
              <a:rPr lang="en-US" sz="1400" b="1" dirty="0">
                <a:latin typeface="ABC Diatype Medium" panose="020B0604040202060203" pitchFamily="34" charset="0"/>
              </a:rPr>
              <a:t>Sleep Mode</a:t>
            </a:r>
            <a:r>
              <a:rPr lang="en-US" sz="1400" dirty="0">
                <a:latin typeface="ABC Diatype Medium" panose="020B0604040202060203" pitchFamily="34" charset="0"/>
              </a:rPr>
              <a:t>” with an ultra low energy consumption. </a:t>
            </a:r>
            <a:endParaRPr lang="en-US" sz="1400" dirty="0">
              <a:solidFill>
                <a:srgbClr val="131313"/>
              </a:solidFill>
              <a:latin typeface="ABC Diatype Medium" panose="020B0604040202060203" pitchFamily="34" charset="0"/>
            </a:endParaRPr>
          </a:p>
          <a:p>
            <a:endParaRPr lang="en-US" sz="1400" dirty="0">
              <a:latin typeface="ABC Diatype Medium" panose="020B060404020206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4CD30-805D-467F-943D-3DA36A360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20" y="426517"/>
            <a:ext cx="3267195" cy="4356260"/>
          </a:xfrm>
          <a:prstGeom prst="roundRect">
            <a:avLst>
              <a:gd name="adj" fmla="val 489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1B7F53-122E-4833-AC5F-7A837DEC45A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350" y="71410"/>
            <a:ext cx="1268587" cy="3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773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924641-DF01-E1AF-17FE-8D80B3DE68B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2 Rectángulo">
            <a:extLst>
              <a:ext uri="{FF2B5EF4-FFF2-40B4-BE49-F238E27FC236}">
                <a16:creationId xmlns:a16="http://schemas.microsoft.com/office/drawing/2014/main" id="{F7DC3226-1E09-4E07-B280-BBB8F4040F9B}"/>
              </a:ext>
            </a:extLst>
          </p:cNvPr>
          <p:cNvSpPr/>
          <p:nvPr/>
        </p:nvSpPr>
        <p:spPr>
          <a:xfrm>
            <a:off x="283427" y="2815366"/>
            <a:ext cx="3643113" cy="1260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750">
              <a:solidFill>
                <a:prstClr val="white"/>
              </a:solidFill>
              <a:latin typeface="ABC Diatype Medium" panose="020B0604040202060203" pitchFamily="34" charset="0"/>
            </a:endParaRPr>
          </a:p>
        </p:txBody>
      </p:sp>
      <p:sp>
        <p:nvSpPr>
          <p:cNvPr id="5" name="2 Rectángulo">
            <a:extLst>
              <a:ext uri="{FF2B5EF4-FFF2-40B4-BE49-F238E27FC236}">
                <a16:creationId xmlns:a16="http://schemas.microsoft.com/office/drawing/2014/main" id="{7DA1E133-7590-4F47-8C7B-3E1C280A4466}"/>
              </a:ext>
            </a:extLst>
          </p:cNvPr>
          <p:cNvSpPr/>
          <p:nvPr/>
        </p:nvSpPr>
        <p:spPr>
          <a:xfrm>
            <a:off x="282756" y="804308"/>
            <a:ext cx="2992428" cy="18472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400" dirty="0">
              <a:solidFill>
                <a:prstClr val="white"/>
              </a:solidFill>
              <a:latin typeface="ABC Diatype Medium" panose="020B0604040202060203" pitchFamily="34" charset="0"/>
            </a:endParaRPr>
          </a:p>
          <a:p>
            <a:pPr defTabSz="914378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prstClr val="white"/>
                </a:solidFill>
                <a:latin typeface="ABC Diatype Medium" panose="020B0604040202060203" pitchFamily="34" charset="0"/>
              </a:rPr>
              <a:t>But also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55E3D3-DA59-4626-90D4-6C997BA40DD2}"/>
              </a:ext>
            </a:extLst>
          </p:cNvPr>
          <p:cNvSpPr/>
          <p:nvPr/>
        </p:nvSpPr>
        <p:spPr>
          <a:xfrm>
            <a:off x="376518" y="2433918"/>
            <a:ext cx="2366682" cy="53788"/>
          </a:xfrm>
          <a:prstGeom prst="rect">
            <a:avLst/>
          </a:prstGeom>
          <a:solidFill>
            <a:srgbClr val="4FF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8D72B0-AD1E-4DC7-8A36-2E675A80857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2950" y="-604885"/>
            <a:ext cx="2418099" cy="17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962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059D8E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ersonalizado 1">
      <a:majorFont>
        <a:latin typeface="Nunito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202" id="{04B3381C-2150-4232-9085-A13F73120A17}" vid="{DDC0503A-CFBF-43A3-AB8F-5B8B27C77A3F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3556</TotalTime>
  <Words>633</Words>
  <Application>Microsoft Office PowerPoint</Application>
  <PresentationFormat>On-screen Show (16:9)</PresentationFormat>
  <Paragraphs>84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ABC Diatype Medium</vt:lpstr>
      <vt:lpstr>Arial</vt:lpstr>
      <vt:lpstr>Calibri</vt:lpstr>
      <vt:lpstr>Calibri Light</vt:lpstr>
      <vt:lpstr>Narkisim</vt:lpstr>
      <vt:lpstr>Nunito</vt:lpstr>
      <vt:lpstr>Raleway</vt:lpstr>
      <vt:lpstr>Roboto Light</vt:lpstr>
      <vt:lpstr>Roboto Thin</vt:lpstr>
      <vt:lpstr>Tema de Office</vt:lpstr>
      <vt:lpstr>3_Tema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Ultra low energy consumption</vt:lpstr>
      <vt:lpstr>PowerPoint Presentation</vt:lpstr>
      <vt:lpstr>Smart VersaPower</vt:lpstr>
      <vt:lpstr>Events automation</vt:lpstr>
      <vt:lpstr>Integrated audio player</vt:lpstr>
      <vt:lpstr>Groups  control</vt:lpstr>
      <vt:lpstr>Advanced DSP Processing</vt:lpstr>
      <vt:lpstr>Adaptable user control panels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are designing amplifiers that shape sound for life spaces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Ecler VIDA Series of Amplifiers</dc:title>
  <dc:creator>Jose R Gomez</dc:creator>
  <cp:keywords>Export Top</cp:keywords>
  <cp:lastModifiedBy>Jose R Gomez</cp:lastModifiedBy>
  <cp:revision>211</cp:revision>
  <dcterms:created xsi:type="dcterms:W3CDTF">2022-10-14T07:24:38Z</dcterms:created>
  <dcterms:modified xsi:type="dcterms:W3CDTF">2023-02-15T16:28:08Z</dcterms:modified>
</cp:coreProperties>
</file>